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469" r:id="rId2"/>
    <p:sldId id="470" r:id="rId3"/>
    <p:sldId id="471" r:id="rId4"/>
    <p:sldId id="462" r:id="rId5"/>
    <p:sldId id="463" r:id="rId6"/>
    <p:sldId id="464" r:id="rId7"/>
    <p:sldId id="465" r:id="rId8"/>
    <p:sldId id="466" r:id="rId9"/>
    <p:sldId id="467" r:id="rId10"/>
    <p:sldId id="468" r:id="rId11"/>
    <p:sldId id="472" r:id="rId12"/>
    <p:sldId id="473" r:id="rId13"/>
    <p:sldId id="474" r:id="rId14"/>
    <p:sldId id="475" r:id="rId15"/>
    <p:sldId id="476" r:id="rId16"/>
    <p:sldId id="477" r:id="rId17"/>
    <p:sldId id="478" r:id="rId18"/>
    <p:sldId id="479" r:id="rId19"/>
    <p:sldId id="480" r:id="rId20"/>
    <p:sldId id="481" r:id="rId21"/>
    <p:sldId id="482" r:id="rId22"/>
    <p:sldId id="483" r:id="rId23"/>
    <p:sldId id="484" r:id="rId24"/>
    <p:sldId id="485" r:id="rId25"/>
    <p:sldId id="486" r:id="rId26"/>
    <p:sldId id="487" r:id="rId27"/>
    <p:sldId id="488" r:id="rId28"/>
    <p:sldId id="489" r:id="rId29"/>
    <p:sldId id="490" r:id="rId30"/>
    <p:sldId id="491" r:id="rId31"/>
    <p:sldId id="492" r:id="rId32"/>
    <p:sldId id="493" r:id="rId33"/>
    <p:sldId id="494" r:id="rId34"/>
    <p:sldId id="495" r:id="rId35"/>
    <p:sldId id="496" r:id="rId36"/>
    <p:sldId id="497" r:id="rId37"/>
    <p:sldId id="498" r:id="rId38"/>
    <p:sldId id="499" r:id="rId39"/>
    <p:sldId id="500" r:id="rId40"/>
    <p:sldId id="501" r:id="rId41"/>
    <p:sldId id="502" r:id="rId42"/>
    <p:sldId id="503" r:id="rId43"/>
    <p:sldId id="504" r:id="rId44"/>
    <p:sldId id="505" r:id="rId45"/>
    <p:sldId id="506" r:id="rId46"/>
    <p:sldId id="507" r:id="rId47"/>
    <p:sldId id="508" r:id="rId48"/>
    <p:sldId id="509" r:id="rId49"/>
    <p:sldId id="510" r:id="rId50"/>
    <p:sldId id="511" r:id="rId51"/>
    <p:sldId id="512" r:id="rId52"/>
    <p:sldId id="513" r:id="rId53"/>
    <p:sldId id="514" r:id="rId54"/>
    <p:sldId id="515" r:id="rId55"/>
    <p:sldId id="516" r:id="rId56"/>
    <p:sldId id="517" r:id="rId57"/>
    <p:sldId id="518" r:id="rId58"/>
    <p:sldId id="519" r:id="rId59"/>
    <p:sldId id="520" r:id="rId60"/>
    <p:sldId id="521" r:id="rId61"/>
    <p:sldId id="522" r:id="rId62"/>
    <p:sldId id="523" r:id="rId63"/>
    <p:sldId id="524" r:id="rId64"/>
    <p:sldId id="525" r:id="rId65"/>
    <p:sldId id="526" r:id="rId66"/>
    <p:sldId id="527" r:id="rId67"/>
    <p:sldId id="528" r:id="rId68"/>
    <p:sldId id="529" r:id="rId69"/>
    <p:sldId id="530" r:id="rId70"/>
    <p:sldId id="531" r:id="rId71"/>
    <p:sldId id="532" r:id="rId72"/>
    <p:sldId id="533" r:id="rId73"/>
    <p:sldId id="534" r:id="rId74"/>
    <p:sldId id="535" r:id="rId75"/>
    <p:sldId id="536" r:id="rId76"/>
    <p:sldId id="537" r:id="rId77"/>
    <p:sldId id="538" r:id="rId78"/>
    <p:sldId id="539" r:id="rId79"/>
    <p:sldId id="540" r:id="rId80"/>
    <p:sldId id="541" r:id="rId81"/>
    <p:sldId id="542"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4C23"/>
    <a:srgbClr val="0057A9"/>
    <a:srgbClr val="00FF00"/>
    <a:srgbClr val="0059A3"/>
    <a:srgbClr val="C0855E"/>
    <a:srgbClr val="A95923"/>
    <a:srgbClr val="8D4A6C"/>
    <a:srgbClr val="D4AF99"/>
    <a:srgbClr val="90BBE3"/>
    <a:srgbClr val="5E32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24" autoAdjust="0"/>
  </p:normalViewPr>
  <p:slideViewPr>
    <p:cSldViewPr snapToGrid="0">
      <p:cViewPr varScale="1">
        <p:scale>
          <a:sx n="123" d="100"/>
          <a:sy n="123" d="100"/>
        </p:scale>
        <p:origin x="114" y="21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2144C-CEBA-479A-B309-535704BF0A9E}" type="datetimeFigureOut">
              <a:rPr lang="zh-CN" altLang="en-US" smtClean="0"/>
              <a:t>2017/3/24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7DDF8-724E-48C0-9AAC-5E99D24C91FA}" type="slidenum">
              <a:rPr lang="zh-CN" altLang="en-US" smtClean="0"/>
              <a:t>‹#›</a:t>
            </a:fld>
            <a:endParaRPr lang="zh-CN" altLang="en-US"/>
          </a:p>
        </p:txBody>
      </p:sp>
    </p:spTree>
    <p:extLst>
      <p:ext uri="{BB962C8B-B14F-4D97-AF65-F5344CB8AC3E}">
        <p14:creationId xmlns:p14="http://schemas.microsoft.com/office/powerpoint/2010/main" val="1159863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C7DDF8-724E-48C0-9AAC-5E99D24C91FA}" type="slidenum">
              <a:rPr lang="zh-CN" altLang="en-US" smtClean="0"/>
              <a:t>63</a:t>
            </a:fld>
            <a:endParaRPr lang="zh-CN" altLang="en-US"/>
          </a:p>
        </p:txBody>
      </p:sp>
    </p:spTree>
    <p:extLst>
      <p:ext uri="{BB962C8B-B14F-4D97-AF65-F5344CB8AC3E}">
        <p14:creationId xmlns:p14="http://schemas.microsoft.com/office/powerpoint/2010/main" val="1160887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C7DDF8-724E-48C0-9AAC-5E99D24C91FA}" type="slidenum">
              <a:rPr lang="zh-CN" altLang="en-US" smtClean="0"/>
              <a:t>64</a:t>
            </a:fld>
            <a:endParaRPr lang="zh-CN" altLang="en-US"/>
          </a:p>
        </p:txBody>
      </p:sp>
    </p:spTree>
    <p:extLst>
      <p:ext uri="{BB962C8B-B14F-4D97-AF65-F5344CB8AC3E}">
        <p14:creationId xmlns:p14="http://schemas.microsoft.com/office/powerpoint/2010/main" val="282689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C7DDF8-724E-48C0-9AAC-5E99D24C91FA}" type="slidenum">
              <a:rPr lang="zh-CN" altLang="en-US" smtClean="0"/>
              <a:t>65</a:t>
            </a:fld>
            <a:endParaRPr lang="zh-CN" altLang="en-US"/>
          </a:p>
        </p:txBody>
      </p:sp>
    </p:spTree>
    <p:extLst>
      <p:ext uri="{BB962C8B-B14F-4D97-AF65-F5344CB8AC3E}">
        <p14:creationId xmlns:p14="http://schemas.microsoft.com/office/powerpoint/2010/main" val="1110865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6F1D532-C967-47A1-89D6-041D7211E890}" type="datetimeFigureOut">
              <a:rPr lang="zh-CN" altLang="en-US" smtClean="0"/>
              <a:t>2017/3/24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857849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6F1D532-C967-47A1-89D6-041D7211E890}" type="datetimeFigureOut">
              <a:rPr lang="zh-CN" altLang="en-US" smtClean="0"/>
              <a:t>2017/3/24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1447873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6F1D532-C967-47A1-89D6-041D7211E890}" type="datetimeFigureOut">
              <a:rPr lang="zh-CN" altLang="en-US" smtClean="0"/>
              <a:t>2017/3/24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420501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04814"/>
            <a:ext cx="10972800" cy="9366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628776"/>
            <a:ext cx="10972800" cy="4824413"/>
          </a:xfrm>
        </p:spPr>
        <p:txBody>
          <a:bodyPr/>
          <a:lstStyle/>
          <a:p>
            <a:endParaRPr lang="zh-CN" altLang="en-US"/>
          </a:p>
        </p:txBody>
      </p:sp>
    </p:spTree>
    <p:extLst>
      <p:ext uri="{BB962C8B-B14F-4D97-AF65-F5344CB8AC3E}">
        <p14:creationId xmlns:p14="http://schemas.microsoft.com/office/powerpoint/2010/main" val="27574167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6F1D532-C967-47A1-89D6-041D7211E890}" type="datetimeFigureOut">
              <a:rPr lang="zh-CN" altLang="en-US" smtClean="0"/>
              <a:t>2017/3/24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1036325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6F1D532-C967-47A1-89D6-041D7211E890}" type="datetimeFigureOut">
              <a:rPr lang="zh-CN" altLang="en-US" smtClean="0"/>
              <a:t>2017/3/24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2304151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6F1D532-C967-47A1-89D6-041D7211E890}" type="datetimeFigureOut">
              <a:rPr lang="zh-CN" altLang="en-US" smtClean="0"/>
              <a:t>2017/3/24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1227741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6F1D532-C967-47A1-89D6-041D7211E890}" type="datetimeFigureOut">
              <a:rPr lang="zh-CN" altLang="en-US" smtClean="0"/>
              <a:t>2017/3/24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2691095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6F1D532-C967-47A1-89D6-041D7211E890}" type="datetimeFigureOut">
              <a:rPr lang="zh-CN" altLang="en-US" smtClean="0"/>
              <a:t>2017/3/24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2223952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F1D532-C967-47A1-89D6-041D7211E890}" type="datetimeFigureOut">
              <a:rPr lang="zh-CN" altLang="en-US" smtClean="0"/>
              <a:t>2017/3/24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440266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6F1D532-C967-47A1-89D6-041D7211E890}" type="datetimeFigureOut">
              <a:rPr lang="zh-CN" altLang="en-US" smtClean="0"/>
              <a:t>2017/3/24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276536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6F1D532-C967-47A1-89D6-041D7211E890}" type="datetimeFigureOut">
              <a:rPr lang="zh-CN" altLang="en-US" smtClean="0"/>
              <a:t>2017/3/24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1502344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1D532-C967-47A1-89D6-041D7211E890}" type="datetimeFigureOut">
              <a:rPr lang="zh-CN" altLang="en-US" smtClean="0"/>
              <a:t>2017/3/24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57C187-44DE-4790-8DD8-4A62013C5255}" type="slidenum">
              <a:rPr lang="zh-CN" altLang="en-US" smtClean="0"/>
              <a:t>‹#›</a:t>
            </a:fld>
            <a:endParaRPr lang="zh-CN" altLang="en-US"/>
          </a:p>
        </p:txBody>
      </p:sp>
    </p:spTree>
    <p:extLst>
      <p:ext uri="{BB962C8B-B14F-4D97-AF65-F5344CB8AC3E}">
        <p14:creationId xmlns:p14="http://schemas.microsoft.com/office/powerpoint/2010/main" val="1867662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jpeg"/><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0.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2.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4.emf"/><Relationship Id="rId5" Type="http://schemas.openxmlformats.org/officeDocument/2006/relationships/oleObject" Target="../embeddings/oleObject6.bin"/><Relationship Id="rId4" Type="http://schemas.openxmlformats.org/officeDocument/2006/relationships/image" Target="../media/image23.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2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0" y="1272740"/>
            <a:ext cx="12192000" cy="384932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p:spPr>
        <p:txBody>
          <a:bodyPr wrap="none" anchor="ctr"/>
          <a:lstStyle/>
          <a:p>
            <a:endParaRPr lang="zh-CN" altLang="en-US"/>
          </a:p>
        </p:txBody>
      </p:sp>
      <p:sp>
        <p:nvSpPr>
          <p:cNvPr id="6" name="Rectangle 11"/>
          <p:cNvSpPr>
            <a:spLocks noChangeArrowheads="1"/>
          </p:cNvSpPr>
          <p:nvPr/>
        </p:nvSpPr>
        <p:spPr bwMode="auto">
          <a:xfrm>
            <a:off x="669703" y="2701032"/>
            <a:ext cx="517730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82124" tIns="41061" rIns="82124" bIns="41061" anchor="ctr"/>
          <a:lstStyle>
            <a:lvl1pPr algn="l" defTabSz="814388">
              <a:defRPr sz="3200" b="1">
                <a:solidFill>
                  <a:schemeClr val="tx2"/>
                </a:solidFill>
                <a:latin typeface="Arial" panose="020B0604020202020204" pitchFamily="34" charset="0"/>
              </a:defRPr>
            </a:lvl1pPr>
            <a:lvl2pPr algn="l" defTabSz="814388">
              <a:defRPr sz="3200" b="1">
                <a:solidFill>
                  <a:schemeClr val="tx2"/>
                </a:solidFill>
                <a:latin typeface="Arial" panose="020B0604020202020204" pitchFamily="34" charset="0"/>
              </a:defRPr>
            </a:lvl2pPr>
            <a:lvl3pPr algn="l" defTabSz="814388">
              <a:defRPr sz="3200" b="1">
                <a:solidFill>
                  <a:schemeClr val="tx2"/>
                </a:solidFill>
                <a:latin typeface="Arial" panose="020B0604020202020204" pitchFamily="34" charset="0"/>
              </a:defRPr>
            </a:lvl3pPr>
            <a:lvl4pPr algn="l" defTabSz="814388">
              <a:defRPr sz="3200" b="1">
                <a:solidFill>
                  <a:schemeClr val="tx2"/>
                </a:solidFill>
                <a:latin typeface="Arial" panose="020B0604020202020204" pitchFamily="34" charset="0"/>
              </a:defRPr>
            </a:lvl4pPr>
            <a:lvl5pPr algn="l" defTabSz="814388">
              <a:defRPr sz="3200" b="1">
                <a:solidFill>
                  <a:schemeClr val="tx2"/>
                </a:solidFill>
                <a:latin typeface="Arial" panose="020B0604020202020204" pitchFamily="34" charset="0"/>
              </a:defRPr>
            </a:lvl5pPr>
            <a:lvl6pPr marL="457200" defTabSz="814388" fontAlgn="base">
              <a:lnSpc>
                <a:spcPct val="90000"/>
              </a:lnSpc>
              <a:spcBef>
                <a:spcPct val="0"/>
              </a:spcBef>
              <a:spcAft>
                <a:spcPct val="0"/>
              </a:spcAft>
              <a:defRPr sz="3200" b="1">
                <a:solidFill>
                  <a:schemeClr val="tx2"/>
                </a:solidFill>
                <a:latin typeface="Arial" panose="020B0604020202020204" pitchFamily="34" charset="0"/>
              </a:defRPr>
            </a:lvl6pPr>
            <a:lvl7pPr marL="914400" defTabSz="814388" fontAlgn="base">
              <a:lnSpc>
                <a:spcPct val="90000"/>
              </a:lnSpc>
              <a:spcBef>
                <a:spcPct val="0"/>
              </a:spcBef>
              <a:spcAft>
                <a:spcPct val="0"/>
              </a:spcAft>
              <a:defRPr sz="3200" b="1">
                <a:solidFill>
                  <a:schemeClr val="tx2"/>
                </a:solidFill>
                <a:latin typeface="Arial" panose="020B0604020202020204" pitchFamily="34" charset="0"/>
              </a:defRPr>
            </a:lvl7pPr>
            <a:lvl8pPr marL="1371600" defTabSz="814388" fontAlgn="base">
              <a:lnSpc>
                <a:spcPct val="90000"/>
              </a:lnSpc>
              <a:spcBef>
                <a:spcPct val="0"/>
              </a:spcBef>
              <a:spcAft>
                <a:spcPct val="0"/>
              </a:spcAft>
              <a:defRPr sz="3200" b="1">
                <a:solidFill>
                  <a:schemeClr val="tx2"/>
                </a:solidFill>
                <a:latin typeface="Arial" panose="020B0604020202020204" pitchFamily="34" charset="0"/>
              </a:defRPr>
            </a:lvl8pPr>
            <a:lvl9pPr marL="1828800" defTabSz="814388" fontAlgn="base">
              <a:lnSpc>
                <a:spcPct val="90000"/>
              </a:lnSpc>
              <a:spcBef>
                <a:spcPct val="0"/>
              </a:spcBef>
              <a:spcAft>
                <a:spcPct val="0"/>
              </a:spcAft>
              <a:defRPr sz="3200" b="1">
                <a:solidFill>
                  <a:schemeClr val="tx2"/>
                </a:solidFill>
                <a:latin typeface="Arial" panose="020B0604020202020204" pitchFamily="34" charset="0"/>
              </a:defRPr>
            </a:lvl9pPr>
          </a:lstStyle>
          <a:p>
            <a:pPr eaLnBrk="1" hangingPunct="1"/>
            <a:r>
              <a:rPr lang="en-US" altLang="zh-CN" sz="6000" b="0" dirty="0" smtClean="0">
                <a:solidFill>
                  <a:schemeClr val="bg1"/>
                </a:solidFill>
                <a:ea typeface="宋体" panose="02010600030101010101" pitchFamily="2" charset="-122"/>
              </a:rPr>
              <a:t>OTC</a:t>
            </a:r>
            <a:r>
              <a:rPr lang="zh-CN" altLang="en-US" sz="6000" b="0" dirty="0" smtClean="0">
                <a:solidFill>
                  <a:schemeClr val="bg1"/>
                </a:solidFill>
                <a:ea typeface="宋体" panose="02010600030101010101" pitchFamily="2" charset="-122"/>
              </a:rPr>
              <a:t>交易介绍</a:t>
            </a:r>
            <a:endParaRPr lang="en-US" altLang="zh-CN" sz="6000" b="0" dirty="0">
              <a:solidFill>
                <a:schemeClr val="bg1"/>
              </a:solidFill>
              <a:ea typeface="宋体" panose="02010600030101010101" pitchFamily="2" charset="-122"/>
            </a:endParaRP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4889"/>
          <a:stretch/>
        </p:blipFill>
        <p:spPr>
          <a:xfrm>
            <a:off x="6106321" y="1272740"/>
            <a:ext cx="6085679" cy="3849328"/>
          </a:xfrm>
          <a:prstGeom prst="rect">
            <a:avLst/>
          </a:prstGeom>
        </p:spPr>
      </p:pic>
      <p:sp>
        <p:nvSpPr>
          <p:cNvPr id="2" name="文本框 1"/>
          <p:cNvSpPr txBox="1"/>
          <p:nvPr/>
        </p:nvSpPr>
        <p:spPr>
          <a:xfrm>
            <a:off x="10108365" y="2097698"/>
            <a:ext cx="1004552" cy="461665"/>
          </a:xfrm>
          <a:prstGeom prst="rect">
            <a:avLst/>
          </a:prstGeom>
          <a:noFill/>
        </p:spPr>
        <p:txBody>
          <a:bodyPr wrap="square" rtlCol="0">
            <a:spAutoFit/>
          </a:bodyPr>
          <a:lstStyle/>
          <a:p>
            <a:r>
              <a:rPr lang="en-US" altLang="zh-CN" sz="2400" dirty="0" smtClean="0">
                <a:solidFill>
                  <a:srgbClr val="0070C0"/>
                </a:solidFill>
                <a:latin typeface="Microsoft YaHei UI" panose="020B0503020204020204" pitchFamily="34" charset="-122"/>
                <a:ea typeface="Microsoft YaHei UI" panose="020B0503020204020204" pitchFamily="34" charset="-122"/>
              </a:rPr>
              <a:t>OTC</a:t>
            </a:r>
            <a:endParaRPr lang="zh-CN" altLang="en-US" sz="2400" dirty="0">
              <a:solidFill>
                <a:srgbClr val="0070C0"/>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60014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0" y="277096"/>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242" name="Rectangle 2"/>
          <p:cNvSpPr>
            <a:spLocks noGrp="1" noChangeArrowheads="1"/>
          </p:cNvSpPr>
          <p:nvPr>
            <p:ph type="ctrTitle" idx="4294967295"/>
          </p:nvPr>
        </p:nvSpPr>
        <p:spPr>
          <a:xfrm>
            <a:off x="672353" y="261939"/>
            <a:ext cx="5069541" cy="719137"/>
          </a:xfrm>
          <a:ln>
            <a:noFill/>
            <a:miter lim="800000"/>
            <a:headEnd/>
            <a:tailEnd/>
          </a:ln>
        </p:spPr>
        <p:txBody>
          <a:bodyPr>
            <a:normAutofit/>
          </a:bodyPr>
          <a:lstStyle/>
          <a:p>
            <a:pPr eaLnBrk="1" hangingPunct="1"/>
            <a:r>
              <a:rPr lang="zh-CN" altLang="en-US" sz="3200" b="1" dirty="0">
                <a:solidFill>
                  <a:schemeClr val="bg1"/>
                </a:solidFill>
              </a:rPr>
              <a:t>账号激活</a:t>
            </a:r>
          </a:p>
        </p:txBody>
      </p:sp>
      <p:sp>
        <p:nvSpPr>
          <p:cNvPr id="10243" name="AutoShape 3"/>
          <p:cNvSpPr>
            <a:spLocks noChangeArrowheads="1"/>
          </p:cNvSpPr>
          <p:nvPr/>
        </p:nvSpPr>
        <p:spPr bwMode="auto">
          <a:xfrm>
            <a:off x="1587501" y="1412876"/>
            <a:ext cx="1536700" cy="576263"/>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开户</a:t>
            </a:r>
          </a:p>
        </p:txBody>
      </p:sp>
      <p:sp>
        <p:nvSpPr>
          <p:cNvPr id="10244" name="AutoShape 4"/>
          <p:cNvSpPr>
            <a:spLocks noChangeArrowheads="1"/>
          </p:cNvSpPr>
          <p:nvPr/>
        </p:nvSpPr>
        <p:spPr bwMode="auto">
          <a:xfrm>
            <a:off x="1583267" y="2492375"/>
            <a:ext cx="1536700" cy="57785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签约</a:t>
            </a:r>
          </a:p>
        </p:txBody>
      </p:sp>
      <p:sp>
        <p:nvSpPr>
          <p:cNvPr id="10245" name="AutoShape 5"/>
          <p:cNvSpPr>
            <a:spLocks noChangeArrowheads="1"/>
          </p:cNvSpPr>
          <p:nvPr/>
        </p:nvSpPr>
        <p:spPr bwMode="auto">
          <a:xfrm>
            <a:off x="1682751" y="3573463"/>
            <a:ext cx="1536700" cy="576262"/>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入金</a:t>
            </a:r>
          </a:p>
        </p:txBody>
      </p:sp>
      <p:sp>
        <p:nvSpPr>
          <p:cNvPr id="10246" name="AutoShape 6"/>
          <p:cNvSpPr>
            <a:spLocks noChangeArrowheads="1"/>
          </p:cNvSpPr>
          <p:nvPr/>
        </p:nvSpPr>
        <p:spPr bwMode="auto">
          <a:xfrm>
            <a:off x="1682751" y="4724400"/>
            <a:ext cx="1536700" cy="57785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激活</a:t>
            </a:r>
          </a:p>
        </p:txBody>
      </p:sp>
      <p:sp>
        <p:nvSpPr>
          <p:cNvPr id="10247" name="Text Box 7"/>
          <p:cNvSpPr txBox="1">
            <a:spLocks noChangeArrowheads="1"/>
          </p:cNvSpPr>
          <p:nvPr/>
        </p:nvSpPr>
        <p:spPr bwMode="auto">
          <a:xfrm>
            <a:off x="6576485" y="1341438"/>
            <a:ext cx="36681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10248" name="Text Box 8"/>
          <p:cNvSpPr txBox="1">
            <a:spLocks noChangeArrowheads="1"/>
          </p:cNvSpPr>
          <p:nvPr/>
        </p:nvSpPr>
        <p:spPr bwMode="auto">
          <a:xfrm>
            <a:off x="5327651" y="1411288"/>
            <a:ext cx="5954183" cy="649287"/>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t>1、市场开特别会员、综合会员、经纪人。</a:t>
            </a:r>
          </a:p>
          <a:p>
            <a:pPr eaLnBrk="1" hangingPunct="1"/>
            <a:r>
              <a:rPr lang="zh-CN" altLang="en-US"/>
              <a:t>2、综合会员开经纪人、客户。</a:t>
            </a:r>
          </a:p>
        </p:txBody>
      </p:sp>
      <p:sp>
        <p:nvSpPr>
          <p:cNvPr id="10249" name="Text Box 9"/>
          <p:cNvSpPr txBox="1">
            <a:spLocks noChangeArrowheads="1"/>
          </p:cNvSpPr>
          <p:nvPr/>
        </p:nvSpPr>
        <p:spPr bwMode="auto">
          <a:xfrm>
            <a:off x="5306485" y="2565400"/>
            <a:ext cx="5954183" cy="374650"/>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t>1、通过交易客户端进行银行签约操作。</a:t>
            </a:r>
          </a:p>
        </p:txBody>
      </p:sp>
      <p:sp>
        <p:nvSpPr>
          <p:cNvPr id="10250" name="Text Box 10"/>
          <p:cNvSpPr txBox="1">
            <a:spLocks noChangeArrowheads="1"/>
          </p:cNvSpPr>
          <p:nvPr/>
        </p:nvSpPr>
        <p:spPr bwMode="auto">
          <a:xfrm>
            <a:off x="5380567" y="3624263"/>
            <a:ext cx="5952067" cy="374650"/>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t>1、通过交易客户端进行银行入金操作。</a:t>
            </a:r>
          </a:p>
        </p:txBody>
      </p:sp>
      <p:sp>
        <p:nvSpPr>
          <p:cNvPr id="10251" name="Text Box 11"/>
          <p:cNvSpPr txBox="1">
            <a:spLocks noChangeArrowheads="1"/>
          </p:cNvSpPr>
          <p:nvPr/>
        </p:nvSpPr>
        <p:spPr bwMode="auto">
          <a:xfrm>
            <a:off x="5380567" y="4845050"/>
            <a:ext cx="5952067" cy="374650"/>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t>1、市场激活对应角色的权限。</a:t>
            </a:r>
          </a:p>
        </p:txBody>
      </p:sp>
      <p:sp>
        <p:nvSpPr>
          <p:cNvPr id="10252" name="箭头 162"/>
          <p:cNvSpPr>
            <a:spLocks noChangeShapeType="1"/>
          </p:cNvSpPr>
          <p:nvPr/>
        </p:nvSpPr>
        <p:spPr bwMode="auto">
          <a:xfrm>
            <a:off x="3119967" y="1701800"/>
            <a:ext cx="2209800" cy="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3" name="箭头 162"/>
          <p:cNvSpPr>
            <a:spLocks noChangeShapeType="1"/>
          </p:cNvSpPr>
          <p:nvPr/>
        </p:nvSpPr>
        <p:spPr bwMode="auto">
          <a:xfrm>
            <a:off x="3119967" y="2781300"/>
            <a:ext cx="2209800" cy="1588"/>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4" name="箭头 162"/>
          <p:cNvSpPr>
            <a:spLocks noChangeShapeType="1"/>
          </p:cNvSpPr>
          <p:nvPr/>
        </p:nvSpPr>
        <p:spPr bwMode="auto">
          <a:xfrm>
            <a:off x="3215218" y="3860800"/>
            <a:ext cx="2112433" cy="1588"/>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5" name="箭头 162"/>
          <p:cNvSpPr>
            <a:spLocks noChangeShapeType="1"/>
          </p:cNvSpPr>
          <p:nvPr/>
        </p:nvSpPr>
        <p:spPr bwMode="auto">
          <a:xfrm>
            <a:off x="3215218" y="5013325"/>
            <a:ext cx="2112433" cy="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6" name="AutoShape 16"/>
          <p:cNvSpPr>
            <a:spLocks noChangeArrowheads="1"/>
          </p:cNvSpPr>
          <p:nvPr/>
        </p:nvSpPr>
        <p:spPr bwMode="auto">
          <a:xfrm flipH="1">
            <a:off x="2347384" y="2060575"/>
            <a:ext cx="99483" cy="431800"/>
          </a:xfrm>
          <a:prstGeom prst="downArrow">
            <a:avLst>
              <a:gd name="adj1" fmla="val 50000"/>
              <a:gd name="adj2" fmla="val 144682"/>
            </a:avLst>
          </a:prstGeom>
          <a:solidFill>
            <a:schemeClr val="accent1"/>
          </a:solidFill>
          <a:ln w="9525" cmpd="sng">
            <a:solidFill>
              <a:schemeClr val="tx1"/>
            </a:solidFill>
            <a:miter lim="800000"/>
            <a:headEnd/>
            <a:tailEnd/>
          </a:ln>
        </p:spPr>
        <p:txBody>
          <a:bodyPr vert="eaVert"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10257" name="AutoShape 17"/>
          <p:cNvSpPr>
            <a:spLocks noChangeArrowheads="1"/>
          </p:cNvSpPr>
          <p:nvPr/>
        </p:nvSpPr>
        <p:spPr bwMode="auto">
          <a:xfrm flipH="1">
            <a:off x="2351617" y="3141663"/>
            <a:ext cx="99483" cy="431800"/>
          </a:xfrm>
          <a:prstGeom prst="downArrow">
            <a:avLst>
              <a:gd name="adj1" fmla="val 50000"/>
              <a:gd name="adj2" fmla="val 144682"/>
            </a:avLst>
          </a:prstGeom>
          <a:solidFill>
            <a:schemeClr val="accent1"/>
          </a:solidFill>
          <a:ln w="9525" cmpd="sng">
            <a:solidFill>
              <a:schemeClr val="tx1"/>
            </a:solidFill>
            <a:miter lim="800000"/>
            <a:headEnd/>
            <a:tailEnd/>
          </a:ln>
        </p:spPr>
        <p:txBody>
          <a:bodyPr vert="eaVert"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10258" name="AutoShape 18"/>
          <p:cNvSpPr>
            <a:spLocks noChangeArrowheads="1"/>
          </p:cNvSpPr>
          <p:nvPr/>
        </p:nvSpPr>
        <p:spPr bwMode="auto">
          <a:xfrm flipH="1">
            <a:off x="2328333" y="4200525"/>
            <a:ext cx="101600" cy="431800"/>
          </a:xfrm>
          <a:prstGeom prst="downArrow">
            <a:avLst>
              <a:gd name="adj1" fmla="val 50000"/>
              <a:gd name="adj2" fmla="val 141667"/>
            </a:avLst>
          </a:prstGeom>
          <a:solidFill>
            <a:schemeClr val="accent1"/>
          </a:solidFill>
          <a:ln w="9525" cmpd="sng">
            <a:solidFill>
              <a:schemeClr val="tx1"/>
            </a:solidFill>
            <a:miter lim="800000"/>
            <a:headEnd/>
            <a:tailEnd/>
          </a:ln>
        </p:spPr>
        <p:txBody>
          <a:bodyPr vert="eaVert"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894539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0" y="1272740"/>
            <a:ext cx="12192000" cy="384932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p:spPr>
        <p:txBody>
          <a:bodyPr wrap="none" anchor="ctr"/>
          <a:lstStyle/>
          <a:p>
            <a:endParaRPr lang="zh-CN" altLang="en-US"/>
          </a:p>
        </p:txBody>
      </p:sp>
      <p:sp>
        <p:nvSpPr>
          <p:cNvPr id="6" name="Rectangle 11"/>
          <p:cNvSpPr>
            <a:spLocks noChangeArrowheads="1"/>
          </p:cNvSpPr>
          <p:nvPr/>
        </p:nvSpPr>
        <p:spPr bwMode="auto">
          <a:xfrm>
            <a:off x="669703" y="2701032"/>
            <a:ext cx="475230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82124" tIns="41061" rIns="82124" bIns="41061" anchor="ctr"/>
          <a:lstStyle>
            <a:lvl1pPr algn="l" defTabSz="814388">
              <a:defRPr sz="3200" b="1">
                <a:solidFill>
                  <a:schemeClr val="tx2"/>
                </a:solidFill>
                <a:latin typeface="Arial" panose="020B0604020202020204" pitchFamily="34" charset="0"/>
              </a:defRPr>
            </a:lvl1pPr>
            <a:lvl2pPr algn="l" defTabSz="814388">
              <a:defRPr sz="3200" b="1">
                <a:solidFill>
                  <a:schemeClr val="tx2"/>
                </a:solidFill>
                <a:latin typeface="Arial" panose="020B0604020202020204" pitchFamily="34" charset="0"/>
              </a:defRPr>
            </a:lvl2pPr>
            <a:lvl3pPr algn="l" defTabSz="814388">
              <a:defRPr sz="3200" b="1">
                <a:solidFill>
                  <a:schemeClr val="tx2"/>
                </a:solidFill>
                <a:latin typeface="Arial" panose="020B0604020202020204" pitchFamily="34" charset="0"/>
              </a:defRPr>
            </a:lvl3pPr>
            <a:lvl4pPr algn="l" defTabSz="814388">
              <a:defRPr sz="3200" b="1">
                <a:solidFill>
                  <a:schemeClr val="tx2"/>
                </a:solidFill>
                <a:latin typeface="Arial" panose="020B0604020202020204" pitchFamily="34" charset="0"/>
              </a:defRPr>
            </a:lvl4pPr>
            <a:lvl5pPr algn="l" defTabSz="814388">
              <a:defRPr sz="3200" b="1">
                <a:solidFill>
                  <a:schemeClr val="tx2"/>
                </a:solidFill>
                <a:latin typeface="Arial" panose="020B0604020202020204" pitchFamily="34" charset="0"/>
              </a:defRPr>
            </a:lvl5pPr>
            <a:lvl6pPr marL="457200" defTabSz="814388" fontAlgn="base">
              <a:lnSpc>
                <a:spcPct val="90000"/>
              </a:lnSpc>
              <a:spcBef>
                <a:spcPct val="0"/>
              </a:spcBef>
              <a:spcAft>
                <a:spcPct val="0"/>
              </a:spcAft>
              <a:defRPr sz="3200" b="1">
                <a:solidFill>
                  <a:schemeClr val="tx2"/>
                </a:solidFill>
                <a:latin typeface="Arial" panose="020B0604020202020204" pitchFamily="34" charset="0"/>
              </a:defRPr>
            </a:lvl6pPr>
            <a:lvl7pPr marL="914400" defTabSz="814388" fontAlgn="base">
              <a:lnSpc>
                <a:spcPct val="90000"/>
              </a:lnSpc>
              <a:spcBef>
                <a:spcPct val="0"/>
              </a:spcBef>
              <a:spcAft>
                <a:spcPct val="0"/>
              </a:spcAft>
              <a:defRPr sz="3200" b="1">
                <a:solidFill>
                  <a:schemeClr val="tx2"/>
                </a:solidFill>
                <a:latin typeface="Arial" panose="020B0604020202020204" pitchFamily="34" charset="0"/>
              </a:defRPr>
            </a:lvl7pPr>
            <a:lvl8pPr marL="1371600" defTabSz="814388" fontAlgn="base">
              <a:lnSpc>
                <a:spcPct val="90000"/>
              </a:lnSpc>
              <a:spcBef>
                <a:spcPct val="0"/>
              </a:spcBef>
              <a:spcAft>
                <a:spcPct val="0"/>
              </a:spcAft>
              <a:defRPr sz="3200" b="1">
                <a:solidFill>
                  <a:schemeClr val="tx2"/>
                </a:solidFill>
                <a:latin typeface="Arial" panose="020B0604020202020204" pitchFamily="34" charset="0"/>
              </a:defRPr>
            </a:lvl8pPr>
            <a:lvl9pPr marL="1828800" defTabSz="814388" fontAlgn="base">
              <a:lnSpc>
                <a:spcPct val="90000"/>
              </a:lnSpc>
              <a:spcBef>
                <a:spcPct val="0"/>
              </a:spcBef>
              <a:spcAft>
                <a:spcPct val="0"/>
              </a:spcAft>
              <a:defRPr sz="3200" b="1">
                <a:solidFill>
                  <a:schemeClr val="tx2"/>
                </a:solidFill>
                <a:latin typeface="Arial" panose="020B0604020202020204" pitchFamily="34" charset="0"/>
              </a:defRPr>
            </a:lvl9pPr>
          </a:lstStyle>
          <a:p>
            <a:pPr eaLnBrk="1" hangingPunct="1"/>
            <a:r>
              <a:rPr lang="zh-CN" altLang="en-US" sz="6000" b="0" dirty="0" smtClean="0">
                <a:solidFill>
                  <a:schemeClr val="bg1"/>
                </a:solidFill>
                <a:ea typeface="宋体" panose="02010600030101010101" pitchFamily="2" charset="-122"/>
              </a:rPr>
              <a:t>发售交易介绍</a:t>
            </a:r>
            <a:endParaRPr lang="en-US" altLang="zh-CN" sz="6000" b="0" dirty="0">
              <a:solidFill>
                <a:schemeClr val="bg1"/>
              </a:solidFill>
              <a:ea typeface="宋体" panose="02010600030101010101" pitchFamily="2" charset="-122"/>
            </a:endParaRP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4889"/>
          <a:stretch/>
        </p:blipFill>
        <p:spPr>
          <a:xfrm>
            <a:off x="6106321" y="1272740"/>
            <a:ext cx="6085679" cy="3849328"/>
          </a:xfrm>
          <a:prstGeom prst="rect">
            <a:avLst/>
          </a:prstGeom>
        </p:spPr>
      </p:pic>
      <p:sp>
        <p:nvSpPr>
          <p:cNvPr id="2" name="文本框 1"/>
          <p:cNvSpPr txBox="1"/>
          <p:nvPr/>
        </p:nvSpPr>
        <p:spPr>
          <a:xfrm>
            <a:off x="10108365" y="2097698"/>
            <a:ext cx="1004552" cy="461665"/>
          </a:xfrm>
          <a:prstGeom prst="rect">
            <a:avLst/>
          </a:prstGeom>
          <a:noFill/>
        </p:spPr>
        <p:txBody>
          <a:bodyPr wrap="square" rtlCol="0">
            <a:spAutoFit/>
          </a:bodyPr>
          <a:lstStyle/>
          <a:p>
            <a:r>
              <a:rPr lang="zh-CN" altLang="en-US" sz="2400" dirty="0" smtClean="0">
                <a:solidFill>
                  <a:srgbClr val="0070C0"/>
                </a:solidFill>
                <a:latin typeface="Microsoft YaHei UI" panose="020B0503020204020204" pitchFamily="34" charset="-122"/>
                <a:ea typeface="Microsoft YaHei UI" panose="020B0503020204020204" pitchFamily="34" charset="-122"/>
              </a:rPr>
              <a:t>发售</a:t>
            </a:r>
            <a:endParaRPr lang="zh-CN" altLang="en-US" sz="2400" dirty="0">
              <a:solidFill>
                <a:srgbClr val="0070C0"/>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554588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000" kern="1200" dirty="0" smtClean="0">
                <a:latin typeface="微软雅黑" panose="020B0503020204020204" pitchFamily="34" charset="-122"/>
                <a:ea typeface="微软雅黑" panose="020B0503020204020204" pitchFamily="34" charset="-122"/>
              </a:rPr>
              <a:t>发</a:t>
            </a:r>
            <a:r>
              <a:rPr lang="zh-CN" altLang="en-US" sz="3000" dirty="0" smtClean="0">
                <a:latin typeface="微软雅黑" panose="020B0503020204020204" pitchFamily="34" charset="-122"/>
                <a:ea typeface="微软雅黑" panose="020B0503020204020204" pitchFamily="34" charset="-122"/>
              </a:rPr>
              <a:t>售交易概念</a:t>
            </a:r>
            <a:endParaRPr lang="zh-CN" altLang="en-US" sz="3000" kern="1200" dirty="0">
              <a:latin typeface="微软雅黑" panose="020B0503020204020204" pitchFamily="34" charset="-122"/>
              <a:ea typeface="微软雅黑" panose="020B0503020204020204" pitchFamily="34" charset="-122"/>
            </a:endParaRPr>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32586" y="1429555"/>
            <a:ext cx="8899301" cy="3247877"/>
          </a:xfrm>
          <a:prstGeom prst="rect">
            <a:avLst/>
          </a:prstGeom>
        </p:spPr>
        <p:txBody>
          <a:bodyPr wrap="square">
            <a:spAutoFit/>
          </a:bodyPr>
          <a:lstStyle/>
          <a:p>
            <a:pPr marL="285750" indent="-285750">
              <a:lnSpc>
                <a:spcPct val="150000"/>
              </a:lnSpc>
              <a:buFont typeface="Wingdings" panose="05000000000000000000" pitchFamily="2" charset="2"/>
              <a:buChar char="n"/>
              <a:defRPr/>
            </a:pPr>
            <a:r>
              <a:rPr lang="zh-CN" altLang="en-US" sz="2800" dirty="0">
                <a:solidFill>
                  <a:srgbClr val="0070C0"/>
                </a:solidFill>
                <a:latin typeface="微软雅黑" panose="020B0503020204020204" pitchFamily="34" charset="-122"/>
                <a:ea typeface="微软雅黑" panose="020B0503020204020204" pitchFamily="34" charset="-122"/>
              </a:rPr>
              <a:t>现货发售</a:t>
            </a:r>
            <a:r>
              <a:rPr lang="zh-CN" altLang="en-US" sz="2800" dirty="0" smtClean="0">
                <a:solidFill>
                  <a:srgbClr val="0070C0"/>
                </a:solidFill>
                <a:latin typeface="微软雅黑" panose="020B0503020204020204" pitchFamily="34" charset="-122"/>
                <a:ea typeface="微软雅黑" panose="020B0503020204020204" pitchFamily="34" charset="-122"/>
              </a:rPr>
              <a:t>模式</a:t>
            </a:r>
            <a:endParaRPr lang="en-US" altLang="zh-CN" sz="2800" dirty="0" smtClean="0">
              <a:solidFill>
                <a:srgbClr val="0070C0"/>
              </a:solidFill>
              <a:latin typeface="微软雅黑" panose="020B0503020204020204" pitchFamily="34" charset="-122"/>
              <a:ea typeface="微软雅黑" panose="020B0503020204020204" pitchFamily="34" charset="-122"/>
            </a:endParaRPr>
          </a:p>
          <a:p>
            <a:pPr>
              <a:lnSpc>
                <a:spcPct val="150000"/>
              </a:lnSpc>
              <a:defRPr/>
            </a:pPr>
            <a:r>
              <a:rPr lang="en-US" altLang="zh-CN" sz="2800" dirty="0">
                <a:solidFill>
                  <a:srgbClr val="0070C0"/>
                </a:solidFill>
                <a:latin typeface="微软雅黑" panose="020B0503020204020204" pitchFamily="34" charset="-122"/>
                <a:ea typeface="微软雅黑" panose="020B0503020204020204" pitchFamily="34" charset="-122"/>
              </a:rPr>
              <a:t> </a:t>
            </a:r>
            <a:r>
              <a:rPr lang="en-US" altLang="zh-CN" sz="2800" dirty="0" smtClean="0">
                <a:solidFill>
                  <a:srgbClr val="0070C0"/>
                </a:solidFill>
                <a:latin typeface="微软雅黑" panose="020B0503020204020204" pitchFamily="34" charset="-122"/>
                <a:ea typeface="微软雅黑" panose="020B0503020204020204" pitchFamily="34" charset="-122"/>
              </a:rPr>
              <a:t>      </a:t>
            </a:r>
            <a:r>
              <a:rPr lang="zh-CN" altLang="en-US" sz="2800" dirty="0" smtClean="0">
                <a:solidFill>
                  <a:srgbClr val="0070C0"/>
                </a:solidFill>
                <a:latin typeface="微软雅黑" panose="020B0503020204020204" pitchFamily="34" charset="-122"/>
                <a:ea typeface="微软雅黑" panose="020B0503020204020204" pitchFamily="34" charset="-122"/>
              </a:rPr>
              <a:t>是</a:t>
            </a:r>
            <a:r>
              <a:rPr lang="zh-CN" altLang="en-US" sz="2800" dirty="0">
                <a:solidFill>
                  <a:srgbClr val="0070C0"/>
                </a:solidFill>
                <a:latin typeface="微软雅黑" panose="020B0503020204020204" pitchFamily="34" charset="-122"/>
                <a:ea typeface="微软雅黑" panose="020B0503020204020204" pitchFamily="34" charset="-122"/>
              </a:rPr>
              <a:t>企业通过的交易平台进行商品的一级发售；由采购企业、贸易商和投资者进行全额货款申购；申购成功后，既可以在交易平台进行再次转让，也可以申请提货、完成实物交收的一种交易模式</a:t>
            </a:r>
            <a:r>
              <a:rPr lang="zh-CN" altLang="en-US" dirty="0">
                <a:solidFill>
                  <a:srgbClr val="0070C0"/>
                </a:solidFill>
              </a:rPr>
              <a:t>。</a:t>
            </a:r>
            <a:endParaRPr lang="en-US" altLang="zh-CN" dirty="0">
              <a:solidFill>
                <a:srgbClr val="0070C0"/>
              </a:solidFill>
            </a:endParaRPr>
          </a:p>
        </p:txBody>
      </p:sp>
    </p:spTree>
    <p:extLst>
      <p:ext uri="{BB962C8B-B14F-4D97-AF65-F5344CB8AC3E}">
        <p14:creationId xmlns:p14="http://schemas.microsoft.com/office/powerpoint/2010/main" val="11823369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000" kern="1200" dirty="0" smtClean="0"/>
              <a:t>发</a:t>
            </a:r>
            <a:r>
              <a:rPr lang="zh-CN" altLang="en-US" sz="3000" dirty="0" smtClean="0"/>
              <a:t>售交易整体流程</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3"/>
          <p:cNvPicPr>
            <a:picLocks noChangeAspect="1" noChangeArrowheads="1"/>
          </p:cNvPicPr>
          <p:nvPr/>
        </p:nvPicPr>
        <p:blipFill>
          <a:blip r:embed="rId2" cstate="print"/>
          <a:srcRect/>
          <a:stretch>
            <a:fillRect/>
          </a:stretch>
        </p:blipFill>
        <p:spPr bwMode="auto">
          <a:xfrm>
            <a:off x="687328" y="1070682"/>
            <a:ext cx="10646080" cy="4342868"/>
          </a:xfrm>
          <a:prstGeom prst="rect">
            <a:avLst/>
          </a:prstGeom>
          <a:noFill/>
          <a:ln w="9525">
            <a:noFill/>
            <a:miter lim="800000"/>
            <a:headEnd/>
            <a:tailEnd/>
          </a:ln>
        </p:spPr>
      </p:pic>
    </p:spTree>
    <p:extLst>
      <p:ext uri="{BB962C8B-B14F-4D97-AF65-F5344CB8AC3E}">
        <p14:creationId xmlns:p14="http://schemas.microsoft.com/office/powerpoint/2010/main" val="3430550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000" kern="1200" dirty="0" smtClean="0"/>
              <a:t>发行商和承销商</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19"/>
          <p:cNvSpPr txBox="1">
            <a:spLocks noChangeArrowheads="1"/>
          </p:cNvSpPr>
          <p:nvPr/>
        </p:nvSpPr>
        <p:spPr bwMode="gray">
          <a:xfrm>
            <a:off x="1712242" y="1767581"/>
            <a:ext cx="9608287"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募集和组织该发行品种的上市申购及交易的最初发起人，一个品种有一个发行商或者多个发行商</a:t>
            </a:r>
            <a:endParaRPr lang="en-US" altLang="zh-CN" sz="2200" dirty="0">
              <a:solidFill>
                <a:srgbClr val="00B050"/>
              </a:solidFill>
              <a:ea typeface="微软雅黑" pitchFamily="34" charset="-122"/>
            </a:endParaRPr>
          </a:p>
        </p:txBody>
      </p:sp>
      <p:sp>
        <p:nvSpPr>
          <p:cNvPr id="65" name="文本框 19"/>
          <p:cNvSpPr txBox="1">
            <a:spLocks noChangeArrowheads="1"/>
          </p:cNvSpPr>
          <p:nvPr/>
        </p:nvSpPr>
        <p:spPr bwMode="gray">
          <a:xfrm>
            <a:off x="661935" y="1169267"/>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发行商：</a:t>
            </a:r>
            <a:r>
              <a:rPr lang="en-US" altLang="zh-CN" sz="2000" dirty="0" smtClean="0">
                <a:solidFill>
                  <a:srgbClr val="7030A0"/>
                </a:solidFill>
                <a:ea typeface="微软雅黑" pitchFamily="34" charset="-122"/>
              </a:rPr>
              <a:t>(</a:t>
            </a:r>
            <a:r>
              <a:rPr lang="zh-CN" altLang="en-US" sz="2000" dirty="0" smtClean="0">
                <a:solidFill>
                  <a:srgbClr val="7030A0"/>
                </a:solidFill>
                <a:ea typeface="微软雅黑" pitchFamily="34" charset="-122"/>
              </a:rPr>
              <a:t>商品挂牌商</a:t>
            </a:r>
            <a:r>
              <a:rPr lang="en-US" altLang="zh-CN" sz="2000" dirty="0" smtClean="0">
                <a:solidFill>
                  <a:srgbClr val="7030A0"/>
                </a:solidFill>
                <a:ea typeface="微软雅黑" pitchFamily="34" charset="-122"/>
              </a:rPr>
              <a:t>)</a:t>
            </a:r>
            <a:endParaRPr lang="en-US" altLang="zh-CN" sz="2000" dirty="0">
              <a:solidFill>
                <a:srgbClr val="7030A0"/>
              </a:solidFill>
              <a:ea typeface="微软雅黑" pitchFamily="34" charset="-122"/>
            </a:endParaRPr>
          </a:p>
        </p:txBody>
      </p:sp>
      <p:sp>
        <p:nvSpPr>
          <p:cNvPr id="66" name="文本框 19"/>
          <p:cNvSpPr txBox="1">
            <a:spLocks noChangeArrowheads="1"/>
          </p:cNvSpPr>
          <p:nvPr/>
        </p:nvSpPr>
        <p:spPr bwMode="gray">
          <a:xfrm>
            <a:off x="1712243" y="3412804"/>
            <a:ext cx="9453740"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负责发行商品向下分配的交易商，承销商一般由发行商自行寻找，同一发行商可以由多个承销商承销，承销方式分为包销、代销、固定认购</a:t>
            </a:r>
            <a:endParaRPr lang="en-US" altLang="zh-CN" sz="2200" dirty="0">
              <a:solidFill>
                <a:srgbClr val="00B050"/>
              </a:solidFill>
              <a:ea typeface="微软雅黑" pitchFamily="34" charset="-122"/>
            </a:endParaRPr>
          </a:p>
        </p:txBody>
      </p:sp>
      <p:sp>
        <p:nvSpPr>
          <p:cNvPr id="67" name="文本框 19"/>
          <p:cNvSpPr txBox="1">
            <a:spLocks noChangeArrowheads="1"/>
          </p:cNvSpPr>
          <p:nvPr/>
        </p:nvSpPr>
        <p:spPr bwMode="gray">
          <a:xfrm>
            <a:off x="661935" y="2891764"/>
            <a:ext cx="7632848"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承销</a:t>
            </a:r>
            <a:r>
              <a:rPr lang="zh-CN" altLang="en-US" sz="2800" dirty="0" smtClean="0">
                <a:solidFill>
                  <a:srgbClr val="0070C0"/>
                </a:solidFill>
                <a:ea typeface="微软雅黑" pitchFamily="34" charset="-122"/>
              </a:rPr>
              <a:t>商：</a:t>
            </a:r>
            <a:endParaRPr lang="en-US" altLang="zh-CN" sz="2800" dirty="0">
              <a:solidFill>
                <a:srgbClr val="0070C0"/>
              </a:solidFill>
              <a:ea typeface="微软雅黑" pitchFamily="34" charset="-122"/>
            </a:endParaRPr>
          </a:p>
        </p:txBody>
      </p:sp>
      <p:sp>
        <p:nvSpPr>
          <p:cNvPr id="10" name="文本框 19"/>
          <p:cNvSpPr txBox="1">
            <a:spLocks noChangeArrowheads="1"/>
          </p:cNvSpPr>
          <p:nvPr/>
        </p:nvSpPr>
        <p:spPr bwMode="gray">
          <a:xfrm>
            <a:off x="1712243" y="5060067"/>
            <a:ext cx="9453740"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上市推荐人，将</a:t>
            </a:r>
            <a:r>
              <a:rPr lang="zh-CN" altLang="en-US" sz="2200" dirty="0">
                <a:solidFill>
                  <a:srgbClr val="00B050"/>
                </a:solidFill>
                <a:ea typeface="微软雅黑" pitchFamily="34" charset="-122"/>
              </a:rPr>
              <a:t>符合条件的企业推荐上市，并对申请人适合上市、上市文件的准确完整以及董事知悉自身责任义务等负有保证责任</a:t>
            </a:r>
            <a:endParaRPr lang="en-US" altLang="zh-CN" sz="2200" dirty="0">
              <a:solidFill>
                <a:srgbClr val="00B050"/>
              </a:solidFill>
              <a:ea typeface="微软雅黑" pitchFamily="34" charset="-122"/>
            </a:endParaRPr>
          </a:p>
        </p:txBody>
      </p:sp>
      <p:sp>
        <p:nvSpPr>
          <p:cNvPr id="11" name="文本框 19"/>
          <p:cNvSpPr txBox="1">
            <a:spLocks noChangeArrowheads="1"/>
          </p:cNvSpPr>
          <p:nvPr/>
        </p:nvSpPr>
        <p:spPr bwMode="gray">
          <a:xfrm>
            <a:off x="661935" y="4539027"/>
            <a:ext cx="7632848"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保荐</a:t>
            </a:r>
            <a:r>
              <a:rPr lang="zh-CN" altLang="en-US" sz="2800" dirty="0" smtClean="0">
                <a:solidFill>
                  <a:srgbClr val="0070C0"/>
                </a:solidFill>
                <a:ea typeface="微软雅黑" pitchFamily="34" charset="-122"/>
              </a:rPr>
              <a:t>商：</a:t>
            </a:r>
            <a:endParaRPr lang="en-US" altLang="zh-CN" sz="2800" dirty="0">
              <a:solidFill>
                <a:srgbClr val="0070C0"/>
              </a:solidFill>
              <a:ea typeface="微软雅黑" pitchFamily="34" charset="-122"/>
            </a:endParaRPr>
          </a:p>
        </p:txBody>
      </p:sp>
    </p:spTree>
    <p:extLst>
      <p:ext uri="{BB962C8B-B14F-4D97-AF65-F5344CB8AC3E}">
        <p14:creationId xmlns:p14="http://schemas.microsoft.com/office/powerpoint/2010/main" val="37252474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000" kern="1200" dirty="0" smtClean="0"/>
              <a:t>承销方式</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19"/>
          <p:cNvSpPr txBox="1">
            <a:spLocks noChangeArrowheads="1"/>
          </p:cNvSpPr>
          <p:nvPr/>
        </p:nvSpPr>
        <p:spPr bwMode="gray">
          <a:xfrm>
            <a:off x="1712242" y="1716065"/>
            <a:ext cx="9608287"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承销商确认后，系统冻结全部货款，冻结货款</a:t>
            </a:r>
            <a:r>
              <a:rPr lang="en-US" altLang="zh-CN" sz="2200" dirty="0" smtClean="0">
                <a:solidFill>
                  <a:srgbClr val="00B050"/>
                </a:solidFill>
                <a:ea typeface="微软雅黑" pitchFamily="34" charset="-122"/>
              </a:rPr>
              <a:t>=</a:t>
            </a:r>
            <a:r>
              <a:rPr lang="zh-CN" altLang="en-US" sz="2200" dirty="0" smtClean="0">
                <a:solidFill>
                  <a:srgbClr val="00B050"/>
                </a:solidFill>
                <a:ea typeface="微软雅黑" pitchFamily="34" charset="-122"/>
              </a:rPr>
              <a:t>包销数量</a:t>
            </a:r>
            <a:r>
              <a:rPr lang="en-US" altLang="zh-CN" sz="2200" dirty="0" smtClean="0">
                <a:solidFill>
                  <a:srgbClr val="00B050"/>
                </a:solidFill>
                <a:ea typeface="微软雅黑" pitchFamily="34" charset="-122"/>
              </a:rPr>
              <a:t>X</a:t>
            </a:r>
            <a:r>
              <a:rPr lang="zh-CN" altLang="en-US" sz="2200" dirty="0" smtClean="0">
                <a:solidFill>
                  <a:srgbClr val="00B050"/>
                </a:solidFill>
                <a:ea typeface="微软雅黑" pitchFamily="34" charset="-122"/>
              </a:rPr>
              <a:t>包销价格</a:t>
            </a:r>
            <a:endParaRPr lang="en-US" altLang="zh-CN" sz="2200" dirty="0" smtClean="0">
              <a:solidFill>
                <a:srgbClr val="00B050"/>
              </a:solidFill>
              <a:ea typeface="微软雅黑" pitchFamily="34" charset="-122"/>
            </a:endParaRPr>
          </a:p>
        </p:txBody>
      </p:sp>
      <p:sp>
        <p:nvSpPr>
          <p:cNvPr id="65" name="文本框 19"/>
          <p:cNvSpPr txBox="1">
            <a:spLocks noChangeArrowheads="1"/>
          </p:cNvSpPr>
          <p:nvPr/>
        </p:nvSpPr>
        <p:spPr bwMode="gray">
          <a:xfrm>
            <a:off x="661935" y="1117751"/>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包</a:t>
            </a:r>
            <a:r>
              <a:rPr lang="zh-CN" altLang="en-US" sz="2800" dirty="0">
                <a:solidFill>
                  <a:srgbClr val="0070C0"/>
                </a:solidFill>
                <a:ea typeface="微软雅黑" pitchFamily="34" charset="-122"/>
              </a:rPr>
              <a:t>销</a:t>
            </a:r>
            <a:r>
              <a:rPr lang="zh-CN" altLang="en-US" sz="2800" dirty="0" smtClean="0">
                <a:solidFill>
                  <a:srgbClr val="0070C0"/>
                </a:solidFill>
                <a:ea typeface="微软雅黑" pitchFamily="34" charset="-122"/>
              </a:rPr>
              <a:t>：</a:t>
            </a:r>
            <a:endParaRPr lang="en-US" altLang="zh-CN" sz="2800" dirty="0">
              <a:solidFill>
                <a:srgbClr val="0070C0"/>
              </a:solidFill>
              <a:ea typeface="微软雅黑" pitchFamily="34" charset="-122"/>
            </a:endParaRPr>
          </a:p>
        </p:txBody>
      </p:sp>
      <p:sp>
        <p:nvSpPr>
          <p:cNvPr id="66" name="文本框 19"/>
          <p:cNvSpPr txBox="1">
            <a:spLocks noChangeArrowheads="1"/>
          </p:cNvSpPr>
          <p:nvPr/>
        </p:nvSpPr>
        <p:spPr bwMode="gray">
          <a:xfrm>
            <a:off x="1712243" y="2897652"/>
            <a:ext cx="9453740"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承销商向下分配后，按已销给交易商的量来冻结货款，冻结货款</a:t>
            </a:r>
            <a:r>
              <a:rPr lang="en-US" altLang="zh-CN" sz="2200" dirty="0" smtClean="0">
                <a:solidFill>
                  <a:srgbClr val="00B050"/>
                </a:solidFill>
                <a:ea typeface="微软雅黑" pitchFamily="34" charset="-122"/>
              </a:rPr>
              <a:t>=</a:t>
            </a:r>
            <a:r>
              <a:rPr lang="zh-CN" altLang="en-US" sz="2200" dirty="0" smtClean="0">
                <a:solidFill>
                  <a:srgbClr val="00B050"/>
                </a:solidFill>
                <a:ea typeface="微软雅黑" pitchFamily="34" charset="-122"/>
              </a:rPr>
              <a:t>交易</a:t>
            </a:r>
            <a:r>
              <a:rPr lang="zh-CN" altLang="en-US" sz="2200" dirty="0">
                <a:solidFill>
                  <a:srgbClr val="00B050"/>
                </a:solidFill>
                <a:ea typeface="微软雅黑" pitchFamily="34" charset="-122"/>
              </a:rPr>
              <a:t>商</a:t>
            </a:r>
            <a:r>
              <a:rPr lang="zh-CN" altLang="en-US" sz="2200" dirty="0" smtClean="0">
                <a:solidFill>
                  <a:srgbClr val="00B050"/>
                </a:solidFill>
                <a:ea typeface="微软雅黑" pitchFamily="34" charset="-122"/>
              </a:rPr>
              <a:t>确认数量</a:t>
            </a:r>
            <a:r>
              <a:rPr lang="en-US" altLang="zh-CN" sz="2200" dirty="0" smtClean="0">
                <a:solidFill>
                  <a:srgbClr val="00B050"/>
                </a:solidFill>
                <a:ea typeface="微软雅黑" pitchFamily="34" charset="-122"/>
              </a:rPr>
              <a:t>X</a:t>
            </a:r>
            <a:r>
              <a:rPr lang="zh-CN" altLang="en-US" sz="2200" dirty="0" smtClean="0">
                <a:solidFill>
                  <a:srgbClr val="00B050"/>
                </a:solidFill>
                <a:ea typeface="微软雅黑" pitchFamily="34" charset="-122"/>
              </a:rPr>
              <a:t>代销价格</a:t>
            </a:r>
            <a:endParaRPr lang="en-US" altLang="zh-CN" sz="2200" dirty="0">
              <a:solidFill>
                <a:srgbClr val="00B050"/>
              </a:solidFill>
              <a:ea typeface="微软雅黑" pitchFamily="34" charset="-122"/>
            </a:endParaRPr>
          </a:p>
        </p:txBody>
      </p:sp>
      <p:sp>
        <p:nvSpPr>
          <p:cNvPr id="67" name="文本框 19"/>
          <p:cNvSpPr txBox="1">
            <a:spLocks noChangeArrowheads="1"/>
          </p:cNvSpPr>
          <p:nvPr/>
        </p:nvSpPr>
        <p:spPr bwMode="gray">
          <a:xfrm>
            <a:off x="661935" y="2376612"/>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代销：</a:t>
            </a:r>
            <a:endParaRPr lang="en-US" altLang="zh-CN" sz="2800" dirty="0">
              <a:solidFill>
                <a:srgbClr val="0070C0"/>
              </a:solidFill>
              <a:ea typeface="微软雅黑" pitchFamily="34" charset="-122"/>
            </a:endParaRPr>
          </a:p>
        </p:txBody>
      </p:sp>
      <p:sp>
        <p:nvSpPr>
          <p:cNvPr id="10" name="文本框 19"/>
          <p:cNvSpPr txBox="1">
            <a:spLocks noChangeArrowheads="1"/>
          </p:cNvSpPr>
          <p:nvPr/>
        </p:nvSpPr>
        <p:spPr bwMode="gray">
          <a:xfrm>
            <a:off x="1712243" y="4764900"/>
            <a:ext cx="9453740"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承销商承销的部分或全部可以设置限售期限：在商品上市后，限售部分冻结一段时间才能流通交易</a:t>
            </a:r>
            <a:endParaRPr lang="en-US" altLang="zh-CN" sz="2200" dirty="0">
              <a:solidFill>
                <a:srgbClr val="00B050"/>
              </a:solidFill>
              <a:ea typeface="微软雅黑" pitchFamily="34" charset="-122"/>
            </a:endParaRPr>
          </a:p>
        </p:txBody>
      </p:sp>
      <p:sp>
        <p:nvSpPr>
          <p:cNvPr id="11" name="文本框 19"/>
          <p:cNvSpPr txBox="1">
            <a:spLocks noChangeArrowheads="1"/>
          </p:cNvSpPr>
          <p:nvPr/>
        </p:nvSpPr>
        <p:spPr bwMode="gray">
          <a:xfrm>
            <a:off x="661935" y="4192344"/>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固定认购：</a:t>
            </a:r>
            <a:endParaRPr lang="en-US" altLang="zh-CN" sz="2800" dirty="0">
              <a:solidFill>
                <a:srgbClr val="0070C0"/>
              </a:solidFill>
              <a:ea typeface="微软雅黑" pitchFamily="34" charset="-122"/>
            </a:endParaRPr>
          </a:p>
        </p:txBody>
      </p:sp>
      <p:sp>
        <p:nvSpPr>
          <p:cNvPr id="12" name="文本框 19"/>
          <p:cNvSpPr txBox="1">
            <a:spLocks noChangeArrowheads="1"/>
          </p:cNvSpPr>
          <p:nvPr/>
        </p:nvSpPr>
        <p:spPr bwMode="gray">
          <a:xfrm>
            <a:off x="1420478" y="5583502"/>
            <a:ext cx="9351038" cy="769441"/>
          </a:xfrm>
          <a:prstGeom prst="rect">
            <a:avLst/>
          </a:prstGeom>
          <a:noFill/>
          <a:ln w="9525">
            <a:noFill/>
            <a:miter lim="800000"/>
            <a:headEnd/>
            <a:tailEnd/>
          </a:ln>
        </p:spPr>
        <p:txBody>
          <a:bodyPr wrap="square">
            <a:spAutoFit/>
          </a:bodyPr>
          <a:lstStyle/>
          <a:p>
            <a:pPr eaLnBrk="0" hangingPunct="0"/>
            <a:r>
              <a:rPr lang="zh-CN" altLang="en-US" sz="2200" dirty="0">
                <a:solidFill>
                  <a:srgbClr val="7030A0"/>
                </a:solidFill>
                <a:latin typeface="楷体" panose="02010609060101010101" pitchFamily="49" charset="-122"/>
                <a:ea typeface="楷体" panose="02010609060101010101" pitchFamily="49" charset="-122"/>
              </a:rPr>
              <a:t>注</a:t>
            </a:r>
            <a:r>
              <a:rPr lang="zh-CN" altLang="en-US" sz="2200" dirty="0" smtClean="0">
                <a:solidFill>
                  <a:srgbClr val="7030A0"/>
                </a:solidFill>
                <a:latin typeface="楷体" panose="02010609060101010101" pitchFamily="49" charset="-122"/>
                <a:ea typeface="楷体" panose="02010609060101010101" pitchFamily="49" charset="-122"/>
              </a:rPr>
              <a:t>：</a:t>
            </a:r>
            <a:r>
              <a:rPr lang="en-US" altLang="zh-CN" sz="2200" dirty="0" smtClean="0">
                <a:solidFill>
                  <a:srgbClr val="7030A0"/>
                </a:solidFill>
                <a:latin typeface="楷体" panose="02010609060101010101" pitchFamily="49" charset="-122"/>
                <a:ea typeface="楷体" panose="02010609060101010101" pitchFamily="49" charset="-122"/>
              </a:rPr>
              <a:t>1</a:t>
            </a:r>
            <a:r>
              <a:rPr lang="zh-CN" altLang="en-US" sz="2200" dirty="0" smtClean="0">
                <a:solidFill>
                  <a:srgbClr val="7030A0"/>
                </a:solidFill>
                <a:latin typeface="楷体" panose="02010609060101010101" pitchFamily="49" charset="-122"/>
                <a:ea typeface="楷体" panose="02010609060101010101" pitchFamily="49" charset="-122"/>
              </a:rPr>
              <a:t>、只有包销和代销可以转让，且只能转让给普通交易商</a:t>
            </a:r>
            <a:endParaRPr lang="en-US" altLang="zh-CN" sz="2200" dirty="0" smtClean="0">
              <a:solidFill>
                <a:srgbClr val="7030A0"/>
              </a:solidFill>
              <a:latin typeface="楷体" panose="02010609060101010101" pitchFamily="49" charset="-122"/>
              <a:ea typeface="楷体" panose="02010609060101010101" pitchFamily="49" charset="-122"/>
            </a:endParaRPr>
          </a:p>
          <a:p>
            <a:pPr eaLnBrk="0" hangingPunct="0"/>
            <a:r>
              <a:rPr lang="en-US" altLang="zh-CN" sz="2200" dirty="0" smtClean="0">
                <a:solidFill>
                  <a:srgbClr val="7030A0"/>
                </a:solidFill>
                <a:latin typeface="楷体" panose="02010609060101010101" pitchFamily="49" charset="-122"/>
                <a:ea typeface="楷体" panose="02010609060101010101" pitchFamily="49" charset="-122"/>
              </a:rPr>
              <a:t>    2</a:t>
            </a:r>
            <a:r>
              <a:rPr lang="zh-CN" altLang="en-US" sz="2200" dirty="0" smtClean="0">
                <a:solidFill>
                  <a:srgbClr val="7030A0"/>
                </a:solidFill>
                <a:latin typeface="楷体" panose="02010609060101010101" pitchFamily="49" charset="-122"/>
                <a:ea typeface="楷体" panose="02010609060101010101" pitchFamily="49" charset="-122"/>
              </a:rPr>
              <a:t>、承销确认只能在系统开市状态下进行，即系统设置的交易节时间内</a:t>
            </a:r>
            <a:endParaRPr lang="en-US" altLang="zh-CN" sz="2200"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071889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200" dirty="0"/>
              <a:t>发售业务时间轴</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bwMode="auto">
          <a:xfrm>
            <a:off x="3576023" y="3155569"/>
            <a:ext cx="144016" cy="428029"/>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7" name="矩形 6"/>
          <p:cNvSpPr/>
          <p:nvPr/>
        </p:nvSpPr>
        <p:spPr bwMode="auto">
          <a:xfrm>
            <a:off x="4545660" y="3156958"/>
            <a:ext cx="144016" cy="42802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10" name="矩形 9"/>
          <p:cNvSpPr/>
          <p:nvPr/>
        </p:nvSpPr>
        <p:spPr bwMode="auto">
          <a:xfrm>
            <a:off x="5182157" y="3159989"/>
            <a:ext cx="144016" cy="42802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12" name="矩形 11"/>
          <p:cNvSpPr/>
          <p:nvPr/>
        </p:nvSpPr>
        <p:spPr bwMode="auto">
          <a:xfrm>
            <a:off x="7256961" y="3148688"/>
            <a:ext cx="144016" cy="42802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13" name="矩形 12"/>
          <p:cNvSpPr/>
          <p:nvPr/>
        </p:nvSpPr>
        <p:spPr bwMode="auto">
          <a:xfrm>
            <a:off x="7896200" y="3148688"/>
            <a:ext cx="144016" cy="42802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14" name="矩形 13"/>
          <p:cNvSpPr/>
          <p:nvPr/>
        </p:nvSpPr>
        <p:spPr bwMode="auto">
          <a:xfrm>
            <a:off x="8593552" y="3152707"/>
            <a:ext cx="144016" cy="42802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15" name="矩形 14"/>
          <p:cNvSpPr/>
          <p:nvPr/>
        </p:nvSpPr>
        <p:spPr bwMode="auto">
          <a:xfrm>
            <a:off x="9336360" y="3167902"/>
            <a:ext cx="144016" cy="42802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16" name="矩形 15"/>
          <p:cNvSpPr/>
          <p:nvPr/>
        </p:nvSpPr>
        <p:spPr bwMode="auto">
          <a:xfrm>
            <a:off x="10072748" y="3148688"/>
            <a:ext cx="144016" cy="42802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19" name="矩形 18"/>
          <p:cNvSpPr/>
          <p:nvPr/>
        </p:nvSpPr>
        <p:spPr bwMode="auto">
          <a:xfrm>
            <a:off x="2064390" y="3162469"/>
            <a:ext cx="144016" cy="42802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20" name="矩形 19"/>
          <p:cNvSpPr/>
          <p:nvPr/>
        </p:nvSpPr>
        <p:spPr bwMode="auto">
          <a:xfrm>
            <a:off x="2806884" y="3148688"/>
            <a:ext cx="144016" cy="428029"/>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21" name="矩形 20"/>
          <p:cNvSpPr/>
          <p:nvPr/>
        </p:nvSpPr>
        <p:spPr>
          <a:xfrm>
            <a:off x="1905000" y="1563850"/>
            <a:ext cx="8382000" cy="40043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右箭头 21"/>
          <p:cNvSpPr/>
          <p:nvPr/>
        </p:nvSpPr>
        <p:spPr bwMode="auto">
          <a:xfrm>
            <a:off x="1905000" y="3436719"/>
            <a:ext cx="8620756" cy="216024"/>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23" name="文本框 19"/>
          <p:cNvSpPr txBox="1">
            <a:spLocks noChangeArrowheads="1"/>
          </p:cNvSpPr>
          <p:nvPr/>
        </p:nvSpPr>
        <p:spPr bwMode="gray">
          <a:xfrm>
            <a:off x="9821591" y="3696189"/>
            <a:ext cx="646331" cy="646331"/>
          </a:xfrm>
          <a:prstGeom prst="rect">
            <a:avLst/>
          </a:prstGeom>
          <a:noFill/>
          <a:ln w="9525">
            <a:noFill/>
            <a:miter lim="800000"/>
            <a:headEnd/>
            <a:tailEnd/>
          </a:ln>
        </p:spPr>
        <p:txBody>
          <a:bodyPr wrap="none">
            <a:spAutoFit/>
          </a:bodyPr>
          <a:lstStyle/>
          <a:p>
            <a:pPr eaLnBrk="0" hangingPunct="0"/>
            <a:r>
              <a:rPr lang="zh-CN" altLang="en-US" dirty="0">
                <a:ea typeface="微软雅黑" pitchFamily="34" charset="-122"/>
              </a:rPr>
              <a:t>上市</a:t>
            </a:r>
            <a:endParaRPr lang="en-US" altLang="zh-CN" dirty="0">
              <a:ea typeface="微软雅黑" pitchFamily="34" charset="-122"/>
            </a:endParaRPr>
          </a:p>
          <a:p>
            <a:pPr eaLnBrk="0" hangingPunct="0"/>
            <a:r>
              <a:rPr lang="zh-CN" altLang="en-US" dirty="0">
                <a:ea typeface="微软雅黑" pitchFamily="34" charset="-122"/>
              </a:rPr>
              <a:t>交易</a:t>
            </a:r>
          </a:p>
        </p:txBody>
      </p:sp>
      <p:sp>
        <p:nvSpPr>
          <p:cNvPr id="24" name="文本框 19"/>
          <p:cNvSpPr txBox="1">
            <a:spLocks noChangeArrowheads="1"/>
          </p:cNvSpPr>
          <p:nvPr/>
        </p:nvSpPr>
        <p:spPr bwMode="gray">
          <a:xfrm>
            <a:off x="9122078" y="3715459"/>
            <a:ext cx="646331" cy="369332"/>
          </a:xfrm>
          <a:prstGeom prst="rect">
            <a:avLst/>
          </a:prstGeom>
          <a:noFill/>
          <a:ln w="9525">
            <a:noFill/>
            <a:miter lim="800000"/>
            <a:headEnd/>
            <a:tailEnd/>
          </a:ln>
        </p:spPr>
        <p:txBody>
          <a:bodyPr wrap="none">
            <a:spAutoFit/>
          </a:bodyPr>
          <a:lstStyle/>
          <a:p>
            <a:pPr eaLnBrk="0" hangingPunct="0"/>
            <a:r>
              <a:rPr lang="zh-CN" altLang="en-US" dirty="0">
                <a:ea typeface="微软雅黑" pitchFamily="34" charset="-122"/>
              </a:rPr>
              <a:t>清算</a:t>
            </a:r>
            <a:endParaRPr lang="en-US" altLang="zh-CN" dirty="0">
              <a:ea typeface="微软雅黑" pitchFamily="34" charset="-122"/>
            </a:endParaRPr>
          </a:p>
        </p:txBody>
      </p:sp>
      <p:sp>
        <p:nvSpPr>
          <p:cNvPr id="25" name="文本框 19"/>
          <p:cNvSpPr txBox="1">
            <a:spLocks noChangeArrowheads="1"/>
          </p:cNvSpPr>
          <p:nvPr/>
        </p:nvSpPr>
        <p:spPr bwMode="gray">
          <a:xfrm>
            <a:off x="8328249" y="3724751"/>
            <a:ext cx="646331" cy="369332"/>
          </a:xfrm>
          <a:prstGeom prst="rect">
            <a:avLst/>
          </a:prstGeom>
          <a:noFill/>
          <a:ln w="9525">
            <a:noFill/>
            <a:miter lim="800000"/>
            <a:headEnd/>
            <a:tailEnd/>
          </a:ln>
        </p:spPr>
        <p:txBody>
          <a:bodyPr wrap="none">
            <a:spAutoFit/>
          </a:bodyPr>
          <a:lstStyle/>
          <a:p>
            <a:pPr eaLnBrk="0" hangingPunct="0"/>
            <a:r>
              <a:rPr lang="zh-CN" altLang="en-US" dirty="0">
                <a:ea typeface="微软雅黑" pitchFamily="34" charset="-122"/>
              </a:rPr>
              <a:t>抽签</a:t>
            </a:r>
            <a:endParaRPr lang="en-US" altLang="zh-CN" dirty="0">
              <a:ea typeface="微软雅黑" pitchFamily="34" charset="-122"/>
            </a:endParaRPr>
          </a:p>
        </p:txBody>
      </p:sp>
      <p:sp>
        <p:nvSpPr>
          <p:cNvPr id="26" name="文本框 19"/>
          <p:cNvSpPr txBox="1">
            <a:spLocks noChangeArrowheads="1"/>
          </p:cNvSpPr>
          <p:nvPr/>
        </p:nvSpPr>
        <p:spPr bwMode="gray">
          <a:xfrm>
            <a:off x="7608169" y="3715459"/>
            <a:ext cx="646331" cy="369332"/>
          </a:xfrm>
          <a:prstGeom prst="rect">
            <a:avLst/>
          </a:prstGeom>
          <a:noFill/>
          <a:ln w="9525">
            <a:noFill/>
            <a:miter lim="800000"/>
            <a:headEnd/>
            <a:tailEnd/>
          </a:ln>
        </p:spPr>
        <p:txBody>
          <a:bodyPr wrap="none">
            <a:spAutoFit/>
          </a:bodyPr>
          <a:lstStyle/>
          <a:p>
            <a:pPr eaLnBrk="0" hangingPunct="0"/>
            <a:r>
              <a:rPr lang="zh-CN" altLang="en-US" dirty="0">
                <a:ea typeface="微软雅黑" pitchFamily="34" charset="-122"/>
              </a:rPr>
              <a:t>配号</a:t>
            </a:r>
            <a:endParaRPr lang="en-US" altLang="zh-CN" dirty="0">
              <a:ea typeface="微软雅黑" pitchFamily="34" charset="-122"/>
            </a:endParaRPr>
          </a:p>
        </p:txBody>
      </p:sp>
      <p:sp>
        <p:nvSpPr>
          <p:cNvPr id="27" name="文本框 19"/>
          <p:cNvSpPr txBox="1">
            <a:spLocks noChangeArrowheads="1"/>
          </p:cNvSpPr>
          <p:nvPr/>
        </p:nvSpPr>
        <p:spPr bwMode="gray">
          <a:xfrm>
            <a:off x="7137862" y="3731031"/>
            <a:ext cx="415498" cy="1200329"/>
          </a:xfrm>
          <a:prstGeom prst="rect">
            <a:avLst/>
          </a:prstGeom>
          <a:noFill/>
          <a:ln w="9525">
            <a:noFill/>
            <a:miter lim="800000"/>
            <a:headEnd/>
            <a:tailEnd/>
          </a:ln>
        </p:spPr>
        <p:txBody>
          <a:bodyPr wrap="none">
            <a:spAutoFit/>
          </a:bodyPr>
          <a:lstStyle/>
          <a:p>
            <a:pPr eaLnBrk="0" hangingPunct="0"/>
            <a:r>
              <a:rPr lang="zh-CN" altLang="en-US" dirty="0">
                <a:ea typeface="微软雅黑" pitchFamily="34" charset="-122"/>
              </a:rPr>
              <a:t>申</a:t>
            </a:r>
            <a:endParaRPr lang="en-US" altLang="zh-CN" dirty="0">
              <a:ea typeface="微软雅黑" pitchFamily="34" charset="-122"/>
            </a:endParaRPr>
          </a:p>
          <a:p>
            <a:pPr eaLnBrk="0" hangingPunct="0"/>
            <a:r>
              <a:rPr lang="zh-CN" altLang="en-US" dirty="0">
                <a:ea typeface="微软雅黑" pitchFamily="34" charset="-122"/>
              </a:rPr>
              <a:t>购</a:t>
            </a:r>
            <a:endParaRPr lang="en-US" altLang="zh-CN" dirty="0">
              <a:ea typeface="微软雅黑" pitchFamily="34" charset="-122"/>
            </a:endParaRPr>
          </a:p>
          <a:p>
            <a:pPr eaLnBrk="0" hangingPunct="0"/>
            <a:r>
              <a:rPr lang="zh-CN" altLang="en-US" dirty="0">
                <a:ea typeface="微软雅黑" pitchFamily="34" charset="-122"/>
              </a:rPr>
              <a:t>结</a:t>
            </a:r>
            <a:endParaRPr lang="en-US" altLang="zh-CN" dirty="0">
              <a:ea typeface="微软雅黑" pitchFamily="34" charset="-122"/>
            </a:endParaRPr>
          </a:p>
          <a:p>
            <a:pPr eaLnBrk="0" hangingPunct="0"/>
            <a:r>
              <a:rPr lang="zh-CN" altLang="en-US" dirty="0">
                <a:ea typeface="微软雅黑" pitchFamily="34" charset="-122"/>
              </a:rPr>
              <a:t>束</a:t>
            </a:r>
            <a:endParaRPr lang="en-US" altLang="zh-CN" dirty="0">
              <a:ea typeface="微软雅黑" pitchFamily="34" charset="-122"/>
            </a:endParaRPr>
          </a:p>
        </p:txBody>
      </p:sp>
      <p:sp>
        <p:nvSpPr>
          <p:cNvPr id="29" name="文本框 19"/>
          <p:cNvSpPr txBox="1">
            <a:spLocks noChangeArrowheads="1"/>
          </p:cNvSpPr>
          <p:nvPr/>
        </p:nvSpPr>
        <p:spPr bwMode="gray">
          <a:xfrm>
            <a:off x="5040734" y="3726493"/>
            <a:ext cx="415498" cy="1200329"/>
          </a:xfrm>
          <a:prstGeom prst="rect">
            <a:avLst/>
          </a:prstGeom>
          <a:noFill/>
          <a:ln w="9525">
            <a:noFill/>
            <a:miter lim="800000"/>
            <a:headEnd/>
            <a:tailEnd/>
          </a:ln>
        </p:spPr>
        <p:txBody>
          <a:bodyPr wrap="none">
            <a:spAutoFit/>
          </a:bodyPr>
          <a:lstStyle/>
          <a:p>
            <a:pPr eaLnBrk="0" hangingPunct="0"/>
            <a:r>
              <a:rPr lang="zh-CN" altLang="en-US" dirty="0">
                <a:ea typeface="微软雅黑" pitchFamily="34" charset="-122"/>
              </a:rPr>
              <a:t>开</a:t>
            </a:r>
            <a:endParaRPr lang="en-US" altLang="zh-CN" dirty="0">
              <a:ea typeface="微软雅黑" pitchFamily="34" charset="-122"/>
            </a:endParaRPr>
          </a:p>
          <a:p>
            <a:pPr eaLnBrk="0" hangingPunct="0"/>
            <a:r>
              <a:rPr lang="zh-CN" altLang="en-US" dirty="0">
                <a:ea typeface="微软雅黑" pitchFamily="34" charset="-122"/>
              </a:rPr>
              <a:t>始</a:t>
            </a:r>
            <a:endParaRPr lang="en-US" altLang="zh-CN" dirty="0">
              <a:ea typeface="微软雅黑" pitchFamily="34" charset="-122"/>
            </a:endParaRPr>
          </a:p>
          <a:p>
            <a:pPr eaLnBrk="0" hangingPunct="0"/>
            <a:r>
              <a:rPr lang="zh-CN" altLang="en-US" dirty="0">
                <a:ea typeface="微软雅黑" pitchFamily="34" charset="-122"/>
              </a:rPr>
              <a:t>申</a:t>
            </a:r>
            <a:endParaRPr lang="en-US" altLang="zh-CN" dirty="0">
              <a:ea typeface="微软雅黑" pitchFamily="34" charset="-122"/>
            </a:endParaRPr>
          </a:p>
          <a:p>
            <a:pPr eaLnBrk="0" hangingPunct="0"/>
            <a:r>
              <a:rPr lang="zh-CN" altLang="en-US" dirty="0">
                <a:ea typeface="微软雅黑" pitchFamily="34" charset="-122"/>
              </a:rPr>
              <a:t>购</a:t>
            </a:r>
            <a:endParaRPr lang="en-US" altLang="zh-CN" dirty="0">
              <a:ea typeface="微软雅黑" pitchFamily="34" charset="-122"/>
            </a:endParaRPr>
          </a:p>
        </p:txBody>
      </p:sp>
      <p:sp>
        <p:nvSpPr>
          <p:cNvPr id="32" name="文本框 19"/>
          <p:cNvSpPr txBox="1">
            <a:spLocks noChangeArrowheads="1"/>
          </p:cNvSpPr>
          <p:nvPr/>
        </p:nvSpPr>
        <p:spPr bwMode="gray">
          <a:xfrm>
            <a:off x="4399302" y="3726493"/>
            <a:ext cx="415498" cy="1754326"/>
          </a:xfrm>
          <a:prstGeom prst="rect">
            <a:avLst/>
          </a:prstGeom>
          <a:noFill/>
          <a:ln w="9525">
            <a:noFill/>
            <a:miter lim="800000"/>
            <a:headEnd/>
            <a:tailEnd/>
          </a:ln>
        </p:spPr>
        <p:txBody>
          <a:bodyPr wrap="none">
            <a:spAutoFit/>
          </a:bodyPr>
          <a:lstStyle/>
          <a:p>
            <a:pPr eaLnBrk="0" hangingPunct="0"/>
            <a:r>
              <a:rPr lang="zh-CN" altLang="en-US" dirty="0">
                <a:ea typeface="微软雅黑" pitchFamily="34" charset="-122"/>
              </a:rPr>
              <a:t>发</a:t>
            </a:r>
            <a:endParaRPr lang="en-US" altLang="zh-CN" dirty="0">
              <a:ea typeface="微软雅黑" pitchFamily="34" charset="-122"/>
            </a:endParaRPr>
          </a:p>
          <a:p>
            <a:pPr eaLnBrk="0" hangingPunct="0"/>
            <a:r>
              <a:rPr lang="zh-CN" altLang="en-US" dirty="0" smtClean="0">
                <a:ea typeface="微软雅黑" pitchFamily="34" charset="-122"/>
              </a:rPr>
              <a:t>售</a:t>
            </a:r>
            <a:endParaRPr lang="en-US" altLang="zh-CN" dirty="0" smtClean="0">
              <a:ea typeface="微软雅黑" pitchFamily="34" charset="-122"/>
            </a:endParaRPr>
          </a:p>
          <a:p>
            <a:pPr eaLnBrk="0" hangingPunct="0"/>
            <a:r>
              <a:rPr lang="zh-CN" altLang="en-US" dirty="0" smtClean="0">
                <a:ea typeface="微软雅黑" pitchFamily="34" charset="-122"/>
              </a:rPr>
              <a:t>参</a:t>
            </a:r>
            <a:endParaRPr lang="en-US" altLang="zh-CN" dirty="0" smtClean="0">
              <a:ea typeface="微软雅黑" pitchFamily="34" charset="-122"/>
            </a:endParaRPr>
          </a:p>
          <a:p>
            <a:pPr eaLnBrk="0" hangingPunct="0"/>
            <a:r>
              <a:rPr lang="zh-CN" altLang="en-US" dirty="0" smtClean="0">
                <a:ea typeface="微软雅黑" pitchFamily="34" charset="-122"/>
              </a:rPr>
              <a:t>数</a:t>
            </a:r>
            <a:endParaRPr lang="en-US" altLang="zh-CN" dirty="0">
              <a:ea typeface="微软雅黑" pitchFamily="34" charset="-122"/>
            </a:endParaRPr>
          </a:p>
          <a:p>
            <a:pPr eaLnBrk="0" hangingPunct="0"/>
            <a:r>
              <a:rPr lang="zh-CN" altLang="en-US" dirty="0">
                <a:ea typeface="微软雅黑" pitchFamily="34" charset="-122"/>
              </a:rPr>
              <a:t>批</a:t>
            </a:r>
            <a:endParaRPr lang="en-US" altLang="zh-CN" dirty="0">
              <a:ea typeface="微软雅黑" pitchFamily="34" charset="-122"/>
            </a:endParaRPr>
          </a:p>
          <a:p>
            <a:pPr eaLnBrk="0" hangingPunct="0"/>
            <a:r>
              <a:rPr lang="zh-CN" altLang="en-US" dirty="0">
                <a:ea typeface="微软雅黑" pitchFamily="34" charset="-122"/>
              </a:rPr>
              <a:t>复</a:t>
            </a:r>
            <a:endParaRPr lang="en-US" altLang="zh-CN" dirty="0">
              <a:ea typeface="微软雅黑" pitchFamily="34" charset="-122"/>
            </a:endParaRPr>
          </a:p>
        </p:txBody>
      </p:sp>
      <p:sp>
        <p:nvSpPr>
          <p:cNvPr id="33" name="文本框 19"/>
          <p:cNvSpPr txBox="1">
            <a:spLocks noChangeArrowheads="1"/>
          </p:cNvSpPr>
          <p:nvPr/>
        </p:nvSpPr>
        <p:spPr bwMode="gray">
          <a:xfrm>
            <a:off x="3461304" y="3726493"/>
            <a:ext cx="415498" cy="1200329"/>
          </a:xfrm>
          <a:prstGeom prst="rect">
            <a:avLst/>
          </a:prstGeom>
          <a:noFill/>
          <a:ln w="9525">
            <a:noFill/>
            <a:miter lim="800000"/>
            <a:headEnd/>
            <a:tailEnd/>
          </a:ln>
        </p:spPr>
        <p:txBody>
          <a:bodyPr wrap="none">
            <a:spAutoFit/>
          </a:bodyPr>
          <a:lstStyle/>
          <a:p>
            <a:pPr eaLnBrk="0" hangingPunct="0"/>
            <a:r>
              <a:rPr lang="zh-CN" altLang="en-US" dirty="0" smtClean="0">
                <a:ea typeface="微软雅黑" pitchFamily="34" charset="-122"/>
              </a:rPr>
              <a:t>托</a:t>
            </a:r>
            <a:endParaRPr lang="en-US" altLang="zh-CN" dirty="0" smtClean="0">
              <a:ea typeface="微软雅黑" pitchFamily="34" charset="-122"/>
            </a:endParaRPr>
          </a:p>
          <a:p>
            <a:pPr eaLnBrk="0" hangingPunct="0"/>
            <a:r>
              <a:rPr lang="zh-CN" altLang="en-US" dirty="0" smtClean="0">
                <a:ea typeface="微软雅黑" pitchFamily="34" charset="-122"/>
              </a:rPr>
              <a:t>管</a:t>
            </a:r>
            <a:endParaRPr lang="en-US" altLang="zh-CN" dirty="0" smtClean="0">
              <a:ea typeface="微软雅黑" pitchFamily="34" charset="-122"/>
            </a:endParaRPr>
          </a:p>
          <a:p>
            <a:pPr eaLnBrk="0" hangingPunct="0"/>
            <a:r>
              <a:rPr lang="zh-CN" altLang="en-US" dirty="0" smtClean="0">
                <a:ea typeface="微软雅黑" pitchFamily="34" charset="-122"/>
              </a:rPr>
              <a:t>批</a:t>
            </a:r>
            <a:endParaRPr lang="en-US" altLang="zh-CN" dirty="0">
              <a:ea typeface="微软雅黑" pitchFamily="34" charset="-122"/>
            </a:endParaRPr>
          </a:p>
          <a:p>
            <a:pPr eaLnBrk="0" hangingPunct="0"/>
            <a:r>
              <a:rPr lang="zh-CN" altLang="en-US" dirty="0">
                <a:ea typeface="微软雅黑" pitchFamily="34" charset="-122"/>
              </a:rPr>
              <a:t>复</a:t>
            </a:r>
            <a:endParaRPr lang="en-US" altLang="zh-CN" dirty="0">
              <a:ea typeface="微软雅黑" pitchFamily="34" charset="-122"/>
            </a:endParaRPr>
          </a:p>
        </p:txBody>
      </p:sp>
      <p:sp>
        <p:nvSpPr>
          <p:cNvPr id="34" name="文本框 19"/>
          <p:cNvSpPr txBox="1">
            <a:spLocks noChangeArrowheads="1"/>
          </p:cNvSpPr>
          <p:nvPr/>
        </p:nvSpPr>
        <p:spPr bwMode="gray">
          <a:xfrm>
            <a:off x="2679417" y="3715460"/>
            <a:ext cx="415498" cy="1200329"/>
          </a:xfrm>
          <a:prstGeom prst="rect">
            <a:avLst/>
          </a:prstGeom>
          <a:noFill/>
          <a:ln w="9525">
            <a:noFill/>
            <a:miter lim="800000"/>
            <a:headEnd/>
            <a:tailEnd/>
          </a:ln>
        </p:spPr>
        <p:txBody>
          <a:bodyPr wrap="none">
            <a:spAutoFit/>
          </a:bodyPr>
          <a:lstStyle/>
          <a:p>
            <a:pPr eaLnBrk="0" hangingPunct="0"/>
            <a:r>
              <a:rPr lang="zh-CN" altLang="en-US" dirty="0">
                <a:ea typeface="微软雅黑" pitchFamily="34" charset="-122"/>
              </a:rPr>
              <a:t>商</a:t>
            </a:r>
            <a:endParaRPr lang="en-US" altLang="zh-CN" dirty="0">
              <a:ea typeface="微软雅黑" pitchFamily="34" charset="-122"/>
            </a:endParaRPr>
          </a:p>
          <a:p>
            <a:pPr eaLnBrk="0" hangingPunct="0"/>
            <a:r>
              <a:rPr lang="zh-CN" altLang="en-US" dirty="0">
                <a:ea typeface="微软雅黑" pitchFamily="34" charset="-122"/>
              </a:rPr>
              <a:t>品</a:t>
            </a:r>
            <a:endParaRPr lang="en-US" altLang="zh-CN" dirty="0">
              <a:ea typeface="微软雅黑" pitchFamily="34" charset="-122"/>
            </a:endParaRPr>
          </a:p>
          <a:p>
            <a:pPr eaLnBrk="0" hangingPunct="0"/>
            <a:r>
              <a:rPr lang="zh-CN" altLang="en-US" dirty="0" smtClean="0">
                <a:ea typeface="微软雅黑" pitchFamily="34" charset="-122"/>
              </a:rPr>
              <a:t>批</a:t>
            </a:r>
            <a:endParaRPr lang="en-US" altLang="zh-CN" dirty="0" smtClean="0">
              <a:ea typeface="微软雅黑" pitchFamily="34" charset="-122"/>
            </a:endParaRPr>
          </a:p>
          <a:p>
            <a:pPr eaLnBrk="0" hangingPunct="0"/>
            <a:r>
              <a:rPr lang="zh-CN" altLang="en-US" dirty="0" smtClean="0">
                <a:ea typeface="微软雅黑" pitchFamily="34" charset="-122"/>
              </a:rPr>
              <a:t>复</a:t>
            </a:r>
            <a:endParaRPr lang="en-US" altLang="zh-CN" dirty="0">
              <a:ea typeface="微软雅黑" pitchFamily="34" charset="-122"/>
            </a:endParaRPr>
          </a:p>
        </p:txBody>
      </p:sp>
      <p:sp>
        <p:nvSpPr>
          <p:cNvPr id="35" name="文本框 19"/>
          <p:cNvSpPr txBox="1">
            <a:spLocks noChangeArrowheads="1"/>
          </p:cNvSpPr>
          <p:nvPr/>
        </p:nvSpPr>
        <p:spPr bwMode="gray">
          <a:xfrm>
            <a:off x="1936086" y="3722843"/>
            <a:ext cx="415498" cy="1477328"/>
          </a:xfrm>
          <a:prstGeom prst="rect">
            <a:avLst/>
          </a:prstGeom>
          <a:noFill/>
          <a:ln w="9525">
            <a:noFill/>
            <a:miter lim="800000"/>
            <a:headEnd/>
            <a:tailEnd/>
          </a:ln>
        </p:spPr>
        <p:txBody>
          <a:bodyPr wrap="none">
            <a:spAutoFit/>
          </a:bodyPr>
          <a:lstStyle/>
          <a:p>
            <a:pPr eaLnBrk="0" hangingPunct="0"/>
            <a:r>
              <a:rPr lang="zh-CN" altLang="en-US" dirty="0" smtClean="0">
                <a:ea typeface="微软雅黑" pitchFamily="34" charset="-122"/>
              </a:rPr>
              <a:t>添</a:t>
            </a:r>
            <a:endParaRPr lang="en-US" altLang="zh-CN" dirty="0" smtClean="0">
              <a:ea typeface="微软雅黑" pitchFamily="34" charset="-122"/>
            </a:endParaRPr>
          </a:p>
          <a:p>
            <a:pPr eaLnBrk="0" hangingPunct="0"/>
            <a:r>
              <a:rPr lang="zh-CN" altLang="en-US" dirty="0" smtClean="0">
                <a:ea typeface="微软雅黑" pitchFamily="34" charset="-122"/>
              </a:rPr>
              <a:t>加</a:t>
            </a:r>
            <a:endParaRPr lang="en-US" altLang="zh-CN" dirty="0" smtClean="0">
              <a:ea typeface="微软雅黑" pitchFamily="34" charset="-122"/>
            </a:endParaRPr>
          </a:p>
          <a:p>
            <a:pPr eaLnBrk="0" hangingPunct="0"/>
            <a:r>
              <a:rPr lang="zh-CN" altLang="en-US" dirty="0" smtClean="0">
                <a:ea typeface="微软雅黑" pitchFamily="34" charset="-122"/>
              </a:rPr>
              <a:t>新</a:t>
            </a:r>
            <a:endParaRPr lang="en-US" altLang="zh-CN" dirty="0">
              <a:ea typeface="微软雅黑" pitchFamily="34" charset="-122"/>
            </a:endParaRPr>
          </a:p>
          <a:p>
            <a:pPr eaLnBrk="0" hangingPunct="0"/>
            <a:r>
              <a:rPr lang="zh-CN" altLang="en-US" dirty="0">
                <a:ea typeface="微软雅黑" pitchFamily="34" charset="-122"/>
              </a:rPr>
              <a:t>商</a:t>
            </a:r>
            <a:endParaRPr lang="en-US" altLang="zh-CN" dirty="0">
              <a:ea typeface="微软雅黑" pitchFamily="34" charset="-122"/>
            </a:endParaRPr>
          </a:p>
          <a:p>
            <a:pPr eaLnBrk="0" hangingPunct="0"/>
            <a:r>
              <a:rPr lang="zh-CN" altLang="en-US" dirty="0" smtClean="0">
                <a:ea typeface="微软雅黑" pitchFamily="34" charset="-122"/>
              </a:rPr>
              <a:t>品</a:t>
            </a:r>
            <a:endParaRPr lang="en-US" altLang="zh-CN" dirty="0">
              <a:ea typeface="微软雅黑" pitchFamily="34" charset="-122"/>
            </a:endParaRPr>
          </a:p>
        </p:txBody>
      </p:sp>
      <p:sp>
        <p:nvSpPr>
          <p:cNvPr id="37" name="矩形 36"/>
          <p:cNvSpPr/>
          <p:nvPr/>
        </p:nvSpPr>
        <p:spPr bwMode="auto">
          <a:xfrm rot="5400000">
            <a:off x="2079908" y="1802687"/>
            <a:ext cx="179887" cy="394341"/>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39" name="文本框 19"/>
          <p:cNvSpPr txBox="1">
            <a:spLocks noChangeArrowheads="1"/>
          </p:cNvSpPr>
          <p:nvPr/>
        </p:nvSpPr>
        <p:spPr bwMode="gray">
          <a:xfrm>
            <a:off x="2461954" y="1840378"/>
            <a:ext cx="3258622" cy="369332"/>
          </a:xfrm>
          <a:prstGeom prst="rect">
            <a:avLst/>
          </a:prstGeom>
          <a:noFill/>
          <a:ln w="9525">
            <a:noFill/>
            <a:miter lim="800000"/>
            <a:headEnd/>
            <a:tailEnd/>
          </a:ln>
        </p:spPr>
        <p:txBody>
          <a:bodyPr wrap="square">
            <a:spAutoFit/>
          </a:bodyPr>
          <a:lstStyle/>
          <a:p>
            <a:pPr eaLnBrk="0" hangingPunct="0"/>
            <a:r>
              <a:rPr lang="zh-CN" altLang="en-US" dirty="0" smtClean="0">
                <a:ea typeface="微软雅黑" pitchFamily="34" charset="-122"/>
              </a:rPr>
              <a:t>代表发售业务的时间节点</a:t>
            </a:r>
            <a:endParaRPr lang="en-US" altLang="zh-CN" dirty="0">
              <a:ea typeface="微软雅黑" pitchFamily="34" charset="-122"/>
            </a:endParaRPr>
          </a:p>
        </p:txBody>
      </p:sp>
    </p:spTree>
    <p:extLst>
      <p:ext uri="{BB962C8B-B14F-4D97-AF65-F5344CB8AC3E}">
        <p14:creationId xmlns:p14="http://schemas.microsoft.com/office/powerpoint/2010/main" val="27203846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000" kern="1200" dirty="0" smtClean="0"/>
              <a:t>发售业务流程</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85" descr="E:\REMEDY\Library\icons\icons\meeting.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23884" y="1341347"/>
            <a:ext cx="575663" cy="449012"/>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3"/>
          <p:cNvSpPr>
            <a:spLocks noChangeArrowheads="1"/>
          </p:cNvSpPr>
          <p:nvPr/>
        </p:nvSpPr>
        <p:spPr bwMode="auto">
          <a:xfrm>
            <a:off x="1025275" y="755216"/>
            <a:ext cx="1876583" cy="450643"/>
          </a:xfrm>
          <a:prstGeom prst="roundRect">
            <a:avLst>
              <a:gd name="adj" fmla="val 13745"/>
            </a:avLst>
          </a:prstGeom>
          <a:noFill/>
          <a:ln w="38100">
            <a:solidFill>
              <a:schemeClr val="accent5">
                <a:lumMod val="50000"/>
              </a:schemeClr>
            </a:solidFill>
            <a:round/>
            <a:headEnd/>
            <a:tailEnd/>
          </a:ln>
          <a:effectLst/>
        </p:spPr>
        <p:txBody>
          <a:bodyPr anchor="ctr"/>
          <a:lstStyle/>
          <a:p>
            <a:pPr algn="ctr" eaLnBrk="0" fontAlgn="auto" hangingPunct="0">
              <a:spcBef>
                <a:spcPts val="0"/>
              </a:spcBef>
              <a:spcAft>
                <a:spcPts val="0"/>
              </a:spcAft>
              <a:defRPr/>
            </a:pPr>
            <a:r>
              <a:rPr lang="zh-CN" altLang="en-US" sz="2400" b="1" kern="0" dirty="0" smtClean="0">
                <a:solidFill>
                  <a:srgbClr val="7030A0"/>
                </a:solidFill>
                <a:latin typeface="Verdana" pitchFamily="34" charset="0"/>
              </a:rPr>
              <a:t>发行</a:t>
            </a:r>
            <a:r>
              <a:rPr lang="zh-CN" altLang="en-US" sz="2400" b="1" kern="0" dirty="0">
                <a:solidFill>
                  <a:srgbClr val="7030A0"/>
                </a:solidFill>
                <a:latin typeface="Verdana" pitchFamily="34" charset="0"/>
              </a:rPr>
              <a:t>商</a:t>
            </a:r>
            <a:endParaRPr lang="en-US" altLang="zh-CN" sz="2400" b="1" kern="0" dirty="0">
              <a:solidFill>
                <a:srgbClr val="7030A0"/>
              </a:solidFill>
              <a:latin typeface="Verdana" pitchFamily="34" charset="0"/>
            </a:endParaRPr>
          </a:p>
        </p:txBody>
      </p:sp>
      <p:sp>
        <p:nvSpPr>
          <p:cNvPr id="13" name="AutoShape 3"/>
          <p:cNvSpPr>
            <a:spLocks noChangeArrowheads="1"/>
          </p:cNvSpPr>
          <p:nvPr/>
        </p:nvSpPr>
        <p:spPr bwMode="auto">
          <a:xfrm>
            <a:off x="3837550" y="755215"/>
            <a:ext cx="1876583" cy="450643"/>
          </a:xfrm>
          <a:prstGeom prst="roundRect">
            <a:avLst>
              <a:gd name="adj" fmla="val 13745"/>
            </a:avLst>
          </a:prstGeom>
          <a:noFill/>
          <a:ln w="38100">
            <a:solidFill>
              <a:schemeClr val="accent5"/>
            </a:solidFill>
            <a:round/>
            <a:headEnd/>
            <a:tailEnd/>
          </a:ln>
          <a:effectLst/>
        </p:spPr>
        <p:txBody>
          <a:bodyPr anchor="ctr"/>
          <a:lstStyle/>
          <a:p>
            <a:pPr algn="ctr" eaLnBrk="0" fontAlgn="auto" hangingPunct="0">
              <a:spcBef>
                <a:spcPts val="0"/>
              </a:spcBef>
              <a:spcAft>
                <a:spcPts val="0"/>
              </a:spcAft>
              <a:defRPr/>
            </a:pPr>
            <a:r>
              <a:rPr lang="zh-CN" altLang="en-US" sz="2400" b="1" kern="0" dirty="0" smtClean="0">
                <a:solidFill>
                  <a:schemeClr val="accent5"/>
                </a:solidFill>
                <a:latin typeface="Verdana" pitchFamily="34" charset="0"/>
              </a:rPr>
              <a:t>市  场</a:t>
            </a:r>
            <a:endParaRPr lang="en-US" altLang="zh-CN" sz="2400" b="1" kern="0" dirty="0">
              <a:solidFill>
                <a:schemeClr val="accent5"/>
              </a:solidFill>
              <a:latin typeface="Verdana" pitchFamily="34" charset="0"/>
            </a:endParaRPr>
          </a:p>
        </p:txBody>
      </p:sp>
      <p:sp>
        <p:nvSpPr>
          <p:cNvPr id="14" name="AutoShape 3"/>
          <p:cNvSpPr>
            <a:spLocks noChangeArrowheads="1"/>
          </p:cNvSpPr>
          <p:nvPr/>
        </p:nvSpPr>
        <p:spPr bwMode="auto">
          <a:xfrm>
            <a:off x="6649825" y="776788"/>
            <a:ext cx="1876583" cy="450643"/>
          </a:xfrm>
          <a:prstGeom prst="roundRect">
            <a:avLst>
              <a:gd name="adj" fmla="val 13745"/>
            </a:avLst>
          </a:prstGeom>
          <a:noFill/>
          <a:ln w="38100">
            <a:solidFill>
              <a:srgbClr val="7030A0"/>
            </a:solidFill>
            <a:round/>
            <a:headEnd/>
            <a:tailEnd/>
          </a:ln>
          <a:effectLst/>
        </p:spPr>
        <p:txBody>
          <a:bodyPr anchor="ctr"/>
          <a:lstStyle/>
          <a:p>
            <a:pPr algn="ctr" eaLnBrk="0" fontAlgn="auto" hangingPunct="0">
              <a:spcBef>
                <a:spcPts val="0"/>
              </a:spcBef>
              <a:spcAft>
                <a:spcPts val="0"/>
              </a:spcAft>
              <a:defRPr/>
            </a:pPr>
            <a:r>
              <a:rPr lang="zh-CN" altLang="en-US" sz="2400" b="1" kern="0" dirty="0" smtClean="0">
                <a:solidFill>
                  <a:srgbClr val="7030A0"/>
                </a:solidFill>
                <a:latin typeface="Verdana" pitchFamily="34" charset="0"/>
              </a:rPr>
              <a:t>承销商</a:t>
            </a:r>
            <a:endParaRPr lang="en-US" altLang="zh-CN" sz="2400" b="1" kern="0" dirty="0">
              <a:solidFill>
                <a:srgbClr val="7030A0"/>
              </a:solidFill>
              <a:latin typeface="Verdana" pitchFamily="34" charset="0"/>
            </a:endParaRPr>
          </a:p>
        </p:txBody>
      </p:sp>
      <p:sp>
        <p:nvSpPr>
          <p:cNvPr id="15" name="AutoShape 3"/>
          <p:cNvSpPr>
            <a:spLocks noChangeArrowheads="1"/>
          </p:cNvSpPr>
          <p:nvPr/>
        </p:nvSpPr>
        <p:spPr bwMode="auto">
          <a:xfrm>
            <a:off x="9467376" y="787497"/>
            <a:ext cx="1876583" cy="450643"/>
          </a:xfrm>
          <a:prstGeom prst="roundRect">
            <a:avLst>
              <a:gd name="adj" fmla="val 13745"/>
            </a:avLst>
          </a:prstGeom>
          <a:noFill/>
          <a:ln w="38100">
            <a:solidFill>
              <a:srgbClr val="FF0000"/>
            </a:solidFill>
            <a:round/>
            <a:headEnd/>
            <a:tailEnd/>
          </a:ln>
          <a:effectLst/>
        </p:spPr>
        <p:txBody>
          <a:bodyPr anchor="ctr"/>
          <a:lstStyle/>
          <a:p>
            <a:pPr algn="ctr" eaLnBrk="0" fontAlgn="auto" hangingPunct="0">
              <a:spcBef>
                <a:spcPts val="0"/>
              </a:spcBef>
              <a:spcAft>
                <a:spcPts val="0"/>
              </a:spcAft>
              <a:defRPr/>
            </a:pPr>
            <a:r>
              <a:rPr lang="zh-CN" altLang="en-US" sz="2400" b="1" kern="0" dirty="0" smtClean="0">
                <a:solidFill>
                  <a:srgbClr val="FF0000"/>
                </a:solidFill>
                <a:latin typeface="Verdana" pitchFamily="34" charset="0"/>
              </a:rPr>
              <a:t>交易商</a:t>
            </a:r>
            <a:endParaRPr lang="en-US" altLang="zh-CN" sz="2400" b="1" kern="0" dirty="0">
              <a:solidFill>
                <a:srgbClr val="FF0000"/>
              </a:solidFill>
              <a:latin typeface="Verdana" pitchFamily="34" charset="0"/>
            </a:endParaRPr>
          </a:p>
        </p:txBody>
      </p:sp>
      <p:pic>
        <p:nvPicPr>
          <p:cNvPr id="16" name="Picture 637" descr="E:\REMEDY\Library\icons\icons\green_man.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08" y="1281942"/>
            <a:ext cx="402847" cy="56782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595"/>
          <p:cNvGrpSpPr>
            <a:grpSpLocks/>
          </p:cNvGrpSpPr>
          <p:nvPr/>
        </p:nvGrpSpPr>
        <p:grpSpPr bwMode="auto">
          <a:xfrm>
            <a:off x="4521097" y="1309606"/>
            <a:ext cx="558325" cy="478733"/>
            <a:chOff x="330" y="811"/>
            <a:chExt cx="960" cy="960"/>
          </a:xfrm>
        </p:grpSpPr>
        <p:sp>
          <p:nvSpPr>
            <p:cNvPr id="21" name="Oval 593"/>
            <p:cNvSpPr>
              <a:spLocks noChangeArrowheads="1"/>
            </p:cNvSpPr>
            <p:nvPr/>
          </p:nvSpPr>
          <p:spPr bwMode="auto">
            <a:xfrm>
              <a:off x="330" y="811"/>
              <a:ext cx="960" cy="960"/>
            </a:xfrm>
            <a:prstGeom prst="ellipse">
              <a:avLst/>
            </a:prstGeom>
            <a:solidFill>
              <a:srgbClr val="EAEBBB"/>
            </a:solidFill>
            <a:ln w="9525">
              <a:solidFill>
                <a:srgbClr val="969696"/>
              </a:solidFill>
              <a:round/>
              <a:headEn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59A3"/>
                </a:solidFill>
                <a:latin typeface="微软雅黑" panose="020B0503020204020204" pitchFamily="34" charset="-122"/>
                <a:ea typeface="微软雅黑" panose="020B0503020204020204" pitchFamily="34" charset="-122"/>
              </a:endParaRPr>
            </a:p>
          </p:txBody>
        </p:sp>
        <p:sp>
          <p:nvSpPr>
            <p:cNvPr id="22" name="Freeform 583"/>
            <p:cNvSpPr>
              <a:spLocks/>
            </p:cNvSpPr>
            <p:nvPr/>
          </p:nvSpPr>
          <p:spPr bwMode="auto">
            <a:xfrm>
              <a:off x="330" y="811"/>
              <a:ext cx="518" cy="636"/>
            </a:xfrm>
            <a:custGeom>
              <a:avLst/>
              <a:gdLst>
                <a:gd name="T0" fmla="*/ 152 w 154"/>
                <a:gd name="T1" fmla="*/ 0 h 189"/>
                <a:gd name="T2" fmla="*/ 63 w 154"/>
                <a:gd name="T3" fmla="*/ 125 h 189"/>
                <a:gd name="T4" fmla="*/ 29 w 154"/>
                <a:gd name="T5" fmla="*/ 94 h 189"/>
                <a:gd name="T6" fmla="*/ 0 w 154"/>
                <a:gd name="T7" fmla="*/ 130 h 189"/>
                <a:gd name="T8" fmla="*/ 77 w 154"/>
                <a:gd name="T9" fmla="*/ 189 h 189"/>
                <a:gd name="T10" fmla="*/ 78 w 154"/>
                <a:gd name="T11" fmla="*/ 171 h 189"/>
                <a:gd name="T12" fmla="*/ 154 w 154"/>
                <a:gd name="T13" fmla="*/ 1 h 189"/>
                <a:gd name="T14" fmla="*/ 152 w 154"/>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89">
                  <a:moveTo>
                    <a:pt x="152" y="0"/>
                  </a:moveTo>
                  <a:cubicBezTo>
                    <a:pt x="152" y="0"/>
                    <a:pt x="91" y="25"/>
                    <a:pt x="63" y="125"/>
                  </a:cubicBezTo>
                  <a:cubicBezTo>
                    <a:pt x="51" y="111"/>
                    <a:pt x="40" y="101"/>
                    <a:pt x="29" y="94"/>
                  </a:cubicBezTo>
                  <a:cubicBezTo>
                    <a:pt x="0" y="130"/>
                    <a:pt x="0" y="130"/>
                    <a:pt x="0" y="130"/>
                  </a:cubicBezTo>
                  <a:cubicBezTo>
                    <a:pt x="0" y="130"/>
                    <a:pt x="37" y="144"/>
                    <a:pt x="77" y="189"/>
                  </a:cubicBezTo>
                  <a:cubicBezTo>
                    <a:pt x="78" y="171"/>
                    <a:pt x="78" y="171"/>
                    <a:pt x="78" y="171"/>
                  </a:cubicBezTo>
                  <a:cubicBezTo>
                    <a:pt x="91" y="51"/>
                    <a:pt x="154" y="1"/>
                    <a:pt x="154" y="1"/>
                  </a:cubicBezTo>
                  <a:cubicBezTo>
                    <a:pt x="152" y="0"/>
                    <a:pt x="152" y="0"/>
                    <a:pt x="152" y="0"/>
                  </a:cubicBezTo>
                  <a:close/>
                </a:path>
              </a:pathLst>
            </a:custGeom>
            <a:solidFill>
              <a:srgbClr val="339933"/>
            </a:solidFill>
            <a:ln w="6350" cap="flat">
              <a:solidFill>
                <a:srgbClr val="000000"/>
              </a:solidFill>
              <a:prstDash val="solid"/>
              <a:miter lim="800000"/>
              <a:headEnd/>
              <a:tailEnd/>
            </a:ln>
          </p:spPr>
          <p:txBody>
            <a:bodyPr/>
            <a:lstStyle/>
            <a:p>
              <a:endParaRPr lang="zh-CN" altLang="en-US">
                <a:solidFill>
                  <a:srgbClr val="0059A3"/>
                </a:solidFill>
                <a:latin typeface="微软雅黑" panose="020B0503020204020204" pitchFamily="34" charset="-122"/>
                <a:ea typeface="微软雅黑" panose="020B0503020204020204" pitchFamily="34" charset="-122"/>
              </a:endParaRPr>
            </a:p>
          </p:txBody>
        </p:sp>
        <p:pic>
          <p:nvPicPr>
            <p:cNvPr id="23" name="Picture 585" descr="mainfra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 y="920"/>
              <a:ext cx="384" cy="612"/>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文本框 23"/>
          <p:cNvSpPr txBox="1"/>
          <p:nvPr/>
        </p:nvSpPr>
        <p:spPr>
          <a:xfrm>
            <a:off x="2209389" y="1336187"/>
            <a:ext cx="1082348" cy="307777"/>
          </a:xfrm>
          <a:prstGeom prst="rect">
            <a:avLst/>
          </a:prstGeom>
          <a:noFill/>
        </p:spPr>
        <p:txBody>
          <a:bodyPr wrap="none" rtlCol="0">
            <a:spAutoFit/>
          </a:bodyPr>
          <a:lstStyle/>
          <a:p>
            <a:r>
              <a:rPr lang="zh-CN" altLang="en-US" sz="1400" dirty="0">
                <a:solidFill>
                  <a:srgbClr val="0059A3"/>
                </a:solidFill>
                <a:latin typeface="微软雅黑" panose="020B0503020204020204" pitchFamily="34" charset="-122"/>
                <a:ea typeface="微软雅黑" panose="020B0503020204020204" pitchFamily="34" charset="-122"/>
              </a:rPr>
              <a:t>新商品申请</a:t>
            </a:r>
          </a:p>
        </p:txBody>
      </p:sp>
      <p:sp>
        <p:nvSpPr>
          <p:cNvPr id="26" name="文本框 25"/>
          <p:cNvSpPr txBox="1"/>
          <p:nvPr/>
        </p:nvSpPr>
        <p:spPr>
          <a:xfrm>
            <a:off x="2237908" y="2073578"/>
            <a:ext cx="902811" cy="307777"/>
          </a:xfrm>
          <a:prstGeom prst="rect">
            <a:avLst/>
          </a:prstGeom>
          <a:noFill/>
        </p:spPr>
        <p:txBody>
          <a:bodyPr wrap="none" rtlCol="0">
            <a:spAutoFit/>
          </a:bodyPr>
          <a:lstStyle/>
          <a:p>
            <a:r>
              <a:rPr lang="zh-CN" altLang="en-US" sz="1400" dirty="0">
                <a:solidFill>
                  <a:srgbClr val="0059A3"/>
                </a:solidFill>
                <a:latin typeface="微软雅黑" panose="020B0503020204020204" pitchFamily="34" charset="-122"/>
                <a:ea typeface="微软雅黑" panose="020B0503020204020204" pitchFamily="34" charset="-122"/>
              </a:rPr>
              <a:t>入库申请</a:t>
            </a:r>
          </a:p>
        </p:txBody>
      </p:sp>
      <p:pic>
        <p:nvPicPr>
          <p:cNvPr id="27" name="图片 26"/>
          <p:cNvPicPr>
            <a:picLocks noChangeAspect="1"/>
          </p:cNvPicPr>
          <p:nvPr/>
        </p:nvPicPr>
        <p:blipFill rotWithShape="1">
          <a:blip r:embed="rId5" cstate="print">
            <a:extLst>
              <a:ext uri="{28A0092B-C50C-407E-A947-70E740481C1C}">
                <a14:useLocalDpi xmlns:a14="http://schemas.microsoft.com/office/drawing/2010/main" val="0"/>
              </a:ext>
            </a:extLst>
          </a:blip>
          <a:srcRect l="16841" t="19112" r="15084" b="18960"/>
          <a:stretch/>
        </p:blipFill>
        <p:spPr>
          <a:xfrm>
            <a:off x="4643311" y="5609419"/>
            <a:ext cx="442882" cy="453251"/>
          </a:xfrm>
          <a:prstGeom prst="rect">
            <a:avLst/>
          </a:prstGeom>
        </p:spPr>
      </p:pic>
      <p:sp>
        <p:nvSpPr>
          <p:cNvPr id="29" name="文本框 28"/>
          <p:cNvSpPr txBox="1"/>
          <p:nvPr/>
        </p:nvSpPr>
        <p:spPr>
          <a:xfrm>
            <a:off x="4370958" y="6072580"/>
            <a:ext cx="1082348" cy="307777"/>
          </a:xfrm>
          <a:prstGeom prst="rect">
            <a:avLst/>
          </a:prstGeom>
          <a:noFill/>
        </p:spPr>
        <p:txBody>
          <a:bodyPr wrap="none" rtlCol="0">
            <a:spAutoFit/>
          </a:bodyPr>
          <a:lstStyle/>
          <a:p>
            <a:r>
              <a:rPr lang="zh-CN" altLang="en-US" sz="1400" dirty="0" smtClean="0">
                <a:solidFill>
                  <a:srgbClr val="0059A3"/>
                </a:solidFill>
                <a:latin typeface="微软雅黑" panose="020B0503020204020204" pitchFamily="34" charset="-122"/>
                <a:ea typeface="微软雅黑" panose="020B0503020204020204" pitchFamily="34" charset="-122"/>
              </a:rPr>
              <a:t>挂牌、上市</a:t>
            </a:r>
            <a:endParaRPr lang="zh-CN" altLang="en-US" sz="1400" dirty="0">
              <a:solidFill>
                <a:srgbClr val="0059A3"/>
              </a:solidFill>
              <a:latin typeface="微软雅黑" panose="020B0503020204020204" pitchFamily="34" charset="-122"/>
              <a:ea typeface="微软雅黑" panose="020B0503020204020204" pitchFamily="34" charset="-122"/>
            </a:endParaRPr>
          </a:p>
        </p:txBody>
      </p:sp>
      <p:sp>
        <p:nvSpPr>
          <p:cNvPr id="31" name="Line 578"/>
          <p:cNvSpPr>
            <a:spLocks noChangeShapeType="1"/>
          </p:cNvSpPr>
          <p:nvPr/>
        </p:nvSpPr>
        <p:spPr bwMode="auto">
          <a:xfrm flipV="1">
            <a:off x="2208385" y="1669154"/>
            <a:ext cx="2127653" cy="0"/>
          </a:xfrm>
          <a:prstGeom prst="line">
            <a:avLst/>
          </a:prstGeom>
          <a:noFill/>
          <a:ln w="50800">
            <a:solidFill>
              <a:srgbClr val="00FF00"/>
            </a:solidFill>
            <a:prstDash val="sysDot"/>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59A3"/>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9619327" y="1846049"/>
            <a:ext cx="1980029" cy="307777"/>
          </a:xfrm>
          <a:prstGeom prst="rect">
            <a:avLst/>
          </a:prstGeom>
          <a:noFill/>
        </p:spPr>
        <p:txBody>
          <a:bodyPr wrap="none" rtlCol="0">
            <a:spAutoFit/>
          </a:bodyPr>
          <a:lstStyle/>
          <a:p>
            <a:r>
              <a:rPr lang="zh-CN" altLang="en-US" sz="1400" smtClean="0">
                <a:solidFill>
                  <a:srgbClr val="0059A3"/>
                </a:solidFill>
                <a:latin typeface="微软雅黑" panose="020B0503020204020204" pitchFamily="34" charset="-122"/>
                <a:ea typeface="微软雅黑" panose="020B0503020204020204" pitchFamily="34" charset="-122"/>
              </a:rPr>
              <a:t>注册、银行开户</a:t>
            </a:r>
            <a:r>
              <a:rPr lang="zh-CN" altLang="en-US" sz="1400" dirty="0" smtClean="0">
                <a:solidFill>
                  <a:srgbClr val="0059A3"/>
                </a:solidFill>
                <a:latin typeface="微软雅黑" panose="020B0503020204020204" pitchFamily="34" charset="-122"/>
                <a:ea typeface="微软雅黑" panose="020B0503020204020204" pitchFamily="34" charset="-122"/>
              </a:rPr>
              <a:t>、签约</a:t>
            </a:r>
            <a:endParaRPr lang="zh-CN" altLang="en-US" sz="1400" dirty="0">
              <a:solidFill>
                <a:srgbClr val="0059A3"/>
              </a:solidFill>
              <a:latin typeface="微软雅黑" panose="020B0503020204020204" pitchFamily="34" charset="-122"/>
              <a:ea typeface="微软雅黑" panose="020B0503020204020204" pitchFamily="34" charset="-122"/>
            </a:endParaRPr>
          </a:p>
        </p:txBody>
      </p:sp>
      <p:grpSp>
        <p:nvGrpSpPr>
          <p:cNvPr id="54" name="组合 53"/>
          <p:cNvGrpSpPr/>
          <p:nvPr/>
        </p:nvGrpSpPr>
        <p:grpSpPr>
          <a:xfrm>
            <a:off x="9639791" y="4156832"/>
            <a:ext cx="1684648" cy="756922"/>
            <a:chOff x="10360039" y="5896609"/>
            <a:chExt cx="1684648" cy="756922"/>
          </a:xfrm>
        </p:grpSpPr>
        <p:pic>
          <p:nvPicPr>
            <p:cNvPr id="55" name="Picture 4" descr="IT_extern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0039" y="5896609"/>
              <a:ext cx="421162" cy="43350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T_extern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1201" y="5896609"/>
              <a:ext cx="421162" cy="43350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T_extern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2363" y="5896609"/>
              <a:ext cx="421162" cy="43350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IT_extern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23525" y="5896609"/>
              <a:ext cx="421162" cy="433501"/>
            </a:xfrm>
            <a:prstGeom prst="rect">
              <a:avLst/>
            </a:prstGeom>
            <a:noFill/>
            <a:extLst>
              <a:ext uri="{909E8E84-426E-40DD-AFC4-6F175D3DCCD1}">
                <a14:hiddenFill xmlns:a14="http://schemas.microsoft.com/office/drawing/2010/main">
                  <a:solidFill>
                    <a:srgbClr val="FFFFFF"/>
                  </a:solidFill>
                </a14:hiddenFill>
              </a:ext>
            </a:extLst>
          </p:spPr>
        </p:pic>
        <p:sp>
          <p:nvSpPr>
            <p:cNvPr id="59" name="文本框 58"/>
            <p:cNvSpPr txBox="1"/>
            <p:nvPr/>
          </p:nvSpPr>
          <p:spPr>
            <a:xfrm>
              <a:off x="10840351" y="6345754"/>
              <a:ext cx="902811" cy="307777"/>
            </a:xfrm>
            <a:prstGeom prst="rect">
              <a:avLst/>
            </a:prstGeom>
            <a:noFill/>
          </p:spPr>
          <p:txBody>
            <a:bodyPr wrap="none" rtlCol="0">
              <a:spAutoFit/>
            </a:bodyPr>
            <a:lstStyle/>
            <a:p>
              <a:r>
                <a:rPr lang="zh-CN" altLang="en-US" sz="1400" dirty="0" smtClean="0">
                  <a:solidFill>
                    <a:srgbClr val="0059A3"/>
                  </a:solidFill>
                  <a:latin typeface="微软雅黑" panose="020B0503020204020204" pitchFamily="34" charset="-122"/>
                  <a:ea typeface="微软雅黑" panose="020B0503020204020204" pitchFamily="34" charset="-122"/>
                </a:rPr>
                <a:t>网上申购</a:t>
              </a:r>
              <a:endParaRPr lang="zh-CN" altLang="en-US" sz="1400" dirty="0">
                <a:solidFill>
                  <a:srgbClr val="0059A3"/>
                </a:solidFill>
                <a:latin typeface="微软雅黑" panose="020B0503020204020204" pitchFamily="34" charset="-122"/>
                <a:ea typeface="微软雅黑" panose="020B0503020204020204" pitchFamily="34" charset="-122"/>
              </a:endParaRPr>
            </a:p>
          </p:txBody>
        </p:sp>
      </p:grpSp>
      <p:pic>
        <p:nvPicPr>
          <p:cNvPr id="63" name="Picture 637" descr="E:\REMEDY\Library\icons\icons\green_man.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7776" y="2026135"/>
            <a:ext cx="402847" cy="567822"/>
          </a:xfrm>
          <a:prstGeom prst="rect">
            <a:avLst/>
          </a:prstGeom>
          <a:noFill/>
          <a:extLst>
            <a:ext uri="{909E8E84-426E-40DD-AFC4-6F175D3DCCD1}">
              <a14:hiddenFill xmlns:a14="http://schemas.microsoft.com/office/drawing/2010/main">
                <a:solidFill>
                  <a:srgbClr val="FFFFFF"/>
                </a:solidFill>
              </a14:hiddenFill>
            </a:ext>
          </a:extLst>
        </p:spPr>
      </p:pic>
      <p:sp>
        <p:nvSpPr>
          <p:cNvPr id="64" name="Line 578"/>
          <p:cNvSpPr>
            <a:spLocks noChangeShapeType="1"/>
          </p:cNvSpPr>
          <p:nvPr/>
        </p:nvSpPr>
        <p:spPr bwMode="auto">
          <a:xfrm flipV="1">
            <a:off x="2206437" y="2397891"/>
            <a:ext cx="2129601" cy="0"/>
          </a:xfrm>
          <a:prstGeom prst="line">
            <a:avLst/>
          </a:prstGeom>
          <a:noFill/>
          <a:ln w="50800">
            <a:solidFill>
              <a:srgbClr val="00FF00"/>
            </a:solidFill>
            <a:prstDash val="sysDot"/>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59A3"/>
              </a:solidFill>
              <a:latin typeface="微软雅黑" panose="020B0503020204020204" pitchFamily="34" charset="-122"/>
              <a:ea typeface="微软雅黑" panose="020B0503020204020204" pitchFamily="34" charset="-122"/>
            </a:endParaRPr>
          </a:p>
        </p:txBody>
      </p:sp>
      <p:grpSp>
        <p:nvGrpSpPr>
          <p:cNvPr id="79" name="组合 78"/>
          <p:cNvGrpSpPr/>
          <p:nvPr/>
        </p:nvGrpSpPr>
        <p:grpSpPr>
          <a:xfrm>
            <a:off x="4565644" y="4481647"/>
            <a:ext cx="565294" cy="759187"/>
            <a:chOff x="6715767" y="4166535"/>
            <a:chExt cx="556022" cy="886621"/>
          </a:xfrm>
        </p:grpSpPr>
        <p:pic>
          <p:nvPicPr>
            <p:cNvPr id="80" name="Picture 568" descr="C:\Documents and Settings\mfloriani\My Documents\Remedy\Presentation\Jim_Grant_BSM_story\emfs\blue_man.e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15767" y="4166535"/>
              <a:ext cx="251222" cy="62276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568" descr="C:\Documents and Settings\mfloriani\My Documents\Remedy\Presentation\Jim_Grant_BSM_story\emfs\blue_man.e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8167" y="4277989"/>
              <a:ext cx="251222" cy="62276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568" descr="C:\Documents and Settings\mfloriani\My Documents\Remedy\Presentation\Jim_Grant_BSM_story\emfs\blue_man.e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0567" y="4430389"/>
              <a:ext cx="251222" cy="622767"/>
            </a:xfrm>
            <a:prstGeom prst="rect">
              <a:avLst/>
            </a:prstGeom>
            <a:noFill/>
            <a:extLst>
              <a:ext uri="{909E8E84-426E-40DD-AFC4-6F175D3DCCD1}">
                <a14:hiddenFill xmlns:a14="http://schemas.microsoft.com/office/drawing/2010/main">
                  <a:solidFill>
                    <a:srgbClr val="FFFFFF"/>
                  </a:solidFill>
                </a14:hiddenFill>
              </a:ext>
            </a:extLst>
          </p:spPr>
        </p:pic>
      </p:grpSp>
      <p:sp>
        <p:nvSpPr>
          <p:cNvPr id="96" name="文本框 95"/>
          <p:cNvSpPr txBox="1"/>
          <p:nvPr/>
        </p:nvSpPr>
        <p:spPr>
          <a:xfrm>
            <a:off x="3586249" y="1774885"/>
            <a:ext cx="2339102" cy="307777"/>
          </a:xfrm>
          <a:prstGeom prst="rect">
            <a:avLst/>
          </a:prstGeom>
          <a:noFill/>
        </p:spPr>
        <p:txBody>
          <a:bodyPr wrap="none" rtlCol="0">
            <a:spAutoFit/>
          </a:bodyPr>
          <a:lstStyle/>
          <a:p>
            <a:r>
              <a:rPr lang="zh-CN" altLang="en-US" sz="1400" dirty="0">
                <a:solidFill>
                  <a:srgbClr val="0059A3"/>
                </a:solidFill>
                <a:latin typeface="微软雅黑" panose="020B0503020204020204" pitchFamily="34" charset="-122"/>
                <a:ea typeface="微软雅黑" panose="020B0503020204020204" pitchFamily="34" charset="-122"/>
              </a:rPr>
              <a:t>新商品</a:t>
            </a:r>
            <a:r>
              <a:rPr lang="zh-CN" altLang="en-US" sz="1400" dirty="0" smtClean="0">
                <a:solidFill>
                  <a:srgbClr val="0059A3"/>
                </a:solidFill>
                <a:latin typeface="微软雅黑" panose="020B0503020204020204" pitchFamily="34" charset="-122"/>
                <a:ea typeface="微软雅黑" panose="020B0503020204020204" pitchFamily="34" charset="-122"/>
              </a:rPr>
              <a:t>批复、生成</a:t>
            </a:r>
            <a:r>
              <a:rPr lang="zh-CN" altLang="en-US" sz="1400" dirty="0">
                <a:solidFill>
                  <a:srgbClr val="0059A3"/>
                </a:solidFill>
                <a:latin typeface="微软雅黑" panose="020B0503020204020204" pitchFamily="34" charset="-122"/>
                <a:ea typeface="微软雅黑" panose="020B0503020204020204" pitchFamily="34" charset="-122"/>
              </a:rPr>
              <a:t>商品代码</a:t>
            </a:r>
          </a:p>
        </p:txBody>
      </p:sp>
      <p:grpSp>
        <p:nvGrpSpPr>
          <p:cNvPr id="97" name="Group 595"/>
          <p:cNvGrpSpPr>
            <a:grpSpLocks/>
          </p:cNvGrpSpPr>
          <p:nvPr/>
        </p:nvGrpSpPr>
        <p:grpSpPr bwMode="auto">
          <a:xfrm>
            <a:off x="4505421" y="2131104"/>
            <a:ext cx="558325" cy="478733"/>
            <a:chOff x="330" y="811"/>
            <a:chExt cx="960" cy="960"/>
          </a:xfrm>
        </p:grpSpPr>
        <p:sp>
          <p:nvSpPr>
            <p:cNvPr id="98" name="Oval 593"/>
            <p:cNvSpPr>
              <a:spLocks noChangeArrowheads="1"/>
            </p:cNvSpPr>
            <p:nvPr/>
          </p:nvSpPr>
          <p:spPr bwMode="auto">
            <a:xfrm>
              <a:off x="330" y="811"/>
              <a:ext cx="960" cy="960"/>
            </a:xfrm>
            <a:prstGeom prst="ellipse">
              <a:avLst/>
            </a:prstGeom>
            <a:solidFill>
              <a:srgbClr val="EAEBBB"/>
            </a:solidFill>
            <a:ln w="9525">
              <a:solidFill>
                <a:srgbClr val="969696"/>
              </a:solidFill>
              <a:round/>
              <a:headEn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59A3"/>
                </a:solidFill>
                <a:latin typeface="微软雅黑" panose="020B0503020204020204" pitchFamily="34" charset="-122"/>
                <a:ea typeface="微软雅黑" panose="020B0503020204020204" pitchFamily="34" charset="-122"/>
              </a:endParaRPr>
            </a:p>
          </p:txBody>
        </p:sp>
        <p:sp>
          <p:nvSpPr>
            <p:cNvPr id="99" name="Freeform 583"/>
            <p:cNvSpPr>
              <a:spLocks/>
            </p:cNvSpPr>
            <p:nvPr/>
          </p:nvSpPr>
          <p:spPr bwMode="auto">
            <a:xfrm>
              <a:off x="330" y="811"/>
              <a:ext cx="518" cy="636"/>
            </a:xfrm>
            <a:custGeom>
              <a:avLst/>
              <a:gdLst>
                <a:gd name="T0" fmla="*/ 152 w 154"/>
                <a:gd name="T1" fmla="*/ 0 h 189"/>
                <a:gd name="T2" fmla="*/ 63 w 154"/>
                <a:gd name="T3" fmla="*/ 125 h 189"/>
                <a:gd name="T4" fmla="*/ 29 w 154"/>
                <a:gd name="T5" fmla="*/ 94 h 189"/>
                <a:gd name="T6" fmla="*/ 0 w 154"/>
                <a:gd name="T7" fmla="*/ 130 h 189"/>
                <a:gd name="T8" fmla="*/ 77 w 154"/>
                <a:gd name="T9" fmla="*/ 189 h 189"/>
                <a:gd name="T10" fmla="*/ 78 w 154"/>
                <a:gd name="T11" fmla="*/ 171 h 189"/>
                <a:gd name="T12" fmla="*/ 154 w 154"/>
                <a:gd name="T13" fmla="*/ 1 h 189"/>
                <a:gd name="T14" fmla="*/ 152 w 154"/>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89">
                  <a:moveTo>
                    <a:pt x="152" y="0"/>
                  </a:moveTo>
                  <a:cubicBezTo>
                    <a:pt x="152" y="0"/>
                    <a:pt x="91" y="25"/>
                    <a:pt x="63" y="125"/>
                  </a:cubicBezTo>
                  <a:cubicBezTo>
                    <a:pt x="51" y="111"/>
                    <a:pt x="40" y="101"/>
                    <a:pt x="29" y="94"/>
                  </a:cubicBezTo>
                  <a:cubicBezTo>
                    <a:pt x="0" y="130"/>
                    <a:pt x="0" y="130"/>
                    <a:pt x="0" y="130"/>
                  </a:cubicBezTo>
                  <a:cubicBezTo>
                    <a:pt x="0" y="130"/>
                    <a:pt x="37" y="144"/>
                    <a:pt x="77" y="189"/>
                  </a:cubicBezTo>
                  <a:cubicBezTo>
                    <a:pt x="78" y="171"/>
                    <a:pt x="78" y="171"/>
                    <a:pt x="78" y="171"/>
                  </a:cubicBezTo>
                  <a:cubicBezTo>
                    <a:pt x="91" y="51"/>
                    <a:pt x="154" y="1"/>
                    <a:pt x="154" y="1"/>
                  </a:cubicBezTo>
                  <a:cubicBezTo>
                    <a:pt x="152" y="0"/>
                    <a:pt x="152" y="0"/>
                    <a:pt x="152" y="0"/>
                  </a:cubicBezTo>
                  <a:close/>
                </a:path>
              </a:pathLst>
            </a:custGeom>
            <a:solidFill>
              <a:srgbClr val="339933"/>
            </a:solidFill>
            <a:ln w="6350" cap="flat">
              <a:solidFill>
                <a:srgbClr val="000000"/>
              </a:solidFill>
              <a:prstDash val="solid"/>
              <a:miter lim="800000"/>
              <a:headEnd/>
              <a:tailEnd/>
            </a:ln>
          </p:spPr>
          <p:txBody>
            <a:bodyPr/>
            <a:lstStyle/>
            <a:p>
              <a:endParaRPr lang="zh-CN" altLang="en-US">
                <a:solidFill>
                  <a:srgbClr val="0059A3"/>
                </a:solidFill>
                <a:latin typeface="微软雅黑" panose="020B0503020204020204" pitchFamily="34" charset="-122"/>
                <a:ea typeface="微软雅黑" panose="020B0503020204020204" pitchFamily="34" charset="-122"/>
              </a:endParaRPr>
            </a:p>
          </p:txBody>
        </p:sp>
        <p:pic>
          <p:nvPicPr>
            <p:cNvPr id="100" name="Picture 585" descr="mainfra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 y="920"/>
              <a:ext cx="384" cy="612"/>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文本框 100"/>
          <p:cNvSpPr txBox="1"/>
          <p:nvPr/>
        </p:nvSpPr>
        <p:spPr>
          <a:xfrm>
            <a:off x="3586249" y="2599499"/>
            <a:ext cx="3133614" cy="307777"/>
          </a:xfrm>
          <a:prstGeom prst="rect">
            <a:avLst/>
          </a:prstGeom>
          <a:noFill/>
        </p:spPr>
        <p:txBody>
          <a:bodyPr wrap="square" rtlCol="0">
            <a:spAutoFit/>
          </a:bodyPr>
          <a:lstStyle/>
          <a:p>
            <a:r>
              <a:rPr lang="zh-CN" altLang="en-US" sz="1400" dirty="0">
                <a:solidFill>
                  <a:srgbClr val="0059A3"/>
                </a:solidFill>
                <a:latin typeface="微软雅黑" panose="020B0503020204020204" pitchFamily="34" charset="-122"/>
                <a:ea typeface="微软雅黑" panose="020B0503020204020204" pitchFamily="34" charset="-122"/>
              </a:rPr>
              <a:t>入库申请</a:t>
            </a:r>
            <a:r>
              <a:rPr lang="zh-CN" altLang="en-US" sz="1400" dirty="0" smtClean="0">
                <a:solidFill>
                  <a:srgbClr val="0059A3"/>
                </a:solidFill>
                <a:latin typeface="微软雅黑" panose="020B0503020204020204" pitchFamily="34" charset="-122"/>
                <a:ea typeface="微软雅黑" panose="020B0503020204020204" pitchFamily="34" charset="-122"/>
              </a:rPr>
              <a:t>批复、入库办理入库单</a:t>
            </a:r>
            <a:r>
              <a:rPr lang="zh-CN" altLang="en-US" sz="1400" dirty="0">
                <a:solidFill>
                  <a:srgbClr val="0059A3"/>
                </a:solidFill>
                <a:latin typeface="微软雅黑" panose="020B0503020204020204" pitchFamily="34" charset="-122"/>
                <a:ea typeface="微软雅黑" panose="020B0503020204020204" pitchFamily="34" charset="-122"/>
              </a:rPr>
              <a:t>审核</a:t>
            </a:r>
          </a:p>
        </p:txBody>
      </p:sp>
      <p:sp>
        <p:nvSpPr>
          <p:cNvPr id="102" name="文本框 101"/>
          <p:cNvSpPr txBox="1"/>
          <p:nvPr/>
        </p:nvSpPr>
        <p:spPr>
          <a:xfrm>
            <a:off x="2314759" y="2872008"/>
            <a:ext cx="902811" cy="307777"/>
          </a:xfrm>
          <a:prstGeom prst="rect">
            <a:avLst/>
          </a:prstGeom>
          <a:noFill/>
        </p:spPr>
        <p:txBody>
          <a:bodyPr wrap="none" rtlCol="0">
            <a:spAutoFit/>
          </a:bodyPr>
          <a:lstStyle/>
          <a:p>
            <a:r>
              <a:rPr lang="zh-CN" altLang="en-US" sz="1400" dirty="0" smtClean="0">
                <a:solidFill>
                  <a:srgbClr val="0059A3"/>
                </a:solidFill>
                <a:latin typeface="微软雅黑" panose="020B0503020204020204" pitchFamily="34" charset="-122"/>
                <a:ea typeface="微软雅黑" panose="020B0503020204020204" pitchFamily="34" charset="-122"/>
              </a:rPr>
              <a:t>发</a:t>
            </a:r>
            <a:r>
              <a:rPr lang="zh-CN" altLang="en-US" sz="1400" dirty="0">
                <a:solidFill>
                  <a:srgbClr val="0059A3"/>
                </a:solidFill>
                <a:latin typeface="微软雅黑" panose="020B0503020204020204" pitchFamily="34" charset="-122"/>
                <a:ea typeface="微软雅黑" panose="020B0503020204020204" pitchFamily="34" charset="-122"/>
              </a:rPr>
              <a:t>售</a:t>
            </a:r>
            <a:r>
              <a:rPr lang="zh-CN" altLang="en-US" sz="1400" dirty="0" smtClean="0">
                <a:solidFill>
                  <a:srgbClr val="0059A3"/>
                </a:solidFill>
                <a:latin typeface="微软雅黑" panose="020B0503020204020204" pitchFamily="34" charset="-122"/>
                <a:ea typeface="微软雅黑" panose="020B0503020204020204" pitchFamily="34" charset="-122"/>
              </a:rPr>
              <a:t>申请</a:t>
            </a:r>
            <a:endParaRPr lang="zh-CN" altLang="en-US" sz="1400" dirty="0">
              <a:solidFill>
                <a:srgbClr val="0059A3"/>
              </a:solidFill>
              <a:latin typeface="微软雅黑" panose="020B0503020204020204" pitchFamily="34" charset="-122"/>
              <a:ea typeface="微软雅黑" panose="020B0503020204020204" pitchFamily="34" charset="-122"/>
            </a:endParaRPr>
          </a:p>
        </p:txBody>
      </p:sp>
      <p:pic>
        <p:nvPicPr>
          <p:cNvPr id="103" name="Picture 637" descr="E:\REMEDY\Library\icons\icons\green_man.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8716" y="2966234"/>
            <a:ext cx="402847" cy="567822"/>
          </a:xfrm>
          <a:prstGeom prst="rect">
            <a:avLst/>
          </a:prstGeom>
          <a:noFill/>
          <a:extLst>
            <a:ext uri="{909E8E84-426E-40DD-AFC4-6F175D3DCCD1}">
              <a14:hiddenFill xmlns:a14="http://schemas.microsoft.com/office/drawing/2010/main">
                <a:solidFill>
                  <a:srgbClr val="FFFFFF"/>
                </a:solidFill>
              </a14:hiddenFill>
            </a:ext>
          </a:extLst>
        </p:spPr>
      </p:pic>
      <p:sp>
        <p:nvSpPr>
          <p:cNvPr id="104" name="Line 578"/>
          <p:cNvSpPr>
            <a:spLocks noChangeShapeType="1"/>
          </p:cNvSpPr>
          <p:nvPr/>
        </p:nvSpPr>
        <p:spPr bwMode="auto">
          <a:xfrm flipV="1">
            <a:off x="2206438" y="3203214"/>
            <a:ext cx="2129600" cy="0"/>
          </a:xfrm>
          <a:prstGeom prst="line">
            <a:avLst/>
          </a:prstGeom>
          <a:noFill/>
          <a:ln w="50800">
            <a:solidFill>
              <a:srgbClr val="00FF00"/>
            </a:solidFill>
            <a:prstDash val="sysDot"/>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59A3"/>
              </a:solidFill>
              <a:latin typeface="微软雅黑" panose="020B0503020204020204" pitchFamily="34" charset="-122"/>
              <a:ea typeface="微软雅黑" panose="020B0503020204020204" pitchFamily="34" charset="-122"/>
            </a:endParaRPr>
          </a:p>
        </p:txBody>
      </p:sp>
      <p:grpSp>
        <p:nvGrpSpPr>
          <p:cNvPr id="105" name="Group 595"/>
          <p:cNvGrpSpPr>
            <a:grpSpLocks/>
          </p:cNvGrpSpPr>
          <p:nvPr/>
        </p:nvGrpSpPr>
        <p:grpSpPr bwMode="auto">
          <a:xfrm>
            <a:off x="4504834" y="2927741"/>
            <a:ext cx="558325" cy="478733"/>
            <a:chOff x="330" y="811"/>
            <a:chExt cx="960" cy="960"/>
          </a:xfrm>
        </p:grpSpPr>
        <p:sp>
          <p:nvSpPr>
            <p:cNvPr id="106" name="Oval 593"/>
            <p:cNvSpPr>
              <a:spLocks noChangeArrowheads="1"/>
            </p:cNvSpPr>
            <p:nvPr/>
          </p:nvSpPr>
          <p:spPr bwMode="auto">
            <a:xfrm>
              <a:off x="330" y="811"/>
              <a:ext cx="960" cy="960"/>
            </a:xfrm>
            <a:prstGeom prst="ellipse">
              <a:avLst/>
            </a:prstGeom>
            <a:solidFill>
              <a:srgbClr val="EAEBBB"/>
            </a:solidFill>
            <a:ln w="9525">
              <a:solidFill>
                <a:srgbClr val="969696"/>
              </a:solidFill>
              <a:round/>
              <a:headEn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59A3"/>
                </a:solidFill>
                <a:latin typeface="微软雅黑" panose="020B0503020204020204" pitchFamily="34" charset="-122"/>
                <a:ea typeface="微软雅黑" panose="020B0503020204020204" pitchFamily="34" charset="-122"/>
              </a:endParaRPr>
            </a:p>
          </p:txBody>
        </p:sp>
        <p:sp>
          <p:nvSpPr>
            <p:cNvPr id="107" name="Freeform 583"/>
            <p:cNvSpPr>
              <a:spLocks/>
            </p:cNvSpPr>
            <p:nvPr/>
          </p:nvSpPr>
          <p:spPr bwMode="auto">
            <a:xfrm>
              <a:off x="330" y="811"/>
              <a:ext cx="518" cy="636"/>
            </a:xfrm>
            <a:custGeom>
              <a:avLst/>
              <a:gdLst>
                <a:gd name="T0" fmla="*/ 152 w 154"/>
                <a:gd name="T1" fmla="*/ 0 h 189"/>
                <a:gd name="T2" fmla="*/ 63 w 154"/>
                <a:gd name="T3" fmla="*/ 125 h 189"/>
                <a:gd name="T4" fmla="*/ 29 w 154"/>
                <a:gd name="T5" fmla="*/ 94 h 189"/>
                <a:gd name="T6" fmla="*/ 0 w 154"/>
                <a:gd name="T7" fmla="*/ 130 h 189"/>
                <a:gd name="T8" fmla="*/ 77 w 154"/>
                <a:gd name="T9" fmla="*/ 189 h 189"/>
                <a:gd name="T10" fmla="*/ 78 w 154"/>
                <a:gd name="T11" fmla="*/ 171 h 189"/>
                <a:gd name="T12" fmla="*/ 154 w 154"/>
                <a:gd name="T13" fmla="*/ 1 h 189"/>
                <a:gd name="T14" fmla="*/ 152 w 154"/>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89">
                  <a:moveTo>
                    <a:pt x="152" y="0"/>
                  </a:moveTo>
                  <a:cubicBezTo>
                    <a:pt x="152" y="0"/>
                    <a:pt x="91" y="25"/>
                    <a:pt x="63" y="125"/>
                  </a:cubicBezTo>
                  <a:cubicBezTo>
                    <a:pt x="51" y="111"/>
                    <a:pt x="40" y="101"/>
                    <a:pt x="29" y="94"/>
                  </a:cubicBezTo>
                  <a:cubicBezTo>
                    <a:pt x="0" y="130"/>
                    <a:pt x="0" y="130"/>
                    <a:pt x="0" y="130"/>
                  </a:cubicBezTo>
                  <a:cubicBezTo>
                    <a:pt x="0" y="130"/>
                    <a:pt x="37" y="144"/>
                    <a:pt x="77" y="189"/>
                  </a:cubicBezTo>
                  <a:cubicBezTo>
                    <a:pt x="78" y="171"/>
                    <a:pt x="78" y="171"/>
                    <a:pt x="78" y="171"/>
                  </a:cubicBezTo>
                  <a:cubicBezTo>
                    <a:pt x="91" y="51"/>
                    <a:pt x="154" y="1"/>
                    <a:pt x="154" y="1"/>
                  </a:cubicBezTo>
                  <a:cubicBezTo>
                    <a:pt x="152" y="0"/>
                    <a:pt x="152" y="0"/>
                    <a:pt x="152" y="0"/>
                  </a:cubicBezTo>
                  <a:close/>
                </a:path>
              </a:pathLst>
            </a:custGeom>
            <a:solidFill>
              <a:srgbClr val="339933"/>
            </a:solidFill>
            <a:ln w="6350" cap="flat">
              <a:solidFill>
                <a:srgbClr val="000000"/>
              </a:solidFill>
              <a:prstDash val="solid"/>
              <a:miter lim="800000"/>
              <a:headEnd/>
              <a:tailEnd/>
            </a:ln>
          </p:spPr>
          <p:txBody>
            <a:bodyPr/>
            <a:lstStyle/>
            <a:p>
              <a:endParaRPr lang="zh-CN" altLang="en-US">
                <a:solidFill>
                  <a:srgbClr val="0059A3"/>
                </a:solidFill>
                <a:latin typeface="微软雅黑" panose="020B0503020204020204" pitchFamily="34" charset="-122"/>
                <a:ea typeface="微软雅黑" panose="020B0503020204020204" pitchFamily="34" charset="-122"/>
              </a:endParaRPr>
            </a:p>
          </p:txBody>
        </p:sp>
        <p:pic>
          <p:nvPicPr>
            <p:cNvPr id="108" name="Picture 585" descr="mainfra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 y="920"/>
              <a:ext cx="384" cy="612"/>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文本框 108"/>
          <p:cNvSpPr txBox="1"/>
          <p:nvPr/>
        </p:nvSpPr>
        <p:spPr>
          <a:xfrm>
            <a:off x="4141220" y="3408328"/>
            <a:ext cx="1261884" cy="307777"/>
          </a:xfrm>
          <a:prstGeom prst="rect">
            <a:avLst/>
          </a:prstGeom>
          <a:noFill/>
        </p:spPr>
        <p:txBody>
          <a:bodyPr wrap="none" rtlCol="0">
            <a:spAutoFit/>
          </a:bodyPr>
          <a:lstStyle/>
          <a:p>
            <a:r>
              <a:rPr lang="zh-CN" altLang="en-US" sz="1400" dirty="0">
                <a:solidFill>
                  <a:srgbClr val="0059A3"/>
                </a:solidFill>
                <a:latin typeface="微软雅黑" panose="020B0503020204020204" pitchFamily="34" charset="-122"/>
                <a:ea typeface="微软雅黑" panose="020B0503020204020204" pitchFamily="34" charset="-122"/>
              </a:rPr>
              <a:t>发售申请</a:t>
            </a:r>
            <a:r>
              <a:rPr lang="zh-CN" altLang="en-US" sz="1400" dirty="0" smtClean="0">
                <a:solidFill>
                  <a:srgbClr val="0059A3"/>
                </a:solidFill>
                <a:latin typeface="微软雅黑" panose="020B0503020204020204" pitchFamily="34" charset="-122"/>
                <a:ea typeface="微软雅黑" panose="020B0503020204020204" pitchFamily="34" charset="-122"/>
              </a:rPr>
              <a:t>批复</a:t>
            </a:r>
            <a:endParaRPr lang="zh-CN" altLang="en-US" sz="1400" dirty="0">
              <a:solidFill>
                <a:srgbClr val="0059A3"/>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10095104" y="3218527"/>
            <a:ext cx="902811" cy="929704"/>
            <a:chOff x="8500391" y="4220275"/>
            <a:chExt cx="902811" cy="929704"/>
          </a:xfrm>
        </p:grpSpPr>
        <p:sp>
          <p:nvSpPr>
            <p:cNvPr id="111" name="Rectangle 394"/>
            <p:cNvSpPr>
              <a:spLocks noChangeArrowheads="1"/>
            </p:cNvSpPr>
            <p:nvPr/>
          </p:nvSpPr>
          <p:spPr bwMode="auto">
            <a:xfrm>
              <a:off x="8976796" y="4220275"/>
              <a:ext cx="245660" cy="738664"/>
            </a:xfrm>
            <a:prstGeom prst="rect">
              <a:avLst/>
            </a:prstGeom>
            <a:noFill/>
            <a:ln>
              <a:noFill/>
            </a:ln>
            <a:effectLst>
              <a:outerShdw dist="28398" dir="3806097"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med"/>
                </a14:hiddenLine>
              </a:ext>
            </a:extLst>
          </p:spPr>
          <p:txBody>
            <a:bodyPr wrap="square">
              <a:spAutoFit/>
            </a:bodyPr>
            <a:lstStyle/>
            <a:p>
              <a:pPr algn="ctr">
                <a:spcBef>
                  <a:spcPct val="0"/>
                </a:spcBef>
              </a:pPr>
              <a:r>
                <a:rPr lang="zh-CN" altLang="en-US" sz="4200" dirty="0">
                  <a:solidFill>
                    <a:schemeClr val="accent4"/>
                  </a:solidFill>
                  <a:latin typeface="微软雅黑" panose="020B0503020204020204" pitchFamily="34" charset="-122"/>
                  <a:ea typeface="微软雅黑" panose="020B0503020204020204" pitchFamily="34" charset="-122"/>
                </a:rPr>
                <a:t>$</a:t>
              </a:r>
            </a:p>
          </p:txBody>
        </p:sp>
        <p:pic>
          <p:nvPicPr>
            <p:cNvPr id="112" name="Picture 506" descr="C:\Documents and Settings\mfloriani\My Documents\Remedy\Presentation\Jim_Grant_BSM_story\emfs\red_man.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7886" y="4384456"/>
              <a:ext cx="190778" cy="46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文本框 112"/>
            <p:cNvSpPr txBox="1"/>
            <p:nvPr/>
          </p:nvSpPr>
          <p:spPr>
            <a:xfrm>
              <a:off x="8500391" y="4842202"/>
              <a:ext cx="902811" cy="307777"/>
            </a:xfrm>
            <a:prstGeom prst="rect">
              <a:avLst/>
            </a:prstGeom>
            <a:noFill/>
          </p:spPr>
          <p:txBody>
            <a:bodyPr wrap="none" rtlCol="0">
              <a:spAutoFit/>
            </a:bodyPr>
            <a:lstStyle/>
            <a:p>
              <a:r>
                <a:rPr lang="zh-CN" altLang="en-US" sz="1400" dirty="0" smtClean="0">
                  <a:solidFill>
                    <a:srgbClr val="0059A3"/>
                  </a:solidFill>
                  <a:latin typeface="微软雅黑" panose="020B0503020204020204" pitchFamily="34" charset="-122"/>
                  <a:ea typeface="微软雅黑" panose="020B0503020204020204" pitchFamily="34" charset="-122"/>
                </a:rPr>
                <a:t>交易入金</a:t>
              </a:r>
              <a:endParaRPr lang="zh-CN" altLang="en-US" sz="1400" dirty="0">
                <a:solidFill>
                  <a:srgbClr val="0059A3"/>
                </a:solidFill>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7144346" y="1994508"/>
            <a:ext cx="902811" cy="915175"/>
            <a:chOff x="8535513" y="4220275"/>
            <a:chExt cx="902811" cy="915175"/>
          </a:xfrm>
        </p:grpSpPr>
        <p:sp>
          <p:nvSpPr>
            <p:cNvPr id="118" name="Rectangle 394"/>
            <p:cNvSpPr>
              <a:spLocks noChangeArrowheads="1"/>
            </p:cNvSpPr>
            <p:nvPr/>
          </p:nvSpPr>
          <p:spPr bwMode="auto">
            <a:xfrm>
              <a:off x="8976796" y="4220275"/>
              <a:ext cx="245660" cy="738664"/>
            </a:xfrm>
            <a:prstGeom prst="rect">
              <a:avLst/>
            </a:prstGeom>
            <a:noFill/>
            <a:ln>
              <a:noFill/>
            </a:ln>
            <a:effectLst>
              <a:outerShdw dist="28398" dir="3806097"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med"/>
                </a14:hiddenLine>
              </a:ext>
            </a:extLst>
          </p:spPr>
          <p:txBody>
            <a:bodyPr wrap="square">
              <a:spAutoFit/>
            </a:bodyPr>
            <a:lstStyle/>
            <a:p>
              <a:pPr algn="ctr">
                <a:spcBef>
                  <a:spcPct val="0"/>
                </a:spcBef>
              </a:pPr>
              <a:r>
                <a:rPr lang="zh-CN" altLang="en-US" sz="4200" dirty="0">
                  <a:solidFill>
                    <a:schemeClr val="accent4"/>
                  </a:solidFill>
                  <a:latin typeface="微软雅黑" panose="020B0503020204020204" pitchFamily="34" charset="-122"/>
                  <a:ea typeface="微软雅黑" panose="020B0503020204020204" pitchFamily="34" charset="-122"/>
                </a:rPr>
                <a:t>$</a:t>
              </a:r>
            </a:p>
          </p:txBody>
        </p:sp>
        <p:pic>
          <p:nvPicPr>
            <p:cNvPr id="119" name="Picture 506" descr="C:\Documents and Settings\mfloriani\My Documents\Remedy\Presentation\Jim_Grant_BSM_story\emfs\red_man.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7886" y="4384456"/>
              <a:ext cx="190778" cy="46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文本框 119"/>
            <p:cNvSpPr txBox="1"/>
            <p:nvPr/>
          </p:nvSpPr>
          <p:spPr>
            <a:xfrm>
              <a:off x="8535513" y="4827673"/>
              <a:ext cx="902811" cy="307777"/>
            </a:xfrm>
            <a:prstGeom prst="rect">
              <a:avLst/>
            </a:prstGeom>
            <a:noFill/>
          </p:spPr>
          <p:txBody>
            <a:bodyPr wrap="none" rtlCol="0">
              <a:spAutoFit/>
            </a:bodyPr>
            <a:lstStyle/>
            <a:p>
              <a:r>
                <a:rPr lang="zh-CN" altLang="en-US" sz="1400" dirty="0" smtClean="0">
                  <a:solidFill>
                    <a:srgbClr val="0059A3"/>
                  </a:solidFill>
                  <a:latin typeface="微软雅黑" panose="020B0503020204020204" pitchFamily="34" charset="-122"/>
                  <a:ea typeface="微软雅黑" panose="020B0503020204020204" pitchFamily="34" charset="-122"/>
                </a:rPr>
                <a:t>交易入金</a:t>
              </a:r>
              <a:endParaRPr lang="zh-CN" altLang="en-US" sz="1400" dirty="0">
                <a:solidFill>
                  <a:srgbClr val="0059A3"/>
                </a:solidFill>
                <a:latin typeface="微软雅黑" panose="020B0503020204020204" pitchFamily="34" charset="-122"/>
                <a:ea typeface="微软雅黑" panose="020B0503020204020204" pitchFamily="34" charset="-122"/>
              </a:endParaRPr>
            </a:p>
          </p:txBody>
        </p:sp>
      </p:grpSp>
      <p:sp>
        <p:nvSpPr>
          <p:cNvPr id="121" name="Line 578"/>
          <p:cNvSpPr>
            <a:spLocks noChangeShapeType="1"/>
          </p:cNvSpPr>
          <p:nvPr/>
        </p:nvSpPr>
        <p:spPr bwMode="auto">
          <a:xfrm flipV="1">
            <a:off x="2237908" y="4444181"/>
            <a:ext cx="7229467" cy="0"/>
          </a:xfrm>
          <a:prstGeom prst="line">
            <a:avLst/>
          </a:prstGeom>
          <a:noFill/>
          <a:ln w="50800">
            <a:solidFill>
              <a:srgbClr val="00FF00"/>
            </a:solidFill>
            <a:prstDash val="sysDot"/>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59A3"/>
              </a:solidFill>
              <a:latin typeface="微软雅黑" panose="020B0503020204020204" pitchFamily="34" charset="-122"/>
              <a:ea typeface="微软雅黑" panose="020B0503020204020204" pitchFamily="34" charset="-122"/>
            </a:endParaRPr>
          </a:p>
        </p:txBody>
      </p:sp>
      <p:sp>
        <p:nvSpPr>
          <p:cNvPr id="122" name="文本框 121"/>
          <p:cNvSpPr txBox="1"/>
          <p:nvPr/>
        </p:nvSpPr>
        <p:spPr>
          <a:xfrm>
            <a:off x="4163400" y="5253459"/>
            <a:ext cx="1648443" cy="307777"/>
          </a:xfrm>
          <a:prstGeom prst="rect">
            <a:avLst/>
          </a:prstGeom>
          <a:noFill/>
        </p:spPr>
        <p:txBody>
          <a:bodyPr wrap="square" rtlCol="0">
            <a:spAutoFit/>
          </a:bodyPr>
          <a:lstStyle/>
          <a:p>
            <a:r>
              <a:rPr lang="zh-CN" altLang="en-US" sz="1400" dirty="0" smtClean="0">
                <a:solidFill>
                  <a:srgbClr val="0059A3"/>
                </a:solidFill>
                <a:latin typeface="微软雅黑" panose="020B0503020204020204" pitchFamily="34" charset="-122"/>
                <a:ea typeface="微软雅黑" panose="020B0503020204020204" pitchFamily="34" charset="-122"/>
              </a:rPr>
              <a:t>配号、抽签、清算</a:t>
            </a:r>
            <a:endParaRPr lang="zh-CN" altLang="en-US" sz="1400" dirty="0">
              <a:solidFill>
                <a:srgbClr val="0059A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0561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200" dirty="0"/>
              <a:t>入库、发售</a:t>
            </a:r>
            <a:r>
              <a:rPr lang="zh-CN" altLang="en-US" sz="3200" dirty="0" smtClean="0"/>
              <a:t>申请流程图</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bwMode="auto">
          <a:xfrm>
            <a:off x="8430635" y="828171"/>
            <a:ext cx="2020761" cy="336812"/>
          </a:xfrm>
          <a:prstGeom prst="rect">
            <a:avLst/>
          </a:prstGeom>
          <a:noFill/>
          <a:ln w="317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9" name="文本框 19"/>
          <p:cNvSpPr txBox="1">
            <a:spLocks noChangeArrowheads="1"/>
          </p:cNvSpPr>
          <p:nvPr/>
        </p:nvSpPr>
        <p:spPr bwMode="gray">
          <a:xfrm>
            <a:off x="8845698" y="795651"/>
            <a:ext cx="1107996"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发售申请</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8454827" y="1719974"/>
            <a:ext cx="1996568" cy="360621"/>
          </a:xfrm>
          <a:prstGeom prst="rect">
            <a:avLst/>
          </a:prstGeom>
          <a:noFill/>
          <a:ln w="317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11" name="文本框 19"/>
          <p:cNvSpPr txBox="1">
            <a:spLocks noChangeArrowheads="1"/>
          </p:cNvSpPr>
          <p:nvPr/>
        </p:nvSpPr>
        <p:spPr bwMode="gray">
          <a:xfrm>
            <a:off x="8862682" y="1711263"/>
            <a:ext cx="1107996"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市场批复</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12" name="菱形 11"/>
          <p:cNvSpPr/>
          <p:nvPr/>
        </p:nvSpPr>
        <p:spPr bwMode="auto">
          <a:xfrm>
            <a:off x="8281798" y="2584068"/>
            <a:ext cx="2309077" cy="1079505"/>
          </a:xfrm>
          <a:prstGeom prst="diamond">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rgbClr val="0057A9"/>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8454827" y="4942333"/>
            <a:ext cx="1996568" cy="360621"/>
          </a:xfrm>
          <a:prstGeom prst="rect">
            <a:avLst/>
          </a:prstGeom>
          <a:noFill/>
          <a:ln w="317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14" name="文本框 19"/>
          <p:cNvSpPr txBox="1">
            <a:spLocks noChangeArrowheads="1"/>
          </p:cNvSpPr>
          <p:nvPr/>
        </p:nvSpPr>
        <p:spPr bwMode="gray">
          <a:xfrm>
            <a:off x="8704712" y="4942330"/>
            <a:ext cx="1569660"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客户承销确认</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15" name="矩形 14"/>
          <p:cNvSpPr/>
          <p:nvPr/>
        </p:nvSpPr>
        <p:spPr bwMode="auto">
          <a:xfrm>
            <a:off x="8454827" y="4086946"/>
            <a:ext cx="1996568" cy="360621"/>
          </a:xfrm>
          <a:prstGeom prst="rect">
            <a:avLst/>
          </a:prstGeom>
          <a:noFill/>
          <a:ln w="317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16" name="文本框 19"/>
          <p:cNvSpPr txBox="1">
            <a:spLocks noChangeArrowheads="1"/>
          </p:cNvSpPr>
          <p:nvPr/>
        </p:nvSpPr>
        <p:spPr bwMode="gray">
          <a:xfrm>
            <a:off x="8646659" y="4078235"/>
            <a:ext cx="1800493"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承销商承销确认</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19" name="矩形 18"/>
          <p:cNvSpPr/>
          <p:nvPr/>
        </p:nvSpPr>
        <p:spPr bwMode="auto">
          <a:xfrm>
            <a:off x="8470732" y="5811382"/>
            <a:ext cx="1996568" cy="360621"/>
          </a:xfrm>
          <a:prstGeom prst="rect">
            <a:avLst/>
          </a:prstGeom>
          <a:noFill/>
          <a:ln w="317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20" name="文本框 19"/>
          <p:cNvSpPr txBox="1">
            <a:spLocks noChangeArrowheads="1"/>
          </p:cNvSpPr>
          <p:nvPr/>
        </p:nvSpPr>
        <p:spPr bwMode="gray">
          <a:xfrm>
            <a:off x="8942855" y="5811382"/>
            <a:ext cx="1107996"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开始申购</a:t>
            </a:r>
            <a:endParaRPr lang="en-US" altLang="zh-CN" dirty="0">
              <a:solidFill>
                <a:srgbClr val="0057A9"/>
              </a:solidFill>
              <a:latin typeface="微软雅黑" panose="020B0503020204020204" pitchFamily="34" charset="-122"/>
              <a:ea typeface="微软雅黑" panose="020B0503020204020204" pitchFamily="34" charset="-122"/>
            </a:endParaRPr>
          </a:p>
        </p:txBody>
      </p:sp>
      <p:cxnSp>
        <p:nvCxnSpPr>
          <p:cNvPr id="21" name="直接箭头连接符 20"/>
          <p:cNvCxnSpPr/>
          <p:nvPr/>
        </p:nvCxnSpPr>
        <p:spPr bwMode="auto">
          <a:xfrm>
            <a:off x="9399696" y="1187049"/>
            <a:ext cx="0" cy="472698"/>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2" name="直接箭头连接符 21"/>
          <p:cNvCxnSpPr/>
          <p:nvPr/>
        </p:nvCxnSpPr>
        <p:spPr bwMode="auto">
          <a:xfrm>
            <a:off x="9425867" y="2156840"/>
            <a:ext cx="0" cy="360040"/>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3" name="肘形连接符 22"/>
          <p:cNvCxnSpPr>
            <a:stCxn id="12" idx="3"/>
            <a:endCxn id="10" idx="3"/>
          </p:cNvCxnSpPr>
          <p:nvPr/>
        </p:nvCxnSpPr>
        <p:spPr bwMode="auto">
          <a:xfrm flipH="1" flipV="1">
            <a:off x="10451396" y="1900284"/>
            <a:ext cx="139479" cy="1223536"/>
          </a:xfrm>
          <a:prstGeom prst="bentConnector3">
            <a:avLst>
              <a:gd name="adj1" fmla="val -21282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4" name="直接箭头连接符 23"/>
          <p:cNvCxnSpPr/>
          <p:nvPr/>
        </p:nvCxnSpPr>
        <p:spPr bwMode="auto">
          <a:xfrm>
            <a:off x="9443258" y="3681435"/>
            <a:ext cx="0" cy="360040"/>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bwMode="auto">
          <a:xfrm>
            <a:off x="9416679" y="4510283"/>
            <a:ext cx="0" cy="360040"/>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6" name="直接箭头连接符 25"/>
          <p:cNvCxnSpPr/>
          <p:nvPr/>
        </p:nvCxnSpPr>
        <p:spPr bwMode="auto">
          <a:xfrm>
            <a:off x="9438746" y="5383671"/>
            <a:ext cx="0" cy="360040"/>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27" name="文本框 19"/>
          <p:cNvSpPr txBox="1">
            <a:spLocks noChangeArrowheads="1"/>
          </p:cNvSpPr>
          <p:nvPr/>
        </p:nvSpPr>
        <p:spPr bwMode="gray">
          <a:xfrm>
            <a:off x="8899113" y="2946100"/>
            <a:ext cx="1107996"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是否通过</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4867948" y="939769"/>
            <a:ext cx="2020761" cy="336812"/>
          </a:xfrm>
          <a:prstGeom prst="rect">
            <a:avLst/>
          </a:prstGeom>
          <a:noFill/>
          <a:ln w="317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29" name="文本框 19"/>
          <p:cNvSpPr txBox="1">
            <a:spLocks noChangeArrowheads="1"/>
          </p:cNvSpPr>
          <p:nvPr/>
        </p:nvSpPr>
        <p:spPr bwMode="gray">
          <a:xfrm>
            <a:off x="5283011" y="907249"/>
            <a:ext cx="1107996"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入库申请</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30" name="矩形 29"/>
          <p:cNvSpPr/>
          <p:nvPr/>
        </p:nvSpPr>
        <p:spPr bwMode="auto">
          <a:xfrm>
            <a:off x="4892140" y="1831572"/>
            <a:ext cx="1996568" cy="360621"/>
          </a:xfrm>
          <a:prstGeom prst="rect">
            <a:avLst/>
          </a:prstGeom>
          <a:noFill/>
          <a:ln w="317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31" name="文本框 19"/>
          <p:cNvSpPr txBox="1">
            <a:spLocks noChangeArrowheads="1"/>
          </p:cNvSpPr>
          <p:nvPr/>
        </p:nvSpPr>
        <p:spPr bwMode="gray">
          <a:xfrm>
            <a:off x="5299995" y="1822861"/>
            <a:ext cx="1107996"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仓库批复</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32" name="菱形 31"/>
          <p:cNvSpPr/>
          <p:nvPr/>
        </p:nvSpPr>
        <p:spPr bwMode="auto">
          <a:xfrm>
            <a:off x="4719111" y="2695666"/>
            <a:ext cx="2309077" cy="1079505"/>
          </a:xfrm>
          <a:prstGeom prst="diamond">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rgbClr val="0057A9"/>
              </a:solidFill>
              <a:latin typeface="微软雅黑" panose="020B0503020204020204" pitchFamily="34" charset="-122"/>
              <a:ea typeface="微软雅黑" panose="020B0503020204020204" pitchFamily="34" charset="-122"/>
            </a:endParaRPr>
          </a:p>
        </p:txBody>
      </p:sp>
      <p:sp>
        <p:nvSpPr>
          <p:cNvPr id="33" name="矩形 32"/>
          <p:cNvSpPr/>
          <p:nvPr/>
        </p:nvSpPr>
        <p:spPr bwMode="auto">
          <a:xfrm>
            <a:off x="4892140" y="5053931"/>
            <a:ext cx="1996568" cy="360621"/>
          </a:xfrm>
          <a:prstGeom prst="rect">
            <a:avLst/>
          </a:prstGeom>
          <a:noFill/>
          <a:ln w="317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34" name="文本框 19"/>
          <p:cNvSpPr txBox="1">
            <a:spLocks noChangeArrowheads="1"/>
          </p:cNvSpPr>
          <p:nvPr/>
        </p:nvSpPr>
        <p:spPr bwMode="gray">
          <a:xfrm>
            <a:off x="5336426" y="5053929"/>
            <a:ext cx="1338828"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生成入库单</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35" name="矩形 34"/>
          <p:cNvSpPr/>
          <p:nvPr/>
        </p:nvSpPr>
        <p:spPr bwMode="auto">
          <a:xfrm>
            <a:off x="4892140" y="4211423"/>
            <a:ext cx="1996568" cy="360621"/>
          </a:xfrm>
          <a:prstGeom prst="rect">
            <a:avLst/>
          </a:prstGeom>
          <a:noFill/>
          <a:ln w="317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36" name="文本框 19"/>
          <p:cNvSpPr txBox="1">
            <a:spLocks noChangeArrowheads="1"/>
          </p:cNvSpPr>
          <p:nvPr/>
        </p:nvSpPr>
        <p:spPr bwMode="gray">
          <a:xfrm>
            <a:off x="5513844" y="4202712"/>
            <a:ext cx="646331"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质检</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37" name="文本框 19"/>
          <p:cNvSpPr txBox="1">
            <a:spLocks noChangeArrowheads="1"/>
          </p:cNvSpPr>
          <p:nvPr/>
        </p:nvSpPr>
        <p:spPr bwMode="gray">
          <a:xfrm>
            <a:off x="10533807" y="2664452"/>
            <a:ext cx="415498"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否</a:t>
            </a:r>
            <a:endParaRPr lang="en-US" altLang="zh-CN" dirty="0">
              <a:solidFill>
                <a:srgbClr val="0057A9"/>
              </a:solidFill>
              <a:latin typeface="微软雅黑" panose="020B0503020204020204" pitchFamily="34" charset="-122"/>
              <a:ea typeface="微软雅黑" panose="020B0503020204020204" pitchFamily="34" charset="-122"/>
            </a:endParaRPr>
          </a:p>
        </p:txBody>
      </p:sp>
      <p:cxnSp>
        <p:nvCxnSpPr>
          <p:cNvPr id="38" name="直接箭头连接符 37"/>
          <p:cNvCxnSpPr/>
          <p:nvPr/>
        </p:nvCxnSpPr>
        <p:spPr bwMode="auto">
          <a:xfrm>
            <a:off x="5837009" y="1298647"/>
            <a:ext cx="0" cy="472698"/>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p:nvPr/>
        </p:nvCxnSpPr>
        <p:spPr bwMode="auto">
          <a:xfrm>
            <a:off x="5876059" y="2242680"/>
            <a:ext cx="0" cy="360040"/>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40" name="肘形连接符 39"/>
          <p:cNvCxnSpPr>
            <a:stCxn id="32" idx="3"/>
            <a:endCxn id="30" idx="3"/>
          </p:cNvCxnSpPr>
          <p:nvPr/>
        </p:nvCxnSpPr>
        <p:spPr bwMode="auto">
          <a:xfrm flipH="1" flipV="1">
            <a:off x="6888709" y="2011882"/>
            <a:ext cx="139479" cy="1223536"/>
          </a:xfrm>
          <a:prstGeom prst="bentConnector3">
            <a:avLst>
              <a:gd name="adj1" fmla="val -163896"/>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p:cNvCxnSpPr/>
          <p:nvPr/>
        </p:nvCxnSpPr>
        <p:spPr bwMode="auto">
          <a:xfrm>
            <a:off x="5853992" y="3829793"/>
            <a:ext cx="0" cy="360040"/>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42" name="直接箭头连接符 41"/>
          <p:cNvCxnSpPr/>
          <p:nvPr/>
        </p:nvCxnSpPr>
        <p:spPr bwMode="auto">
          <a:xfrm>
            <a:off x="5853992" y="4621881"/>
            <a:ext cx="0" cy="360040"/>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43" name="文本框 19"/>
          <p:cNvSpPr txBox="1">
            <a:spLocks noChangeArrowheads="1"/>
          </p:cNvSpPr>
          <p:nvPr/>
        </p:nvSpPr>
        <p:spPr bwMode="gray">
          <a:xfrm>
            <a:off x="5346202" y="3029523"/>
            <a:ext cx="1107996"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是否通过</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44" name="矩形 43"/>
          <p:cNvSpPr/>
          <p:nvPr/>
        </p:nvSpPr>
        <p:spPr bwMode="auto">
          <a:xfrm>
            <a:off x="1055853" y="939873"/>
            <a:ext cx="2020761" cy="336812"/>
          </a:xfrm>
          <a:prstGeom prst="rect">
            <a:avLst/>
          </a:prstGeom>
          <a:noFill/>
          <a:ln w="317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45" name="文本框 19"/>
          <p:cNvSpPr txBox="1">
            <a:spLocks noChangeArrowheads="1"/>
          </p:cNvSpPr>
          <p:nvPr/>
        </p:nvSpPr>
        <p:spPr bwMode="gray">
          <a:xfrm>
            <a:off x="1470916" y="907353"/>
            <a:ext cx="1338828"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新商品申请</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46" name="矩形 45"/>
          <p:cNvSpPr/>
          <p:nvPr/>
        </p:nvSpPr>
        <p:spPr bwMode="auto">
          <a:xfrm>
            <a:off x="1080045" y="1831676"/>
            <a:ext cx="1996568" cy="360621"/>
          </a:xfrm>
          <a:prstGeom prst="rect">
            <a:avLst/>
          </a:prstGeom>
          <a:noFill/>
          <a:ln w="317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47" name="文本框 19"/>
          <p:cNvSpPr txBox="1">
            <a:spLocks noChangeArrowheads="1"/>
          </p:cNvSpPr>
          <p:nvPr/>
        </p:nvSpPr>
        <p:spPr bwMode="gray">
          <a:xfrm>
            <a:off x="1487900" y="1822965"/>
            <a:ext cx="1107996"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市场批复</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48" name="菱形 47"/>
          <p:cNvSpPr/>
          <p:nvPr/>
        </p:nvSpPr>
        <p:spPr bwMode="auto">
          <a:xfrm>
            <a:off x="907016" y="2695770"/>
            <a:ext cx="2309077" cy="1079505"/>
          </a:xfrm>
          <a:prstGeom prst="diamond">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rgbClr val="0057A9"/>
              </a:solidFill>
              <a:latin typeface="微软雅黑" panose="020B0503020204020204" pitchFamily="34" charset="-122"/>
              <a:ea typeface="微软雅黑" panose="020B0503020204020204" pitchFamily="34" charset="-122"/>
            </a:endParaRPr>
          </a:p>
        </p:txBody>
      </p:sp>
      <p:sp>
        <p:nvSpPr>
          <p:cNvPr id="49" name="矩形 48"/>
          <p:cNvSpPr/>
          <p:nvPr/>
        </p:nvSpPr>
        <p:spPr bwMode="auto">
          <a:xfrm>
            <a:off x="1127481" y="5404711"/>
            <a:ext cx="1996568" cy="360621"/>
          </a:xfrm>
          <a:prstGeom prst="rect">
            <a:avLst/>
          </a:prstGeom>
          <a:noFill/>
          <a:ln w="317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50" name="文本框 19"/>
          <p:cNvSpPr txBox="1">
            <a:spLocks noChangeArrowheads="1"/>
          </p:cNvSpPr>
          <p:nvPr/>
        </p:nvSpPr>
        <p:spPr bwMode="gray">
          <a:xfrm>
            <a:off x="1599219" y="5404710"/>
            <a:ext cx="1107996"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安排入库</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51" name="矩形 50"/>
          <p:cNvSpPr/>
          <p:nvPr/>
        </p:nvSpPr>
        <p:spPr bwMode="auto">
          <a:xfrm>
            <a:off x="1080045" y="4252926"/>
            <a:ext cx="2000045" cy="648706"/>
          </a:xfrm>
          <a:prstGeom prst="rect">
            <a:avLst/>
          </a:prstGeom>
          <a:noFill/>
          <a:ln w="317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dirty="0">
              <a:solidFill>
                <a:srgbClr val="0057A9"/>
              </a:solidFill>
              <a:latin typeface="微软雅黑" panose="020B0503020204020204" pitchFamily="34" charset="-122"/>
              <a:ea typeface="微软雅黑" panose="020B0503020204020204" pitchFamily="34" charset="-122"/>
            </a:endParaRPr>
          </a:p>
        </p:txBody>
      </p:sp>
      <p:sp>
        <p:nvSpPr>
          <p:cNvPr id="52" name="文本框 19"/>
          <p:cNvSpPr txBox="1">
            <a:spLocks noChangeArrowheads="1"/>
          </p:cNvSpPr>
          <p:nvPr/>
        </p:nvSpPr>
        <p:spPr bwMode="gray">
          <a:xfrm>
            <a:off x="1328221" y="4379365"/>
            <a:ext cx="1569660"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生成品种代码</a:t>
            </a:r>
            <a:endParaRPr lang="en-US" altLang="zh-CN" dirty="0">
              <a:solidFill>
                <a:srgbClr val="0057A9"/>
              </a:solidFill>
              <a:latin typeface="微软雅黑" panose="020B0503020204020204" pitchFamily="34" charset="-122"/>
              <a:ea typeface="微软雅黑" panose="020B0503020204020204" pitchFamily="34" charset="-122"/>
            </a:endParaRPr>
          </a:p>
        </p:txBody>
      </p:sp>
      <p:cxnSp>
        <p:nvCxnSpPr>
          <p:cNvPr id="53" name="直接箭头连接符 52"/>
          <p:cNvCxnSpPr/>
          <p:nvPr/>
        </p:nvCxnSpPr>
        <p:spPr bwMode="auto">
          <a:xfrm>
            <a:off x="2024914" y="1298751"/>
            <a:ext cx="0" cy="472698"/>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p:cNvCxnSpPr/>
          <p:nvPr/>
        </p:nvCxnSpPr>
        <p:spPr bwMode="auto">
          <a:xfrm>
            <a:off x="2063964" y="2242784"/>
            <a:ext cx="0" cy="360040"/>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55" name="肘形连接符 54"/>
          <p:cNvCxnSpPr>
            <a:stCxn id="48" idx="3"/>
            <a:endCxn id="46" idx="3"/>
          </p:cNvCxnSpPr>
          <p:nvPr/>
        </p:nvCxnSpPr>
        <p:spPr bwMode="auto">
          <a:xfrm flipH="1" flipV="1">
            <a:off x="3076614" y="2011986"/>
            <a:ext cx="139479" cy="1223536"/>
          </a:xfrm>
          <a:prstGeom prst="bentConnector3">
            <a:avLst>
              <a:gd name="adj1" fmla="val -163896"/>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p:cNvCxnSpPr/>
          <p:nvPr/>
        </p:nvCxnSpPr>
        <p:spPr bwMode="auto">
          <a:xfrm>
            <a:off x="2059143" y="3829897"/>
            <a:ext cx="0" cy="360040"/>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p:cNvCxnSpPr/>
          <p:nvPr/>
        </p:nvCxnSpPr>
        <p:spPr bwMode="auto">
          <a:xfrm>
            <a:off x="2059143" y="4941638"/>
            <a:ext cx="0" cy="360040"/>
          </a:xfrm>
          <a:prstGeom prst="straightConnector1">
            <a:avLst/>
          </a:prstGeom>
          <a:ln>
            <a:solidFill>
              <a:srgbClr val="00B050"/>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58" name="文本框 19"/>
          <p:cNvSpPr txBox="1">
            <a:spLocks noChangeArrowheads="1"/>
          </p:cNvSpPr>
          <p:nvPr/>
        </p:nvSpPr>
        <p:spPr bwMode="gray">
          <a:xfrm>
            <a:off x="1534107" y="3050855"/>
            <a:ext cx="1107996"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是否通过</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59" name="文本框 19"/>
          <p:cNvSpPr txBox="1">
            <a:spLocks noChangeArrowheads="1"/>
          </p:cNvSpPr>
          <p:nvPr/>
        </p:nvSpPr>
        <p:spPr bwMode="gray">
          <a:xfrm>
            <a:off x="9512860" y="3650542"/>
            <a:ext cx="415498"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是</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60" name="文本框 19"/>
          <p:cNvSpPr txBox="1">
            <a:spLocks noChangeArrowheads="1"/>
          </p:cNvSpPr>
          <p:nvPr/>
        </p:nvSpPr>
        <p:spPr bwMode="gray">
          <a:xfrm>
            <a:off x="6873993" y="2789080"/>
            <a:ext cx="415498"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否</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61" name="文本框 19"/>
          <p:cNvSpPr txBox="1">
            <a:spLocks noChangeArrowheads="1"/>
          </p:cNvSpPr>
          <p:nvPr/>
        </p:nvSpPr>
        <p:spPr bwMode="gray">
          <a:xfrm>
            <a:off x="5853046" y="3775170"/>
            <a:ext cx="415498"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是</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62" name="文本框 19"/>
          <p:cNvSpPr txBox="1">
            <a:spLocks noChangeArrowheads="1"/>
          </p:cNvSpPr>
          <p:nvPr/>
        </p:nvSpPr>
        <p:spPr bwMode="gray">
          <a:xfrm>
            <a:off x="3080090" y="2776154"/>
            <a:ext cx="415498"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否</a:t>
            </a:r>
            <a:endParaRPr lang="en-US" altLang="zh-CN" dirty="0">
              <a:solidFill>
                <a:srgbClr val="0057A9"/>
              </a:solidFill>
              <a:latin typeface="微软雅黑" panose="020B0503020204020204" pitchFamily="34" charset="-122"/>
              <a:ea typeface="微软雅黑" panose="020B0503020204020204" pitchFamily="34" charset="-122"/>
            </a:endParaRPr>
          </a:p>
        </p:txBody>
      </p:sp>
      <p:sp>
        <p:nvSpPr>
          <p:cNvPr id="63" name="文本框 19"/>
          <p:cNvSpPr txBox="1">
            <a:spLocks noChangeArrowheads="1"/>
          </p:cNvSpPr>
          <p:nvPr/>
        </p:nvSpPr>
        <p:spPr bwMode="gray">
          <a:xfrm>
            <a:off x="2059143" y="3762244"/>
            <a:ext cx="415498" cy="369332"/>
          </a:xfrm>
          <a:prstGeom prst="rect">
            <a:avLst/>
          </a:prstGeom>
          <a:noFill/>
          <a:ln w="9525">
            <a:noFill/>
            <a:miter lim="800000"/>
            <a:headEnd/>
            <a:tailEnd/>
          </a:ln>
        </p:spPr>
        <p:txBody>
          <a:bodyPr wrap="none">
            <a:spAutoFit/>
          </a:bodyPr>
          <a:lstStyle/>
          <a:p>
            <a:pPr eaLnBrk="0" hangingPunct="0"/>
            <a:r>
              <a:rPr lang="zh-CN" altLang="en-US" dirty="0">
                <a:solidFill>
                  <a:srgbClr val="0057A9"/>
                </a:solidFill>
                <a:latin typeface="微软雅黑" panose="020B0503020204020204" pitchFamily="34" charset="-122"/>
                <a:ea typeface="微软雅黑" panose="020B0503020204020204" pitchFamily="34" charset="-122"/>
              </a:rPr>
              <a:t>是</a:t>
            </a:r>
            <a:endParaRPr lang="en-US" altLang="zh-CN" dirty="0">
              <a:solidFill>
                <a:srgbClr val="0057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3215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000" kern="1200" dirty="0" smtClean="0"/>
              <a:t>发售量示意图</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Object 22"/>
          <p:cNvGraphicFramePr>
            <a:graphicFrameLocks noChangeAspect="1"/>
          </p:cNvGraphicFramePr>
          <p:nvPr>
            <p:extLst/>
          </p:nvPr>
        </p:nvGraphicFramePr>
        <p:xfrm>
          <a:off x="2674938" y="1235075"/>
          <a:ext cx="5800725" cy="5040313"/>
        </p:xfrm>
        <a:graphic>
          <a:graphicData uri="http://schemas.openxmlformats.org/presentationml/2006/ole">
            <mc:AlternateContent xmlns:mc="http://schemas.openxmlformats.org/markup-compatibility/2006">
              <mc:Choice xmlns:v="urn:schemas-microsoft-com:vml" Requires="v">
                <p:oleObj spid="_x0000_s3078" name="图表" r:id="rId3" imgW="11753778" imgH="10220211" progId="MSGraph.Chart.8">
                  <p:embed followColorScheme="full"/>
                </p:oleObj>
              </mc:Choice>
              <mc:Fallback>
                <p:oleObj name="图表" r:id="rId3" imgW="11753778" imgH="10220211" progId="MSGraph.Chart.8">
                  <p:embed followColorScheme="full"/>
                  <p:pic>
                    <p:nvPicPr>
                      <p:cNvPr id="0" name=""/>
                      <p:cNvPicPr>
                        <a:picLocks noChangeAspect="1" noChangeArrowheads="1"/>
                      </p:cNvPicPr>
                      <p:nvPr/>
                    </p:nvPicPr>
                    <p:blipFill>
                      <a:blip r:embed="rId4"/>
                      <a:srcRect/>
                      <a:stretch>
                        <a:fillRect/>
                      </a:stretch>
                    </p:blipFill>
                    <p:spPr bwMode="gray">
                      <a:xfrm>
                        <a:off x="2674938" y="1235075"/>
                        <a:ext cx="5800725" cy="5040313"/>
                      </a:xfrm>
                      <a:prstGeom prst="rect">
                        <a:avLst/>
                      </a:prstGeom>
                      <a:noFill/>
                      <a:ln>
                        <a:noFill/>
                      </a:ln>
                      <a:effectLst/>
                      <a:extLst/>
                    </p:spPr>
                  </p:pic>
                </p:oleObj>
              </mc:Fallback>
            </mc:AlternateContent>
          </a:graphicData>
        </a:graphic>
      </p:graphicFrame>
      <p:sp>
        <p:nvSpPr>
          <p:cNvPr id="36" name="Line 28"/>
          <p:cNvSpPr>
            <a:spLocks noChangeShapeType="1"/>
          </p:cNvSpPr>
          <p:nvPr/>
        </p:nvSpPr>
        <p:spPr bwMode="auto">
          <a:xfrm flipH="1" flipV="1">
            <a:off x="2450923" y="3006687"/>
            <a:ext cx="974856" cy="31606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9"/>
          <p:cNvSpPr>
            <a:spLocks noChangeShapeType="1"/>
          </p:cNvSpPr>
          <p:nvPr/>
        </p:nvSpPr>
        <p:spPr bwMode="auto">
          <a:xfrm flipH="1" flipV="1">
            <a:off x="5990179" y="2042756"/>
            <a:ext cx="609025" cy="78445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0"/>
          <p:cNvSpPr>
            <a:spLocks noChangeShapeType="1"/>
          </p:cNvSpPr>
          <p:nvPr/>
        </p:nvSpPr>
        <p:spPr bwMode="auto">
          <a:xfrm flipV="1">
            <a:off x="7518616" y="2903133"/>
            <a:ext cx="1379366" cy="175187"/>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1"/>
          <p:cNvSpPr>
            <a:spLocks noChangeShapeType="1"/>
          </p:cNvSpPr>
          <p:nvPr/>
        </p:nvSpPr>
        <p:spPr bwMode="auto">
          <a:xfrm>
            <a:off x="7357983" y="3772656"/>
            <a:ext cx="1540000" cy="616671"/>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 name="组合 2"/>
          <p:cNvGrpSpPr/>
          <p:nvPr/>
        </p:nvGrpSpPr>
        <p:grpSpPr>
          <a:xfrm>
            <a:off x="8934336" y="4221477"/>
            <a:ext cx="1787427" cy="1477515"/>
            <a:chOff x="8024906" y="4244467"/>
            <a:chExt cx="1787427" cy="1477515"/>
          </a:xfrm>
        </p:grpSpPr>
        <p:sp>
          <p:nvSpPr>
            <p:cNvPr id="32" name="AutoShape 24"/>
            <p:cNvSpPr>
              <a:spLocks noChangeArrowheads="1"/>
            </p:cNvSpPr>
            <p:nvPr/>
          </p:nvSpPr>
          <p:spPr bwMode="auto">
            <a:xfrm>
              <a:off x="8024906" y="4244467"/>
              <a:ext cx="1787427" cy="1477515"/>
            </a:xfrm>
            <a:prstGeom prst="roundRect">
              <a:avLst>
                <a:gd name="adj" fmla="val 16667"/>
              </a:avLst>
            </a:prstGeom>
            <a:solidFill>
              <a:srgbClr val="FFFFFF">
                <a:alpha val="70000"/>
              </a:srgbClr>
            </a:solidFill>
            <a:ln w="12700" algn="ctr">
              <a:solidFill>
                <a:srgbClr val="5E3248"/>
              </a:solidFill>
              <a:prstDash val="dash"/>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wrap="none" anchor="ctr"/>
            <a:lstStyle/>
            <a:p>
              <a:endParaRPr lang="zh-CN" altLang="en-US"/>
            </a:p>
          </p:txBody>
        </p:sp>
        <p:sp>
          <p:nvSpPr>
            <p:cNvPr id="34" name="Rectangle 26"/>
            <p:cNvSpPr>
              <a:spLocks noChangeArrowheads="1"/>
            </p:cNvSpPr>
            <p:nvPr/>
          </p:nvSpPr>
          <p:spPr bwMode="auto">
            <a:xfrm>
              <a:off x="8168758" y="4897990"/>
              <a:ext cx="1622938" cy="55399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500" dirty="0" smtClean="0">
                  <a:solidFill>
                    <a:srgbClr val="66364E"/>
                  </a:solidFill>
                  <a:ea typeface="宋体" charset="-122"/>
                </a:rPr>
                <a:t>交易商通过交易客户端申购</a:t>
              </a:r>
              <a:endParaRPr lang="en-US" altLang="zh-CN" sz="1500" dirty="0">
                <a:solidFill>
                  <a:srgbClr val="66364E"/>
                </a:solidFill>
                <a:ea typeface="宋体" charset="-122"/>
              </a:endParaRPr>
            </a:p>
          </p:txBody>
        </p:sp>
        <p:sp>
          <p:nvSpPr>
            <p:cNvPr id="35" name="Line 27"/>
            <p:cNvSpPr>
              <a:spLocks noChangeShapeType="1"/>
            </p:cNvSpPr>
            <p:nvPr/>
          </p:nvSpPr>
          <p:spPr bwMode="auto">
            <a:xfrm>
              <a:off x="8168757" y="4850704"/>
              <a:ext cx="1508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文本框 39"/>
            <p:cNvSpPr txBox="1"/>
            <p:nvPr/>
          </p:nvSpPr>
          <p:spPr>
            <a:xfrm>
              <a:off x="8339825" y="4412317"/>
              <a:ext cx="1217000" cy="400110"/>
            </a:xfrm>
            <a:prstGeom prst="rect">
              <a:avLst/>
            </a:prstGeom>
            <a:noFill/>
          </p:spPr>
          <p:txBody>
            <a:bodyPr wrap="none" rtlCol="0">
              <a:spAutoFit/>
            </a:bodyPr>
            <a:lstStyle/>
            <a:p>
              <a:r>
                <a:rPr lang="zh-CN" altLang="en-US" sz="2000" b="1" smtClean="0">
                  <a:solidFill>
                    <a:srgbClr val="67374F"/>
                  </a:solidFill>
                </a:rPr>
                <a:t>线上发行</a:t>
              </a:r>
              <a:endParaRPr lang="zh-CN" altLang="en-US" sz="2000" b="1" dirty="0">
                <a:solidFill>
                  <a:srgbClr val="67374F"/>
                </a:solidFill>
              </a:endParaRPr>
            </a:p>
          </p:txBody>
        </p:sp>
      </p:grpSp>
      <p:grpSp>
        <p:nvGrpSpPr>
          <p:cNvPr id="41" name="组合 40"/>
          <p:cNvGrpSpPr/>
          <p:nvPr/>
        </p:nvGrpSpPr>
        <p:grpSpPr>
          <a:xfrm>
            <a:off x="8918619" y="1695612"/>
            <a:ext cx="1787427" cy="1626689"/>
            <a:chOff x="8024906" y="4244467"/>
            <a:chExt cx="1787427" cy="1477515"/>
          </a:xfrm>
        </p:grpSpPr>
        <p:sp>
          <p:nvSpPr>
            <p:cNvPr id="42" name="AutoShape 24"/>
            <p:cNvSpPr>
              <a:spLocks noChangeArrowheads="1"/>
            </p:cNvSpPr>
            <p:nvPr/>
          </p:nvSpPr>
          <p:spPr bwMode="auto">
            <a:xfrm>
              <a:off x="8024906" y="4244467"/>
              <a:ext cx="1787427" cy="1477515"/>
            </a:xfrm>
            <a:prstGeom prst="roundRect">
              <a:avLst>
                <a:gd name="adj" fmla="val 16667"/>
              </a:avLst>
            </a:prstGeom>
            <a:solidFill>
              <a:srgbClr val="FFFFFF">
                <a:alpha val="70000"/>
              </a:srgbClr>
            </a:solidFill>
            <a:ln w="12700" algn="ctr">
              <a:solidFill>
                <a:srgbClr val="A75822"/>
              </a:solidFill>
              <a:prstDash val="dash"/>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wrap="none" anchor="ctr"/>
            <a:lstStyle/>
            <a:p>
              <a:endParaRPr lang="zh-CN" altLang="en-US"/>
            </a:p>
          </p:txBody>
        </p:sp>
        <p:sp>
          <p:nvSpPr>
            <p:cNvPr id="43" name="Rectangle 26"/>
            <p:cNvSpPr>
              <a:spLocks noChangeArrowheads="1"/>
            </p:cNvSpPr>
            <p:nvPr/>
          </p:nvSpPr>
          <p:spPr bwMode="auto">
            <a:xfrm>
              <a:off x="8168758" y="4804406"/>
              <a:ext cx="1622938" cy="71285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500" dirty="0" smtClean="0">
                  <a:solidFill>
                    <a:srgbClr val="A95923"/>
                  </a:solidFill>
                  <a:ea typeface="宋体" charset="-122"/>
                </a:rPr>
                <a:t>发行成功，申购剩余的量归发行商</a:t>
              </a:r>
              <a:endParaRPr lang="en-US" altLang="zh-CN" sz="1500" dirty="0">
                <a:solidFill>
                  <a:srgbClr val="A95923"/>
                </a:solidFill>
                <a:ea typeface="宋体" charset="-122"/>
              </a:endParaRPr>
            </a:p>
          </p:txBody>
        </p:sp>
        <p:sp>
          <p:nvSpPr>
            <p:cNvPr id="44" name="Line 27"/>
            <p:cNvSpPr>
              <a:spLocks noChangeShapeType="1"/>
            </p:cNvSpPr>
            <p:nvPr/>
          </p:nvSpPr>
          <p:spPr bwMode="auto">
            <a:xfrm>
              <a:off x="8168757" y="4803912"/>
              <a:ext cx="1508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文本框 44"/>
            <p:cNvSpPr txBox="1"/>
            <p:nvPr/>
          </p:nvSpPr>
          <p:spPr>
            <a:xfrm>
              <a:off x="8314067" y="4412317"/>
              <a:ext cx="1217000" cy="400110"/>
            </a:xfrm>
            <a:prstGeom prst="rect">
              <a:avLst/>
            </a:prstGeom>
            <a:noFill/>
          </p:spPr>
          <p:txBody>
            <a:bodyPr wrap="none" rtlCol="0">
              <a:spAutoFit/>
            </a:bodyPr>
            <a:lstStyle/>
            <a:p>
              <a:r>
                <a:rPr lang="zh-CN" altLang="en-US" sz="2000" b="1" dirty="0" smtClean="0">
                  <a:solidFill>
                    <a:srgbClr val="AE5C24"/>
                  </a:solidFill>
                </a:rPr>
                <a:t>剩余部分</a:t>
              </a:r>
              <a:endParaRPr lang="zh-CN" altLang="en-US" sz="2000" b="1" dirty="0">
                <a:solidFill>
                  <a:srgbClr val="AE5C24"/>
                </a:solidFill>
              </a:endParaRPr>
            </a:p>
          </p:txBody>
        </p:sp>
      </p:grpSp>
      <p:grpSp>
        <p:nvGrpSpPr>
          <p:cNvPr id="46" name="组合 45"/>
          <p:cNvGrpSpPr/>
          <p:nvPr/>
        </p:nvGrpSpPr>
        <p:grpSpPr>
          <a:xfrm>
            <a:off x="4079539" y="835235"/>
            <a:ext cx="1787427" cy="1477515"/>
            <a:chOff x="8024906" y="4244467"/>
            <a:chExt cx="1787427" cy="1477515"/>
          </a:xfrm>
        </p:grpSpPr>
        <p:sp>
          <p:nvSpPr>
            <p:cNvPr id="47" name="AutoShape 24"/>
            <p:cNvSpPr>
              <a:spLocks noChangeArrowheads="1"/>
            </p:cNvSpPr>
            <p:nvPr/>
          </p:nvSpPr>
          <p:spPr bwMode="auto">
            <a:xfrm>
              <a:off x="8024906" y="4244467"/>
              <a:ext cx="1787427" cy="1477515"/>
            </a:xfrm>
            <a:prstGeom prst="roundRect">
              <a:avLst>
                <a:gd name="adj" fmla="val 16667"/>
              </a:avLst>
            </a:prstGeom>
            <a:solidFill>
              <a:srgbClr val="FFFFFF">
                <a:alpha val="70000"/>
              </a:srgbClr>
            </a:solidFill>
            <a:ln w="12700" algn="ctr">
              <a:solidFill>
                <a:srgbClr val="90BBE3"/>
              </a:solidFill>
              <a:prstDash val="dash"/>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wrap="none" anchor="ctr"/>
            <a:lstStyle/>
            <a:p>
              <a:endParaRPr lang="zh-CN" altLang="en-US"/>
            </a:p>
          </p:txBody>
        </p:sp>
        <p:sp>
          <p:nvSpPr>
            <p:cNvPr id="48" name="Rectangle 26"/>
            <p:cNvSpPr>
              <a:spLocks noChangeArrowheads="1"/>
            </p:cNvSpPr>
            <p:nvPr/>
          </p:nvSpPr>
          <p:spPr bwMode="auto">
            <a:xfrm>
              <a:off x="8168758" y="4897990"/>
              <a:ext cx="1622938" cy="55399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500" dirty="0" smtClean="0">
                  <a:solidFill>
                    <a:srgbClr val="00B0F0"/>
                  </a:solidFill>
                  <a:ea typeface="宋体" charset="-122"/>
                </a:rPr>
                <a:t>发行商自己保留部分</a:t>
              </a:r>
              <a:endParaRPr lang="en-US" altLang="zh-CN" sz="1500" dirty="0">
                <a:solidFill>
                  <a:srgbClr val="00B0F0"/>
                </a:solidFill>
                <a:ea typeface="宋体" charset="-122"/>
              </a:endParaRPr>
            </a:p>
          </p:txBody>
        </p:sp>
        <p:sp>
          <p:nvSpPr>
            <p:cNvPr id="49" name="Line 27"/>
            <p:cNvSpPr>
              <a:spLocks noChangeShapeType="1"/>
            </p:cNvSpPr>
            <p:nvPr/>
          </p:nvSpPr>
          <p:spPr bwMode="auto">
            <a:xfrm>
              <a:off x="8168757" y="4850704"/>
              <a:ext cx="1508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文本框 49"/>
            <p:cNvSpPr txBox="1"/>
            <p:nvPr/>
          </p:nvSpPr>
          <p:spPr>
            <a:xfrm>
              <a:off x="8223914" y="4412317"/>
              <a:ext cx="1475084" cy="400110"/>
            </a:xfrm>
            <a:prstGeom prst="rect">
              <a:avLst/>
            </a:prstGeom>
            <a:noFill/>
          </p:spPr>
          <p:txBody>
            <a:bodyPr wrap="none" rtlCol="0">
              <a:spAutoFit/>
            </a:bodyPr>
            <a:lstStyle/>
            <a:p>
              <a:r>
                <a:rPr lang="zh-CN" altLang="en-US" sz="2000" b="1" dirty="0" smtClean="0">
                  <a:solidFill>
                    <a:srgbClr val="00B0F0"/>
                  </a:solidFill>
                </a:rPr>
                <a:t>发行商保留</a:t>
              </a:r>
              <a:endParaRPr lang="zh-CN" altLang="en-US" sz="2000" b="1" dirty="0">
                <a:solidFill>
                  <a:srgbClr val="00B0F0"/>
                </a:solidFill>
              </a:endParaRPr>
            </a:p>
          </p:txBody>
        </p:sp>
      </p:grpSp>
      <p:grpSp>
        <p:nvGrpSpPr>
          <p:cNvPr id="51" name="组合 50"/>
          <p:cNvGrpSpPr/>
          <p:nvPr/>
        </p:nvGrpSpPr>
        <p:grpSpPr>
          <a:xfrm>
            <a:off x="642859" y="1529173"/>
            <a:ext cx="1787427" cy="1477515"/>
            <a:chOff x="8024906" y="4244467"/>
            <a:chExt cx="1787427" cy="1477515"/>
          </a:xfrm>
        </p:grpSpPr>
        <p:sp>
          <p:nvSpPr>
            <p:cNvPr id="52" name="AutoShape 24"/>
            <p:cNvSpPr>
              <a:spLocks noChangeArrowheads="1"/>
            </p:cNvSpPr>
            <p:nvPr/>
          </p:nvSpPr>
          <p:spPr bwMode="auto">
            <a:xfrm>
              <a:off x="8024906" y="4244467"/>
              <a:ext cx="1787427" cy="1477515"/>
            </a:xfrm>
            <a:prstGeom prst="roundRect">
              <a:avLst>
                <a:gd name="adj" fmla="val 16667"/>
              </a:avLst>
            </a:prstGeom>
            <a:solidFill>
              <a:srgbClr val="FFFFFF">
                <a:alpha val="70000"/>
              </a:srgbClr>
            </a:solidFill>
            <a:ln w="12700" algn="ctr">
              <a:solidFill>
                <a:srgbClr val="0057A9"/>
              </a:solidFill>
              <a:prstDash val="dash"/>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wrap="none" anchor="ctr"/>
            <a:lstStyle/>
            <a:p>
              <a:endParaRPr lang="zh-CN" altLang="en-US"/>
            </a:p>
          </p:txBody>
        </p:sp>
        <p:sp>
          <p:nvSpPr>
            <p:cNvPr id="53" name="Rectangle 26"/>
            <p:cNvSpPr>
              <a:spLocks noChangeArrowheads="1"/>
            </p:cNvSpPr>
            <p:nvPr/>
          </p:nvSpPr>
          <p:spPr bwMode="auto">
            <a:xfrm>
              <a:off x="8168758" y="4897990"/>
              <a:ext cx="1622938" cy="7848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500" dirty="0">
                  <a:solidFill>
                    <a:srgbClr val="0059A3"/>
                  </a:solidFill>
                  <a:ea typeface="宋体" charset="-122"/>
                </a:rPr>
                <a:t>发</a:t>
              </a:r>
              <a:r>
                <a:rPr lang="zh-CN" altLang="en-US" sz="1500" dirty="0" smtClean="0">
                  <a:solidFill>
                    <a:srgbClr val="0059A3"/>
                  </a:solidFill>
                  <a:ea typeface="宋体" charset="-122"/>
                </a:rPr>
                <a:t>行商寻找</a:t>
              </a:r>
              <a:r>
                <a:rPr lang="zh-CN" altLang="en-US" sz="1500" dirty="0">
                  <a:solidFill>
                    <a:srgbClr val="0059A3"/>
                  </a:solidFill>
                  <a:ea typeface="宋体" charset="-122"/>
                </a:rPr>
                <a:t>的承销</a:t>
              </a:r>
              <a:r>
                <a:rPr lang="zh-CN" altLang="en-US" sz="1500" dirty="0" smtClean="0">
                  <a:solidFill>
                    <a:srgbClr val="0059A3"/>
                  </a:solidFill>
                  <a:ea typeface="宋体" charset="-122"/>
                </a:rPr>
                <a:t>商固定认购的</a:t>
              </a:r>
              <a:r>
                <a:rPr lang="zh-CN" altLang="en-US" sz="1500" dirty="0">
                  <a:solidFill>
                    <a:srgbClr val="0059A3"/>
                  </a:solidFill>
                  <a:ea typeface="宋体" charset="-122"/>
                </a:rPr>
                <a:t>量</a:t>
              </a:r>
              <a:endParaRPr lang="en-US" altLang="zh-CN" sz="1500" dirty="0">
                <a:solidFill>
                  <a:srgbClr val="0059A3"/>
                </a:solidFill>
                <a:ea typeface="宋体" charset="-122"/>
              </a:endParaRPr>
            </a:p>
          </p:txBody>
        </p:sp>
        <p:sp>
          <p:nvSpPr>
            <p:cNvPr id="54" name="Line 27"/>
            <p:cNvSpPr>
              <a:spLocks noChangeShapeType="1"/>
            </p:cNvSpPr>
            <p:nvPr/>
          </p:nvSpPr>
          <p:spPr bwMode="auto">
            <a:xfrm>
              <a:off x="8168757" y="4850704"/>
              <a:ext cx="1508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文本框 54"/>
            <p:cNvSpPr txBox="1"/>
            <p:nvPr/>
          </p:nvSpPr>
          <p:spPr>
            <a:xfrm>
              <a:off x="8198156" y="4412317"/>
              <a:ext cx="1475084" cy="400110"/>
            </a:xfrm>
            <a:prstGeom prst="rect">
              <a:avLst/>
            </a:prstGeom>
            <a:noFill/>
          </p:spPr>
          <p:txBody>
            <a:bodyPr wrap="none" rtlCol="0">
              <a:spAutoFit/>
            </a:bodyPr>
            <a:lstStyle/>
            <a:p>
              <a:r>
                <a:rPr lang="zh-CN" altLang="en-US" sz="2000" b="1" dirty="0" smtClean="0">
                  <a:solidFill>
                    <a:srgbClr val="0059A3"/>
                  </a:solidFill>
                </a:rPr>
                <a:t>承销商承销</a:t>
              </a:r>
              <a:endParaRPr lang="zh-CN" altLang="en-US" sz="2000" b="1" dirty="0">
                <a:solidFill>
                  <a:srgbClr val="0059A3"/>
                </a:solidFill>
              </a:endParaRPr>
            </a:p>
          </p:txBody>
        </p:sp>
      </p:grpSp>
      <p:sp>
        <p:nvSpPr>
          <p:cNvPr id="33" name="文本框 19"/>
          <p:cNvSpPr txBox="1">
            <a:spLocks noChangeArrowheads="1"/>
          </p:cNvSpPr>
          <p:nvPr/>
        </p:nvSpPr>
        <p:spPr bwMode="gray">
          <a:xfrm>
            <a:off x="2823204" y="5852201"/>
            <a:ext cx="7469372" cy="369332"/>
          </a:xfrm>
          <a:prstGeom prst="rect">
            <a:avLst/>
          </a:prstGeom>
          <a:noFill/>
          <a:ln w="9525">
            <a:noFill/>
            <a:miter lim="800000"/>
            <a:headEnd/>
            <a:tailEnd/>
          </a:ln>
        </p:spPr>
        <p:txBody>
          <a:bodyPr wrap="square">
            <a:spAutoFit/>
          </a:bodyPr>
          <a:lstStyle/>
          <a:p>
            <a:pPr eaLnBrk="0" hangingPunct="0"/>
            <a:r>
              <a:rPr lang="zh-CN" altLang="en-US" dirty="0" smtClean="0">
                <a:solidFill>
                  <a:srgbClr val="7030A0"/>
                </a:solidFill>
                <a:latin typeface="楷体" panose="02010609060101010101" pitchFamily="49" charset="-122"/>
                <a:ea typeface="楷体" panose="02010609060101010101" pitchFamily="49" charset="-122"/>
              </a:rPr>
              <a:t>发行商保留量</a:t>
            </a:r>
            <a:r>
              <a:rPr lang="en-US" altLang="zh-CN" dirty="0" smtClean="0">
                <a:solidFill>
                  <a:srgbClr val="7030A0"/>
                </a:solidFill>
                <a:latin typeface="楷体" panose="02010609060101010101" pitchFamily="49" charset="-122"/>
                <a:ea typeface="楷体" panose="02010609060101010101" pitchFamily="49" charset="-122"/>
              </a:rPr>
              <a:t>+</a:t>
            </a:r>
            <a:r>
              <a:rPr lang="zh-CN" altLang="en-US" dirty="0" smtClean="0">
                <a:solidFill>
                  <a:srgbClr val="7030A0"/>
                </a:solidFill>
                <a:latin typeface="楷体" panose="02010609060101010101" pitchFamily="49" charset="-122"/>
                <a:ea typeface="楷体" panose="02010609060101010101" pitchFamily="49" charset="-122"/>
              </a:rPr>
              <a:t>承销商承销量</a:t>
            </a:r>
            <a:r>
              <a:rPr lang="en-US" altLang="zh-CN" dirty="0" smtClean="0">
                <a:solidFill>
                  <a:srgbClr val="7030A0"/>
                </a:solidFill>
                <a:latin typeface="楷体" panose="02010609060101010101" pitchFamily="49" charset="-122"/>
                <a:ea typeface="楷体" panose="02010609060101010101" pitchFamily="49" charset="-122"/>
              </a:rPr>
              <a:t>+</a:t>
            </a:r>
            <a:r>
              <a:rPr lang="zh-CN" altLang="en-US" dirty="0" smtClean="0">
                <a:solidFill>
                  <a:srgbClr val="7030A0"/>
                </a:solidFill>
                <a:latin typeface="楷体" panose="02010609060101010101" pitchFamily="49" charset="-122"/>
                <a:ea typeface="楷体" panose="02010609060101010101" pitchFamily="49" charset="-122"/>
              </a:rPr>
              <a:t>网上申购量，达到设定的发售成功量</a:t>
            </a:r>
            <a:endParaRPr lang="en-US" altLang="zh-CN" dirty="0" smtClean="0">
              <a:solidFill>
                <a:srgbClr val="7030A0"/>
              </a:solidFill>
              <a:latin typeface="楷体" panose="02010609060101010101" pitchFamily="49" charset="-122"/>
              <a:ea typeface="楷体" panose="02010609060101010101" pitchFamily="49" charset="-122"/>
            </a:endParaRPr>
          </a:p>
        </p:txBody>
      </p:sp>
      <p:sp>
        <p:nvSpPr>
          <p:cNvPr id="56" name="文本框 19"/>
          <p:cNvSpPr txBox="1">
            <a:spLocks noChangeArrowheads="1"/>
          </p:cNvSpPr>
          <p:nvPr/>
        </p:nvSpPr>
        <p:spPr bwMode="gray">
          <a:xfrm>
            <a:off x="1455221" y="5566330"/>
            <a:ext cx="1984171" cy="369332"/>
          </a:xfrm>
          <a:prstGeom prst="rect">
            <a:avLst/>
          </a:prstGeom>
          <a:noFill/>
          <a:ln w="9525">
            <a:noFill/>
            <a:miter lim="800000"/>
            <a:headEnd/>
            <a:tailEnd/>
          </a:ln>
        </p:spPr>
        <p:txBody>
          <a:bodyPr wrap="square">
            <a:spAutoFit/>
          </a:bodyPr>
          <a:lstStyle/>
          <a:p>
            <a:pPr eaLnBrk="0" hangingPunct="0"/>
            <a:r>
              <a:rPr lang="zh-CN" altLang="en-US" dirty="0" smtClean="0">
                <a:solidFill>
                  <a:srgbClr val="7030A0"/>
                </a:solidFill>
                <a:latin typeface="楷体" panose="02010609060101010101" pitchFamily="49" charset="-122"/>
                <a:ea typeface="楷体" panose="02010609060101010101" pitchFamily="49" charset="-122"/>
              </a:rPr>
              <a:t>发售成功条件：</a:t>
            </a:r>
            <a:endParaRPr lang="en-US" altLang="zh-CN" dirty="0">
              <a:solidFill>
                <a:srgbClr val="7030A0"/>
              </a:solidFill>
              <a:latin typeface="楷体" panose="02010609060101010101" pitchFamily="49" charset="-122"/>
              <a:ea typeface="楷体" panose="02010609060101010101" pitchFamily="49" charset="-122"/>
            </a:endParaRPr>
          </a:p>
        </p:txBody>
      </p:sp>
      <p:sp>
        <p:nvSpPr>
          <p:cNvPr id="57" name="文本框 19"/>
          <p:cNvSpPr txBox="1">
            <a:spLocks noChangeArrowheads="1"/>
          </p:cNvSpPr>
          <p:nvPr/>
        </p:nvSpPr>
        <p:spPr bwMode="gray">
          <a:xfrm>
            <a:off x="676313" y="5177882"/>
            <a:ext cx="8062140" cy="369332"/>
          </a:xfrm>
          <a:prstGeom prst="rect">
            <a:avLst/>
          </a:prstGeom>
          <a:noFill/>
          <a:ln w="9525">
            <a:noFill/>
            <a:miter lim="800000"/>
            <a:headEnd/>
            <a:tailEnd/>
          </a:ln>
        </p:spPr>
        <p:txBody>
          <a:bodyPr wrap="square">
            <a:spAutoFit/>
          </a:bodyPr>
          <a:lstStyle/>
          <a:p>
            <a:pPr eaLnBrk="0" hangingPunct="0"/>
            <a:r>
              <a:rPr lang="zh-CN" altLang="en-US" dirty="0" smtClean="0">
                <a:solidFill>
                  <a:srgbClr val="FF0000"/>
                </a:solidFill>
                <a:latin typeface="楷体" panose="02010609060101010101" pitchFamily="49" charset="-122"/>
                <a:ea typeface="楷体" panose="02010609060101010101" pitchFamily="49" charset="-122"/>
              </a:rPr>
              <a:t>发行成功：发行</a:t>
            </a:r>
            <a:r>
              <a:rPr lang="zh-CN" altLang="en-US" dirty="0">
                <a:solidFill>
                  <a:srgbClr val="FF0000"/>
                </a:solidFill>
                <a:latin typeface="楷体" panose="02010609060101010101" pitchFamily="49" charset="-122"/>
                <a:ea typeface="楷体" panose="02010609060101010101" pitchFamily="49" charset="-122"/>
              </a:rPr>
              <a:t>总量</a:t>
            </a:r>
            <a:r>
              <a:rPr lang="en-US" altLang="zh-CN" dirty="0">
                <a:solidFill>
                  <a:srgbClr val="FF0000"/>
                </a:solidFill>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网上申购剩余量  达到设定的</a:t>
            </a:r>
            <a:r>
              <a:rPr lang="zh-CN" altLang="en-US" dirty="0" smtClean="0">
                <a:solidFill>
                  <a:srgbClr val="FF0000"/>
                </a:solidFill>
                <a:latin typeface="楷体" panose="02010609060101010101" pitchFamily="49" charset="-122"/>
                <a:ea typeface="楷体" panose="02010609060101010101" pitchFamily="49" charset="-122"/>
              </a:rPr>
              <a:t>发售成功标记量</a:t>
            </a:r>
          </a:p>
        </p:txBody>
      </p:sp>
    </p:spTree>
    <p:extLst>
      <p:ext uri="{BB962C8B-B14F-4D97-AF65-F5344CB8AC3E}">
        <p14:creationId xmlns:p14="http://schemas.microsoft.com/office/powerpoint/2010/main" val="441696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 y="6466389"/>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0" y="240833"/>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圆角矩形 4"/>
          <p:cNvSpPr/>
          <p:nvPr/>
        </p:nvSpPr>
        <p:spPr>
          <a:xfrm>
            <a:off x="314057" y="58083"/>
            <a:ext cx="8618911" cy="1098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200" dirty="0">
                <a:solidFill>
                  <a:schemeClr val="bg1"/>
                </a:solidFill>
              </a:rPr>
              <a:t>分散式柜台</a:t>
            </a:r>
            <a:r>
              <a:rPr lang="zh-CN" altLang="en-US" sz="3200" dirty="0" smtClean="0">
                <a:solidFill>
                  <a:schemeClr val="bg1"/>
                </a:solidFill>
              </a:rPr>
              <a:t>交易模式界面</a:t>
            </a:r>
            <a:endParaRPr lang="zh-CN" altLang="en-US" sz="3000" kern="1200" dirty="0">
              <a:solidFill>
                <a:schemeClr val="bg1"/>
              </a:solidFill>
            </a:endParaRPr>
          </a:p>
        </p:txBody>
      </p:sp>
      <p:pic>
        <p:nvPicPr>
          <p:cNvPr id="2" name="图片 1"/>
          <p:cNvPicPr>
            <a:picLocks noChangeAspect="1"/>
          </p:cNvPicPr>
          <p:nvPr/>
        </p:nvPicPr>
        <p:blipFill>
          <a:blip r:embed="rId2"/>
          <a:stretch>
            <a:fillRect/>
          </a:stretch>
        </p:blipFill>
        <p:spPr>
          <a:xfrm>
            <a:off x="978792" y="1021698"/>
            <a:ext cx="10450300" cy="5444691"/>
          </a:xfrm>
          <a:prstGeom prst="rect">
            <a:avLst/>
          </a:prstGeom>
        </p:spPr>
      </p:pic>
    </p:spTree>
    <p:extLst>
      <p:ext uri="{BB962C8B-B14F-4D97-AF65-F5344CB8AC3E}">
        <p14:creationId xmlns:p14="http://schemas.microsoft.com/office/powerpoint/2010/main" val="3612103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8" y="58083"/>
            <a:ext cx="3935896"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a:t>层级关系及编码规则</a:t>
            </a:r>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4"/>
          <p:cNvSpPr txBox="1"/>
          <p:nvPr/>
        </p:nvSpPr>
        <p:spPr>
          <a:xfrm>
            <a:off x="6543887" y="719551"/>
            <a:ext cx="165618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smtClean="0">
                <a:latin typeface="微软雅黑" pitchFamily="34" charset="-122"/>
                <a:ea typeface="微软雅黑" pitchFamily="34" charset="-122"/>
              </a:rPr>
              <a:t>交易所</a:t>
            </a:r>
            <a:endParaRPr lang="zh-CN" altLang="en-US" dirty="0">
              <a:latin typeface="微软雅黑" pitchFamily="34" charset="-122"/>
              <a:ea typeface="微软雅黑" pitchFamily="34" charset="-122"/>
            </a:endParaRPr>
          </a:p>
        </p:txBody>
      </p:sp>
      <p:sp>
        <p:nvSpPr>
          <p:cNvPr id="32" name="TextBox 5"/>
          <p:cNvSpPr txBox="1"/>
          <p:nvPr/>
        </p:nvSpPr>
        <p:spPr>
          <a:xfrm>
            <a:off x="4563667" y="1621747"/>
            <a:ext cx="165618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smtClean="0">
                <a:latin typeface="微软雅黑" pitchFamily="34" charset="-122"/>
                <a:ea typeface="微软雅黑" pitchFamily="34" charset="-122"/>
              </a:rPr>
              <a:t>会员</a:t>
            </a:r>
            <a:r>
              <a:rPr lang="en-US" altLang="zh-CN" dirty="0" smtClean="0">
                <a:latin typeface="微软雅黑" pitchFamily="34" charset="-122"/>
                <a:ea typeface="微软雅黑" pitchFamily="34" charset="-122"/>
              </a:rPr>
              <a:t>101</a:t>
            </a:r>
            <a:endParaRPr lang="zh-CN" altLang="en-US" dirty="0">
              <a:latin typeface="微软雅黑" pitchFamily="34" charset="-122"/>
              <a:ea typeface="微软雅黑" pitchFamily="34" charset="-122"/>
            </a:endParaRPr>
          </a:p>
        </p:txBody>
      </p:sp>
      <p:sp>
        <p:nvSpPr>
          <p:cNvPr id="46" name="TextBox 7"/>
          <p:cNvSpPr txBox="1"/>
          <p:nvPr/>
        </p:nvSpPr>
        <p:spPr>
          <a:xfrm>
            <a:off x="8524107" y="1621747"/>
            <a:ext cx="165618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ltLang="zh-CN" dirty="0" smtClean="0">
                <a:latin typeface="微软雅黑" pitchFamily="34" charset="-122"/>
                <a:ea typeface="微软雅黑" pitchFamily="34" charset="-122"/>
              </a:rPr>
              <a:t>…999</a:t>
            </a:r>
            <a:endParaRPr lang="zh-CN" altLang="en-US" dirty="0">
              <a:latin typeface="微软雅黑" pitchFamily="34" charset="-122"/>
              <a:ea typeface="微软雅黑" pitchFamily="34" charset="-122"/>
            </a:endParaRPr>
          </a:p>
        </p:txBody>
      </p:sp>
      <p:sp>
        <p:nvSpPr>
          <p:cNvPr id="47" name="TextBox 8"/>
          <p:cNvSpPr txBox="1"/>
          <p:nvPr/>
        </p:nvSpPr>
        <p:spPr>
          <a:xfrm>
            <a:off x="5063344" y="2612967"/>
            <a:ext cx="195624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smtClean="0">
                <a:latin typeface="微软雅黑" pitchFamily="34" charset="-122"/>
                <a:ea typeface="微软雅黑" pitchFamily="34" charset="-122"/>
              </a:rPr>
              <a:t>营业部</a:t>
            </a:r>
            <a:r>
              <a:rPr lang="en-US" altLang="zh-CN" dirty="0" smtClean="0">
                <a:latin typeface="微软雅黑" pitchFamily="34" charset="-122"/>
                <a:ea typeface="微软雅黑" pitchFamily="34" charset="-122"/>
              </a:rPr>
              <a:t>102001</a:t>
            </a:r>
            <a:endParaRPr lang="zh-CN" altLang="en-US" dirty="0">
              <a:latin typeface="微软雅黑" pitchFamily="34" charset="-122"/>
              <a:ea typeface="微软雅黑" pitchFamily="34" charset="-122"/>
            </a:endParaRPr>
          </a:p>
        </p:txBody>
      </p:sp>
      <p:sp>
        <p:nvSpPr>
          <p:cNvPr id="48" name="TextBox 9"/>
          <p:cNvSpPr txBox="1"/>
          <p:nvPr/>
        </p:nvSpPr>
        <p:spPr>
          <a:xfrm>
            <a:off x="7299970" y="2612967"/>
            <a:ext cx="194562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smtClean="0">
                <a:latin typeface="微软雅黑" pitchFamily="34" charset="-122"/>
                <a:ea typeface="微软雅黑" pitchFamily="34" charset="-122"/>
              </a:rPr>
              <a:t>营业部</a:t>
            </a:r>
            <a:r>
              <a:rPr lang="en-US" altLang="zh-CN" dirty="0" smtClean="0">
                <a:latin typeface="微软雅黑" pitchFamily="34" charset="-122"/>
                <a:ea typeface="微软雅黑" pitchFamily="34" charset="-122"/>
              </a:rPr>
              <a:t>102002</a:t>
            </a:r>
            <a:endParaRPr lang="zh-CN" altLang="en-US" dirty="0">
              <a:latin typeface="微软雅黑" pitchFamily="34" charset="-122"/>
              <a:ea typeface="微软雅黑" pitchFamily="34" charset="-122"/>
            </a:endParaRPr>
          </a:p>
        </p:txBody>
      </p:sp>
      <p:sp>
        <p:nvSpPr>
          <p:cNvPr id="49" name="TextBox 10"/>
          <p:cNvSpPr txBox="1"/>
          <p:nvPr/>
        </p:nvSpPr>
        <p:spPr>
          <a:xfrm>
            <a:off x="9466498" y="2612967"/>
            <a:ext cx="2111607"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营业部</a:t>
            </a:r>
            <a:r>
              <a:rPr lang="en-US" altLang="zh-CN" dirty="0" smtClean="0">
                <a:latin typeface="微软雅黑" pitchFamily="34" charset="-122"/>
                <a:ea typeface="微软雅黑" pitchFamily="34" charset="-122"/>
              </a:rPr>
              <a:t>102999</a:t>
            </a:r>
            <a:endParaRPr lang="zh-CN" altLang="en-US" dirty="0">
              <a:latin typeface="微软雅黑" pitchFamily="34" charset="-122"/>
              <a:ea typeface="微软雅黑" pitchFamily="34" charset="-122"/>
            </a:endParaRPr>
          </a:p>
        </p:txBody>
      </p:sp>
      <p:sp>
        <p:nvSpPr>
          <p:cNvPr id="50" name="TextBox 11"/>
          <p:cNvSpPr txBox="1"/>
          <p:nvPr/>
        </p:nvSpPr>
        <p:spPr>
          <a:xfrm>
            <a:off x="5859811" y="3629711"/>
            <a:ext cx="1656184"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smtClean="0">
                <a:latin typeface="微软雅黑" pitchFamily="34" charset="-122"/>
                <a:ea typeface="微软雅黑" pitchFamily="34" charset="-122"/>
              </a:rPr>
              <a:t>一级代理</a:t>
            </a:r>
            <a:r>
              <a:rPr lang="en-US" altLang="zh-CN" dirty="0" smtClean="0">
                <a:latin typeface="微软雅黑" pitchFamily="34" charset="-122"/>
                <a:ea typeface="微软雅黑" pitchFamily="34" charset="-122"/>
              </a:rPr>
              <a:t>102002001</a:t>
            </a:r>
            <a:endParaRPr lang="zh-CN" altLang="en-US" dirty="0">
              <a:latin typeface="微软雅黑" pitchFamily="34" charset="-122"/>
              <a:ea typeface="微软雅黑" pitchFamily="34" charset="-122"/>
            </a:endParaRPr>
          </a:p>
        </p:txBody>
      </p:sp>
      <p:sp>
        <p:nvSpPr>
          <p:cNvPr id="51" name="TextBox 12"/>
          <p:cNvSpPr txBox="1"/>
          <p:nvPr/>
        </p:nvSpPr>
        <p:spPr>
          <a:xfrm>
            <a:off x="7876035" y="3629711"/>
            <a:ext cx="1656184"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a:latin typeface="微软雅黑" pitchFamily="34" charset="-122"/>
                <a:ea typeface="微软雅黑" pitchFamily="34" charset="-122"/>
              </a:rPr>
              <a:t>一级</a:t>
            </a:r>
            <a:r>
              <a:rPr lang="zh-CN" altLang="en-US" dirty="0" smtClean="0">
                <a:latin typeface="微软雅黑" pitchFamily="34" charset="-122"/>
                <a:ea typeface="微软雅黑" pitchFamily="34" charset="-122"/>
              </a:rPr>
              <a:t>代理</a:t>
            </a:r>
            <a:r>
              <a:rPr lang="en-US" altLang="zh-CN" dirty="0" smtClean="0">
                <a:latin typeface="微软雅黑" pitchFamily="34" charset="-122"/>
                <a:ea typeface="微软雅黑" pitchFamily="34" charset="-122"/>
              </a:rPr>
              <a:t>102002002</a:t>
            </a:r>
            <a:endParaRPr lang="zh-CN" altLang="en-US" dirty="0">
              <a:latin typeface="微软雅黑" pitchFamily="34" charset="-122"/>
              <a:ea typeface="微软雅黑" pitchFamily="34" charset="-122"/>
            </a:endParaRPr>
          </a:p>
        </p:txBody>
      </p:sp>
      <p:sp>
        <p:nvSpPr>
          <p:cNvPr id="52" name="TextBox 13"/>
          <p:cNvSpPr txBox="1"/>
          <p:nvPr/>
        </p:nvSpPr>
        <p:spPr>
          <a:xfrm>
            <a:off x="9820250" y="3629711"/>
            <a:ext cx="175785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a:latin typeface="微软雅黑" pitchFamily="34" charset="-122"/>
                <a:ea typeface="微软雅黑" pitchFamily="34" charset="-122"/>
              </a:rPr>
              <a:t>一级</a:t>
            </a:r>
            <a:r>
              <a:rPr lang="zh-CN" altLang="en-US" dirty="0" smtClean="0">
                <a:latin typeface="微软雅黑" pitchFamily="34" charset="-122"/>
                <a:ea typeface="微软雅黑" pitchFamily="34" charset="-122"/>
              </a:rPr>
              <a:t>代理</a:t>
            </a:r>
            <a:endParaRPr lang="en-US" altLang="zh-CN" dirty="0" smtClean="0">
              <a:latin typeface="微软雅黑" pitchFamily="34" charset="-122"/>
              <a:ea typeface="微软雅黑" pitchFamily="34" charset="-122"/>
            </a:endParaRPr>
          </a:p>
          <a:p>
            <a:pPr algn="ctr"/>
            <a:r>
              <a:rPr lang="en-US" altLang="zh-CN" dirty="0" smtClean="0">
                <a:latin typeface="微软雅黑" pitchFamily="34" charset="-122"/>
                <a:ea typeface="微软雅黑" pitchFamily="34" charset="-122"/>
              </a:rPr>
              <a:t>……102002999</a:t>
            </a:r>
            <a:endParaRPr lang="zh-CN" altLang="en-US" dirty="0">
              <a:latin typeface="微软雅黑" pitchFamily="34" charset="-122"/>
              <a:ea typeface="微软雅黑" pitchFamily="34" charset="-122"/>
            </a:endParaRPr>
          </a:p>
        </p:txBody>
      </p:sp>
      <p:cxnSp>
        <p:nvCxnSpPr>
          <p:cNvPr id="54" name="肘形连接符 53"/>
          <p:cNvCxnSpPr/>
          <p:nvPr/>
        </p:nvCxnSpPr>
        <p:spPr>
          <a:xfrm rot="5400000">
            <a:off x="6114465" y="387786"/>
            <a:ext cx="494764" cy="198022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rot="16200000" flipH="1">
            <a:off x="8097634" y="387786"/>
            <a:ext cx="494764" cy="198022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肘形连接符 55"/>
          <p:cNvCxnSpPr/>
          <p:nvPr/>
        </p:nvCxnSpPr>
        <p:spPr>
          <a:xfrm rot="5400000">
            <a:off x="6401613" y="1641933"/>
            <a:ext cx="710788" cy="1180481"/>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肘形连接符 56"/>
          <p:cNvCxnSpPr/>
          <p:nvPr/>
        </p:nvCxnSpPr>
        <p:spPr>
          <a:xfrm rot="16200000" flipH="1">
            <a:off x="7382595" y="1854131"/>
            <a:ext cx="710788" cy="75608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肘形连接符 57"/>
          <p:cNvCxnSpPr/>
          <p:nvPr/>
        </p:nvCxnSpPr>
        <p:spPr>
          <a:xfrm rot="16200000" flipH="1">
            <a:off x="8404051" y="828017"/>
            <a:ext cx="710788" cy="280831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48" idx="2"/>
            <a:endCxn id="50" idx="0"/>
          </p:cNvCxnSpPr>
          <p:nvPr/>
        </p:nvCxnSpPr>
        <p:spPr>
          <a:xfrm rot="5400000">
            <a:off x="7156638" y="2513564"/>
            <a:ext cx="647412" cy="158488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肘形连接符 59"/>
          <p:cNvCxnSpPr>
            <a:stCxn id="48" idx="2"/>
            <a:endCxn id="51" idx="0"/>
          </p:cNvCxnSpPr>
          <p:nvPr/>
        </p:nvCxnSpPr>
        <p:spPr>
          <a:xfrm rot="16200000" flipH="1">
            <a:off x="8164750" y="3090334"/>
            <a:ext cx="647412" cy="43134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48" idx="2"/>
            <a:endCxn id="52" idx="0"/>
          </p:cNvCxnSpPr>
          <p:nvPr/>
        </p:nvCxnSpPr>
        <p:spPr>
          <a:xfrm rot="16200000" flipH="1">
            <a:off x="9162275" y="2092808"/>
            <a:ext cx="647412" cy="2426393"/>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TextBox 36"/>
          <p:cNvSpPr txBox="1"/>
          <p:nvPr/>
        </p:nvSpPr>
        <p:spPr>
          <a:xfrm>
            <a:off x="3267523" y="3477311"/>
            <a:ext cx="1656184"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smtClean="0">
                <a:latin typeface="微软雅黑" pitchFamily="34" charset="-122"/>
                <a:ea typeface="微软雅黑" pitchFamily="34" charset="-122"/>
              </a:rPr>
              <a:t>客户</a:t>
            </a:r>
            <a:endParaRPr lang="en-US" altLang="zh-CN" dirty="0" smtClean="0">
              <a:latin typeface="微软雅黑" pitchFamily="34" charset="-122"/>
              <a:ea typeface="微软雅黑" pitchFamily="34" charset="-122"/>
            </a:endParaRPr>
          </a:p>
          <a:p>
            <a:pPr algn="ctr"/>
            <a:r>
              <a:rPr lang="en-US" altLang="zh-CN" dirty="0" smtClean="0">
                <a:latin typeface="微软雅黑" pitchFamily="34" charset="-122"/>
                <a:ea typeface="微软雅黑" pitchFamily="34" charset="-122"/>
              </a:rPr>
              <a:t>1020001</a:t>
            </a:r>
          </a:p>
          <a:p>
            <a:pPr algn="ctr"/>
            <a:r>
              <a:rPr lang="en-US" altLang="zh-CN" dirty="0" smtClean="0">
                <a:latin typeface="微软雅黑" pitchFamily="34" charset="-122"/>
                <a:ea typeface="微软雅黑" pitchFamily="34" charset="-122"/>
              </a:rPr>
              <a:t>1020002</a:t>
            </a:r>
          </a:p>
          <a:p>
            <a:pPr algn="ctr"/>
            <a:r>
              <a:rPr lang="en-US" altLang="zh-CN" dirty="0" smtClean="0">
                <a:latin typeface="微软雅黑" pitchFamily="34" charset="-122"/>
                <a:ea typeface="微软雅黑" pitchFamily="34" charset="-122"/>
              </a:rPr>
              <a:t>1020003</a:t>
            </a:r>
          </a:p>
        </p:txBody>
      </p:sp>
      <p:cxnSp>
        <p:nvCxnSpPr>
          <p:cNvPr id="63" name="肘形连接符 62"/>
          <p:cNvCxnSpPr>
            <a:stCxn id="47" idx="2"/>
            <a:endCxn id="62" idx="0"/>
          </p:cNvCxnSpPr>
          <p:nvPr/>
        </p:nvCxnSpPr>
        <p:spPr>
          <a:xfrm rot="5400000">
            <a:off x="4821035" y="2256879"/>
            <a:ext cx="495012" cy="194585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1" name="TextBox 51"/>
          <p:cNvSpPr txBox="1"/>
          <p:nvPr/>
        </p:nvSpPr>
        <p:spPr>
          <a:xfrm>
            <a:off x="197022" y="968726"/>
            <a:ext cx="5840060" cy="1477328"/>
          </a:xfrm>
          <a:prstGeom prst="rect">
            <a:avLst/>
          </a:prstGeom>
          <a:noFill/>
        </p:spPr>
        <p:txBody>
          <a:bodyPr wrap="none" rtlCol="0">
            <a:spAutoFit/>
          </a:bodyPr>
          <a:lstStyle/>
          <a:p>
            <a:r>
              <a:rPr lang="zh-CN" altLang="en-US" dirty="0" smtClean="0">
                <a:solidFill>
                  <a:srgbClr val="7030A0"/>
                </a:solidFill>
                <a:latin typeface="楷体" panose="02010609060101010101" pitchFamily="49" charset="-122"/>
                <a:ea typeface="楷体" panose="02010609060101010101" pitchFamily="49" charset="-122"/>
              </a:rPr>
              <a:t>会员编码：</a:t>
            </a:r>
            <a:r>
              <a:rPr lang="en-US" altLang="zh-CN" dirty="0">
                <a:solidFill>
                  <a:srgbClr val="7030A0"/>
                </a:solidFill>
                <a:latin typeface="楷体" panose="02010609060101010101" pitchFamily="49" charset="-122"/>
                <a:ea typeface="楷体" panose="02010609060101010101" pitchFamily="49" charset="-122"/>
              </a:rPr>
              <a:t>3</a:t>
            </a:r>
            <a:r>
              <a:rPr lang="zh-CN" altLang="en-US" dirty="0" smtClean="0">
                <a:solidFill>
                  <a:srgbClr val="7030A0"/>
                </a:solidFill>
                <a:latin typeface="楷体" panose="02010609060101010101" pitchFamily="49" charset="-122"/>
                <a:ea typeface="楷体" panose="02010609060101010101" pitchFamily="49" charset="-122"/>
              </a:rPr>
              <a:t>位流水</a:t>
            </a:r>
            <a:r>
              <a:rPr lang="en-US" altLang="zh-CN" dirty="0" smtClean="0">
                <a:solidFill>
                  <a:srgbClr val="7030A0"/>
                </a:solidFill>
                <a:latin typeface="楷体" panose="02010609060101010101" pitchFamily="49" charset="-122"/>
                <a:ea typeface="楷体" panose="02010609060101010101" pitchFamily="49" charset="-122"/>
              </a:rPr>
              <a:t>000-999</a:t>
            </a:r>
          </a:p>
          <a:p>
            <a:r>
              <a:rPr lang="zh-CN" altLang="en-US" dirty="0" smtClean="0">
                <a:solidFill>
                  <a:srgbClr val="7030A0"/>
                </a:solidFill>
                <a:latin typeface="楷体" panose="02010609060101010101" pitchFamily="49" charset="-122"/>
                <a:ea typeface="楷体" panose="02010609060101010101" pitchFamily="49" charset="-122"/>
              </a:rPr>
              <a:t>营业部编码：会员编码</a:t>
            </a:r>
            <a:r>
              <a:rPr lang="en-US" altLang="zh-CN" dirty="0" smtClean="0">
                <a:solidFill>
                  <a:srgbClr val="7030A0"/>
                </a:solidFill>
                <a:latin typeface="楷体" panose="02010609060101010101" pitchFamily="49" charset="-122"/>
                <a:ea typeface="楷体" panose="02010609060101010101" pitchFamily="49" charset="-122"/>
              </a:rPr>
              <a:t>+3</a:t>
            </a:r>
            <a:r>
              <a:rPr lang="zh-CN" altLang="en-US" dirty="0" smtClean="0">
                <a:solidFill>
                  <a:srgbClr val="7030A0"/>
                </a:solidFill>
                <a:latin typeface="楷体" panose="02010609060101010101" pitchFamily="49" charset="-122"/>
                <a:ea typeface="楷体" panose="02010609060101010101" pitchFamily="49" charset="-122"/>
              </a:rPr>
              <a:t>位流水</a:t>
            </a:r>
            <a:endParaRPr lang="en-US" altLang="zh-CN" dirty="0" smtClean="0">
              <a:solidFill>
                <a:srgbClr val="7030A0"/>
              </a:solidFill>
              <a:latin typeface="楷体" panose="02010609060101010101" pitchFamily="49" charset="-122"/>
              <a:ea typeface="楷体" panose="02010609060101010101" pitchFamily="49" charset="-122"/>
            </a:endParaRPr>
          </a:p>
          <a:p>
            <a:r>
              <a:rPr lang="zh-CN" altLang="en-US" dirty="0" smtClean="0">
                <a:solidFill>
                  <a:srgbClr val="7030A0"/>
                </a:solidFill>
                <a:latin typeface="楷体" panose="02010609060101010101" pitchFamily="49" charset="-122"/>
                <a:ea typeface="楷体" panose="02010609060101010101" pitchFamily="49" charset="-122"/>
              </a:rPr>
              <a:t>一级代理编码：代理商编码</a:t>
            </a:r>
            <a:r>
              <a:rPr lang="en-US" altLang="zh-CN" dirty="0" smtClean="0">
                <a:solidFill>
                  <a:srgbClr val="7030A0"/>
                </a:solidFill>
                <a:latin typeface="楷体" panose="02010609060101010101" pitchFamily="49" charset="-122"/>
                <a:ea typeface="楷体" panose="02010609060101010101" pitchFamily="49" charset="-122"/>
              </a:rPr>
              <a:t>+3</a:t>
            </a:r>
            <a:r>
              <a:rPr lang="zh-CN" altLang="en-US" dirty="0" smtClean="0">
                <a:solidFill>
                  <a:srgbClr val="7030A0"/>
                </a:solidFill>
                <a:latin typeface="楷体" panose="02010609060101010101" pitchFamily="49" charset="-122"/>
                <a:ea typeface="楷体" panose="02010609060101010101" pitchFamily="49" charset="-122"/>
              </a:rPr>
              <a:t>位流水</a:t>
            </a:r>
            <a:endParaRPr lang="en-US" altLang="zh-CN" dirty="0" smtClean="0">
              <a:solidFill>
                <a:srgbClr val="7030A0"/>
              </a:solidFill>
              <a:latin typeface="楷体" panose="02010609060101010101" pitchFamily="49" charset="-122"/>
              <a:ea typeface="楷体" panose="02010609060101010101" pitchFamily="49" charset="-122"/>
            </a:endParaRPr>
          </a:p>
          <a:p>
            <a:r>
              <a:rPr lang="zh-CN" altLang="en-US" dirty="0" smtClean="0">
                <a:solidFill>
                  <a:srgbClr val="7030A0"/>
                </a:solidFill>
                <a:latin typeface="楷体" panose="02010609060101010101" pitchFamily="49" charset="-122"/>
                <a:ea typeface="楷体" panose="02010609060101010101" pitchFamily="49" charset="-122"/>
              </a:rPr>
              <a:t>二级代理编码：</a:t>
            </a:r>
            <a:r>
              <a:rPr lang="zh-CN" altLang="en-US" dirty="0">
                <a:solidFill>
                  <a:srgbClr val="7030A0"/>
                </a:solidFill>
                <a:latin typeface="楷体" panose="02010609060101010101" pitchFamily="49" charset="-122"/>
                <a:ea typeface="楷体" panose="02010609060101010101" pitchFamily="49" charset="-122"/>
              </a:rPr>
              <a:t>代理商编码</a:t>
            </a:r>
            <a:r>
              <a:rPr lang="en-US" altLang="zh-CN" dirty="0">
                <a:solidFill>
                  <a:srgbClr val="7030A0"/>
                </a:solidFill>
                <a:latin typeface="楷体" panose="02010609060101010101" pitchFamily="49" charset="-122"/>
                <a:ea typeface="楷体" panose="02010609060101010101" pitchFamily="49" charset="-122"/>
              </a:rPr>
              <a:t>+3</a:t>
            </a:r>
            <a:r>
              <a:rPr lang="zh-CN" altLang="en-US" dirty="0">
                <a:solidFill>
                  <a:srgbClr val="7030A0"/>
                </a:solidFill>
                <a:latin typeface="楷体" panose="02010609060101010101" pitchFamily="49" charset="-122"/>
                <a:ea typeface="楷体" panose="02010609060101010101" pitchFamily="49" charset="-122"/>
              </a:rPr>
              <a:t>位流水</a:t>
            </a:r>
            <a:endParaRPr lang="en-US" altLang="zh-CN" dirty="0">
              <a:solidFill>
                <a:srgbClr val="7030A0"/>
              </a:solidFill>
              <a:latin typeface="楷体" panose="02010609060101010101" pitchFamily="49" charset="-122"/>
              <a:ea typeface="楷体" panose="02010609060101010101" pitchFamily="49" charset="-122"/>
            </a:endParaRPr>
          </a:p>
          <a:p>
            <a:r>
              <a:rPr lang="zh-CN" altLang="en-US" dirty="0" smtClean="0">
                <a:solidFill>
                  <a:srgbClr val="7030A0"/>
                </a:solidFill>
                <a:latin typeface="楷体" panose="02010609060101010101" pitchFamily="49" charset="-122"/>
                <a:ea typeface="楷体" panose="02010609060101010101" pitchFamily="49" charset="-122"/>
              </a:rPr>
              <a:t>交易商编码：会员编码 </a:t>
            </a:r>
            <a:r>
              <a:rPr lang="en-US" altLang="zh-CN" dirty="0" smtClean="0">
                <a:solidFill>
                  <a:srgbClr val="7030A0"/>
                </a:solidFill>
                <a:latin typeface="楷体" panose="02010609060101010101" pitchFamily="49" charset="-122"/>
                <a:ea typeface="楷体" panose="02010609060101010101" pitchFamily="49" charset="-122"/>
              </a:rPr>
              <a:t>+4</a:t>
            </a:r>
            <a:r>
              <a:rPr lang="zh-CN" altLang="en-US" dirty="0" smtClean="0">
                <a:solidFill>
                  <a:srgbClr val="7030A0"/>
                </a:solidFill>
                <a:latin typeface="楷体" panose="02010609060101010101" pitchFamily="49" charset="-122"/>
                <a:ea typeface="楷体" panose="02010609060101010101" pitchFamily="49" charset="-122"/>
              </a:rPr>
              <a:t>位流水（流水长度可自定义）</a:t>
            </a:r>
            <a:endParaRPr lang="zh-CN" altLang="en-US" dirty="0">
              <a:solidFill>
                <a:srgbClr val="7030A0"/>
              </a:solidFill>
              <a:latin typeface="楷体" panose="02010609060101010101" pitchFamily="49" charset="-122"/>
              <a:ea typeface="楷体" panose="02010609060101010101" pitchFamily="49" charset="-122"/>
            </a:endParaRPr>
          </a:p>
        </p:txBody>
      </p:sp>
      <p:cxnSp>
        <p:nvCxnSpPr>
          <p:cNvPr id="6" name="直接箭头连接符 5"/>
          <p:cNvCxnSpPr/>
          <p:nvPr/>
        </p:nvCxnSpPr>
        <p:spPr>
          <a:xfrm>
            <a:off x="7354324" y="1330999"/>
            <a:ext cx="1" cy="290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12"/>
          <p:cNvSpPr txBox="1"/>
          <p:nvPr/>
        </p:nvSpPr>
        <p:spPr>
          <a:xfrm>
            <a:off x="7796783" y="4832761"/>
            <a:ext cx="181406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a:latin typeface="微软雅黑" pitchFamily="34" charset="-122"/>
                <a:ea typeface="微软雅黑" pitchFamily="34" charset="-122"/>
              </a:rPr>
              <a:t>二</a:t>
            </a:r>
            <a:r>
              <a:rPr lang="zh-CN" altLang="en-US" dirty="0" smtClean="0">
                <a:latin typeface="微软雅黑" pitchFamily="34" charset="-122"/>
                <a:ea typeface="微软雅黑" pitchFamily="34" charset="-122"/>
              </a:rPr>
              <a:t>级代理</a:t>
            </a:r>
            <a:r>
              <a:rPr lang="en-US" altLang="zh-CN" dirty="0" smtClean="0">
                <a:latin typeface="微软雅黑" pitchFamily="34" charset="-122"/>
                <a:ea typeface="微软雅黑" pitchFamily="34" charset="-122"/>
              </a:rPr>
              <a:t>102002002002</a:t>
            </a:r>
            <a:endParaRPr lang="zh-CN" altLang="en-US" dirty="0">
              <a:latin typeface="微软雅黑" pitchFamily="34" charset="-122"/>
              <a:ea typeface="微软雅黑" pitchFamily="34" charset="-122"/>
            </a:endParaRPr>
          </a:p>
        </p:txBody>
      </p:sp>
      <p:sp>
        <p:nvSpPr>
          <p:cNvPr id="72" name="TextBox 12"/>
          <p:cNvSpPr txBox="1"/>
          <p:nvPr/>
        </p:nvSpPr>
        <p:spPr>
          <a:xfrm>
            <a:off x="9993883" y="4832761"/>
            <a:ext cx="181406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a:latin typeface="微软雅黑" pitchFamily="34" charset="-122"/>
                <a:ea typeface="微软雅黑" pitchFamily="34" charset="-122"/>
              </a:rPr>
              <a:t>二</a:t>
            </a:r>
            <a:r>
              <a:rPr lang="zh-CN" altLang="en-US" dirty="0" smtClean="0">
                <a:latin typeface="微软雅黑" pitchFamily="34" charset="-122"/>
                <a:ea typeface="微软雅黑" pitchFamily="34" charset="-122"/>
              </a:rPr>
              <a:t>级代理</a:t>
            </a:r>
            <a:r>
              <a:rPr lang="en-US" altLang="zh-CN" dirty="0" smtClean="0">
                <a:latin typeface="微软雅黑" pitchFamily="34" charset="-122"/>
                <a:ea typeface="微软雅黑" pitchFamily="34" charset="-122"/>
              </a:rPr>
              <a:t>102002002003</a:t>
            </a:r>
            <a:endParaRPr lang="zh-CN" altLang="en-US" dirty="0">
              <a:latin typeface="微软雅黑" pitchFamily="34" charset="-122"/>
              <a:ea typeface="微软雅黑" pitchFamily="34" charset="-122"/>
            </a:endParaRPr>
          </a:p>
        </p:txBody>
      </p:sp>
      <p:sp>
        <p:nvSpPr>
          <p:cNvPr id="73" name="TextBox 12"/>
          <p:cNvSpPr txBox="1"/>
          <p:nvPr/>
        </p:nvSpPr>
        <p:spPr>
          <a:xfrm>
            <a:off x="5636854" y="4832761"/>
            <a:ext cx="181406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a:latin typeface="微软雅黑" pitchFamily="34" charset="-122"/>
                <a:ea typeface="微软雅黑" pitchFamily="34" charset="-122"/>
              </a:rPr>
              <a:t>二</a:t>
            </a:r>
            <a:r>
              <a:rPr lang="zh-CN" altLang="en-US" dirty="0" smtClean="0">
                <a:latin typeface="微软雅黑" pitchFamily="34" charset="-122"/>
                <a:ea typeface="微软雅黑" pitchFamily="34" charset="-122"/>
              </a:rPr>
              <a:t>级代理</a:t>
            </a:r>
            <a:r>
              <a:rPr lang="en-US" altLang="zh-CN" dirty="0" smtClean="0">
                <a:latin typeface="微软雅黑" pitchFamily="34" charset="-122"/>
                <a:ea typeface="微软雅黑" pitchFamily="34" charset="-122"/>
              </a:rPr>
              <a:t>102002002001</a:t>
            </a:r>
            <a:endParaRPr lang="zh-CN" altLang="en-US" dirty="0">
              <a:latin typeface="微软雅黑" pitchFamily="34" charset="-122"/>
              <a:ea typeface="微软雅黑" pitchFamily="34" charset="-122"/>
            </a:endParaRPr>
          </a:p>
        </p:txBody>
      </p:sp>
      <p:sp>
        <p:nvSpPr>
          <p:cNvPr id="74" name="TextBox 12"/>
          <p:cNvSpPr txBox="1"/>
          <p:nvPr/>
        </p:nvSpPr>
        <p:spPr>
          <a:xfrm>
            <a:off x="5639905" y="5844483"/>
            <a:ext cx="181406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a:latin typeface="微软雅黑" pitchFamily="34" charset="-122"/>
                <a:ea typeface="微软雅黑" pitchFamily="34" charset="-122"/>
              </a:rPr>
              <a:t>客户</a:t>
            </a:r>
            <a:r>
              <a:rPr lang="en-US" altLang="zh-CN" dirty="0" smtClean="0">
                <a:latin typeface="微软雅黑" pitchFamily="34" charset="-122"/>
                <a:ea typeface="微软雅黑" pitchFamily="34" charset="-122"/>
              </a:rPr>
              <a:t>1020004</a:t>
            </a:r>
            <a:endParaRPr lang="zh-CN" altLang="en-US" dirty="0">
              <a:latin typeface="微软雅黑" pitchFamily="34" charset="-122"/>
              <a:ea typeface="微软雅黑" pitchFamily="34" charset="-122"/>
            </a:endParaRPr>
          </a:p>
        </p:txBody>
      </p:sp>
      <p:sp>
        <p:nvSpPr>
          <p:cNvPr id="75" name="TextBox 12"/>
          <p:cNvSpPr txBox="1"/>
          <p:nvPr/>
        </p:nvSpPr>
        <p:spPr>
          <a:xfrm>
            <a:off x="7852412" y="5844483"/>
            <a:ext cx="181406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a:latin typeface="微软雅黑" pitchFamily="34" charset="-122"/>
                <a:ea typeface="微软雅黑" pitchFamily="34" charset="-122"/>
              </a:rPr>
              <a:t>客户</a:t>
            </a:r>
            <a:r>
              <a:rPr lang="en-US" altLang="zh-CN" dirty="0" smtClean="0">
                <a:latin typeface="微软雅黑" pitchFamily="34" charset="-122"/>
                <a:ea typeface="微软雅黑" pitchFamily="34" charset="-122"/>
              </a:rPr>
              <a:t>1020005</a:t>
            </a:r>
            <a:endParaRPr lang="zh-CN" altLang="en-US" dirty="0">
              <a:latin typeface="微软雅黑" pitchFamily="34" charset="-122"/>
              <a:ea typeface="微软雅黑" pitchFamily="34" charset="-122"/>
            </a:endParaRPr>
          </a:p>
        </p:txBody>
      </p:sp>
      <p:sp>
        <p:nvSpPr>
          <p:cNvPr id="76" name="TextBox 12"/>
          <p:cNvSpPr txBox="1"/>
          <p:nvPr/>
        </p:nvSpPr>
        <p:spPr>
          <a:xfrm>
            <a:off x="10024989" y="5844483"/>
            <a:ext cx="181406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a:latin typeface="微软雅黑" pitchFamily="34" charset="-122"/>
                <a:ea typeface="微软雅黑" pitchFamily="34" charset="-122"/>
              </a:rPr>
              <a:t>客户</a:t>
            </a:r>
            <a:r>
              <a:rPr lang="en-US" altLang="zh-CN" dirty="0" smtClean="0">
                <a:latin typeface="微软雅黑" pitchFamily="34" charset="-122"/>
                <a:ea typeface="微软雅黑" pitchFamily="34" charset="-122"/>
              </a:rPr>
              <a:t>1020006</a:t>
            </a:r>
            <a:endParaRPr lang="zh-CN" altLang="en-US" dirty="0">
              <a:latin typeface="微软雅黑" pitchFamily="34" charset="-122"/>
              <a:ea typeface="微软雅黑" pitchFamily="34" charset="-122"/>
            </a:endParaRPr>
          </a:p>
        </p:txBody>
      </p:sp>
      <p:sp>
        <p:nvSpPr>
          <p:cNvPr id="33" name="TextBox 6"/>
          <p:cNvSpPr txBox="1"/>
          <p:nvPr/>
        </p:nvSpPr>
        <p:spPr>
          <a:xfrm>
            <a:off x="6543887" y="1621747"/>
            <a:ext cx="165618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smtClean="0">
                <a:latin typeface="微软雅黑" pitchFamily="34" charset="-122"/>
                <a:ea typeface="微软雅黑" pitchFamily="34" charset="-122"/>
              </a:rPr>
              <a:t>会员</a:t>
            </a:r>
            <a:r>
              <a:rPr lang="en-US" altLang="zh-CN" dirty="0" smtClean="0">
                <a:latin typeface="微软雅黑" pitchFamily="34" charset="-122"/>
                <a:ea typeface="微软雅黑" pitchFamily="34" charset="-122"/>
              </a:rPr>
              <a:t>102</a:t>
            </a:r>
            <a:endParaRPr lang="zh-CN" altLang="en-US" dirty="0">
              <a:latin typeface="微软雅黑" pitchFamily="34" charset="-122"/>
              <a:ea typeface="微软雅黑" pitchFamily="34" charset="-122"/>
            </a:endParaRPr>
          </a:p>
        </p:txBody>
      </p:sp>
      <p:cxnSp>
        <p:nvCxnSpPr>
          <p:cNvPr id="40" name="肘形连接符 39"/>
          <p:cNvCxnSpPr>
            <a:stCxn id="51" idx="2"/>
            <a:endCxn id="72" idx="0"/>
          </p:cNvCxnSpPr>
          <p:nvPr/>
        </p:nvCxnSpPr>
        <p:spPr>
          <a:xfrm rot="16200000" flipH="1">
            <a:off x="9524162" y="3456006"/>
            <a:ext cx="556719" cy="21967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51" idx="2"/>
            <a:endCxn id="73" idx="0"/>
          </p:cNvCxnSpPr>
          <p:nvPr/>
        </p:nvCxnSpPr>
        <p:spPr>
          <a:xfrm rot="5400000">
            <a:off x="7345648" y="3474281"/>
            <a:ext cx="556719" cy="21602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肘形连接符 81"/>
          <p:cNvCxnSpPr>
            <a:stCxn id="51" idx="2"/>
            <a:endCxn id="70" idx="0"/>
          </p:cNvCxnSpPr>
          <p:nvPr/>
        </p:nvCxnSpPr>
        <p:spPr>
          <a:xfrm rot="5400000">
            <a:off x="8425613" y="4554246"/>
            <a:ext cx="556719" cy="3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3" idx="2"/>
            <a:endCxn id="74" idx="0"/>
          </p:cNvCxnSpPr>
          <p:nvPr/>
        </p:nvCxnSpPr>
        <p:spPr>
          <a:xfrm>
            <a:off x="6543887" y="5479092"/>
            <a:ext cx="3051" cy="365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8712031" y="5338564"/>
            <a:ext cx="3051" cy="517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10897190" y="5312624"/>
            <a:ext cx="3051" cy="517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943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t>返还手续</a:t>
            </a:r>
            <a:r>
              <a:rPr lang="zh-CN" altLang="en-US" sz="3200" dirty="0"/>
              <a:t>费</a:t>
            </a:r>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613790" y="827322"/>
            <a:ext cx="1931831" cy="430887"/>
          </a:xfrm>
          <a:prstGeom prst="rect">
            <a:avLst/>
          </a:prstGeom>
          <a:noFill/>
        </p:spPr>
        <p:txBody>
          <a:bodyPr wrap="square" rtlCol="0">
            <a:spAutoFit/>
          </a:bodyPr>
          <a:lstStyle/>
          <a:p>
            <a:r>
              <a:rPr lang="zh-CN" altLang="en-US" sz="2200" dirty="0" smtClean="0">
                <a:solidFill>
                  <a:srgbClr val="C00000"/>
                </a:solidFill>
                <a:latin typeface="微软雅黑" panose="020B0503020204020204" pitchFamily="34" charset="-122"/>
                <a:ea typeface="微软雅黑" panose="020B0503020204020204" pitchFamily="34" charset="-122"/>
              </a:rPr>
              <a:t>交易所</a:t>
            </a:r>
            <a:endParaRPr lang="zh-CN" altLang="en-US" sz="2200" dirty="0">
              <a:solidFill>
                <a:srgbClr val="C00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613789" y="1754601"/>
            <a:ext cx="1931831" cy="430887"/>
          </a:xfrm>
          <a:prstGeom prst="rect">
            <a:avLst/>
          </a:prstGeom>
          <a:noFill/>
        </p:spPr>
        <p:txBody>
          <a:bodyPr wrap="square" rtlCol="0">
            <a:spAutoFit/>
          </a:bodyPr>
          <a:lstStyle/>
          <a:p>
            <a:r>
              <a:rPr lang="zh-CN" altLang="en-US" sz="2200" dirty="0" smtClean="0">
                <a:solidFill>
                  <a:srgbClr val="7030A0"/>
                </a:solidFill>
                <a:latin typeface="微软雅黑" panose="020B0503020204020204" pitchFamily="34" charset="-122"/>
                <a:ea typeface="微软雅黑" panose="020B0503020204020204" pitchFamily="34" charset="-122"/>
              </a:rPr>
              <a:t>会员单位</a:t>
            </a:r>
            <a:endParaRPr lang="zh-CN" altLang="en-US" sz="2200" dirty="0">
              <a:solidFill>
                <a:srgbClr val="7030A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613788" y="2687764"/>
            <a:ext cx="1931831" cy="430887"/>
          </a:xfrm>
          <a:prstGeom prst="rect">
            <a:avLst/>
          </a:prstGeom>
          <a:noFill/>
        </p:spPr>
        <p:txBody>
          <a:bodyPr wrap="square" rtlCol="0">
            <a:spAutoFit/>
          </a:bodyPr>
          <a:lstStyle/>
          <a:p>
            <a:r>
              <a:rPr lang="zh-CN" altLang="en-US" sz="2200" dirty="0" smtClean="0">
                <a:solidFill>
                  <a:schemeClr val="accent2">
                    <a:lumMod val="75000"/>
                  </a:schemeClr>
                </a:solidFill>
                <a:latin typeface="微软雅黑" panose="020B0503020204020204" pitchFamily="34" charset="-122"/>
                <a:ea typeface="微软雅黑" panose="020B0503020204020204" pitchFamily="34" charset="-122"/>
              </a:rPr>
              <a:t>营业部</a:t>
            </a:r>
            <a:endParaRPr lang="zh-CN" altLang="en-US" sz="22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562271" y="3602164"/>
            <a:ext cx="1931831" cy="430887"/>
          </a:xfrm>
          <a:prstGeom prst="rect">
            <a:avLst/>
          </a:prstGeom>
          <a:noFill/>
        </p:spPr>
        <p:txBody>
          <a:bodyPr wrap="square" rtlCol="0">
            <a:spAutoFit/>
          </a:bodyPr>
          <a:lstStyle/>
          <a:p>
            <a:r>
              <a:rPr lang="zh-CN" altLang="en-US" sz="2200" dirty="0" smtClean="0">
                <a:solidFill>
                  <a:srgbClr val="FFC000"/>
                </a:solidFill>
                <a:latin typeface="微软雅黑" panose="020B0503020204020204" pitchFamily="34" charset="-122"/>
                <a:ea typeface="微软雅黑" panose="020B0503020204020204" pitchFamily="34" charset="-122"/>
              </a:rPr>
              <a:t>一级代理商</a:t>
            </a:r>
            <a:endParaRPr lang="zh-CN" altLang="en-US" sz="2200" dirty="0">
              <a:solidFill>
                <a:srgbClr val="FFC00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6613786" y="4470932"/>
            <a:ext cx="1931831" cy="430887"/>
          </a:xfrm>
          <a:prstGeom prst="rect">
            <a:avLst/>
          </a:prstGeom>
          <a:noFill/>
        </p:spPr>
        <p:txBody>
          <a:bodyPr wrap="square" rtlCol="0">
            <a:spAutoFit/>
          </a:bodyPr>
          <a:lstStyle/>
          <a:p>
            <a:r>
              <a:rPr lang="zh-CN" altLang="en-US" sz="2200" dirty="0" smtClean="0">
                <a:solidFill>
                  <a:srgbClr val="0057A9"/>
                </a:solidFill>
                <a:latin typeface="微软雅黑" panose="020B0503020204020204" pitchFamily="34" charset="-122"/>
                <a:ea typeface="微软雅黑" panose="020B0503020204020204" pitchFamily="34" charset="-122"/>
              </a:rPr>
              <a:t>二级代理商</a:t>
            </a:r>
            <a:endParaRPr lang="zh-CN" altLang="en-US" sz="2200" dirty="0">
              <a:solidFill>
                <a:srgbClr val="0057A9"/>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5531960" y="5494577"/>
            <a:ext cx="1931831" cy="430887"/>
          </a:xfrm>
          <a:prstGeom prst="rect">
            <a:avLst/>
          </a:prstGeom>
          <a:noFill/>
        </p:spPr>
        <p:txBody>
          <a:bodyPr wrap="square" rtlCol="0">
            <a:spAutoFit/>
          </a:bodyPr>
          <a:lstStyle/>
          <a:p>
            <a:r>
              <a:rPr lang="zh-CN" altLang="en-US" sz="2200" dirty="0" smtClean="0">
                <a:solidFill>
                  <a:srgbClr val="00FF00"/>
                </a:solidFill>
                <a:latin typeface="微软雅黑" panose="020B0503020204020204" pitchFamily="34" charset="-122"/>
                <a:ea typeface="微软雅黑" panose="020B0503020204020204" pitchFamily="34" charset="-122"/>
              </a:rPr>
              <a:t>交易商</a:t>
            </a:r>
            <a:endParaRPr lang="zh-CN" altLang="en-US" sz="2200" dirty="0">
              <a:solidFill>
                <a:srgbClr val="00FF00"/>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7347880" y="5494577"/>
            <a:ext cx="1931831" cy="430887"/>
          </a:xfrm>
          <a:prstGeom prst="rect">
            <a:avLst/>
          </a:prstGeom>
          <a:noFill/>
        </p:spPr>
        <p:txBody>
          <a:bodyPr wrap="square" rtlCol="0">
            <a:spAutoFit/>
          </a:bodyPr>
          <a:lstStyle/>
          <a:p>
            <a:r>
              <a:rPr lang="zh-CN" altLang="en-US" sz="2200" dirty="0" smtClean="0">
                <a:solidFill>
                  <a:srgbClr val="00FF00"/>
                </a:solidFill>
                <a:latin typeface="微软雅黑" panose="020B0503020204020204" pitchFamily="34" charset="-122"/>
                <a:ea typeface="微软雅黑" panose="020B0503020204020204" pitchFamily="34" charset="-122"/>
              </a:rPr>
              <a:t>交易商</a:t>
            </a:r>
            <a:endParaRPr lang="zh-CN" altLang="en-US" sz="2200" dirty="0">
              <a:solidFill>
                <a:srgbClr val="00FF00"/>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9060772" y="5494577"/>
            <a:ext cx="1931831" cy="430887"/>
          </a:xfrm>
          <a:prstGeom prst="rect">
            <a:avLst/>
          </a:prstGeom>
          <a:noFill/>
        </p:spPr>
        <p:txBody>
          <a:bodyPr wrap="square" rtlCol="0">
            <a:spAutoFit/>
          </a:bodyPr>
          <a:lstStyle/>
          <a:p>
            <a:r>
              <a:rPr lang="zh-CN" altLang="en-US" sz="2200" dirty="0" smtClean="0">
                <a:solidFill>
                  <a:srgbClr val="00FF00"/>
                </a:solidFill>
                <a:latin typeface="微软雅黑" panose="020B0503020204020204" pitchFamily="34" charset="-122"/>
                <a:ea typeface="微软雅黑" panose="020B0503020204020204" pitchFamily="34" charset="-122"/>
              </a:rPr>
              <a:t>交易商</a:t>
            </a:r>
            <a:endParaRPr lang="zh-CN" altLang="en-US" sz="2200" dirty="0">
              <a:solidFill>
                <a:srgbClr val="00FF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0503196" y="5484083"/>
            <a:ext cx="1931831" cy="430887"/>
          </a:xfrm>
          <a:prstGeom prst="rect">
            <a:avLst/>
          </a:prstGeom>
          <a:noFill/>
        </p:spPr>
        <p:txBody>
          <a:bodyPr wrap="square" rtlCol="0">
            <a:spAutoFit/>
          </a:bodyPr>
          <a:lstStyle/>
          <a:p>
            <a:r>
              <a:rPr lang="zh-CN" altLang="en-US" sz="2200" dirty="0" smtClean="0">
                <a:solidFill>
                  <a:srgbClr val="00FF00"/>
                </a:solidFill>
                <a:latin typeface="微软雅黑" panose="020B0503020204020204" pitchFamily="34" charset="-122"/>
                <a:ea typeface="微软雅黑" panose="020B0503020204020204" pitchFamily="34" charset="-122"/>
              </a:rPr>
              <a:t>交易商</a:t>
            </a:r>
            <a:endParaRPr lang="zh-CN" altLang="en-US" sz="2200" dirty="0">
              <a:solidFill>
                <a:srgbClr val="00FF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7128946" y="1258209"/>
            <a:ext cx="0" cy="5092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128946" y="2178493"/>
            <a:ext cx="0" cy="5092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128946" y="3118651"/>
            <a:ext cx="0" cy="5092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128946" y="4038935"/>
            <a:ext cx="0" cy="3815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124394" y="5182768"/>
            <a:ext cx="177728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7128946" y="4928132"/>
            <a:ext cx="0" cy="2546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888799" y="5182767"/>
            <a:ext cx="0" cy="3246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6124394" y="5169888"/>
            <a:ext cx="0" cy="3246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8185016" y="910599"/>
            <a:ext cx="1538533" cy="369332"/>
          </a:xfrm>
          <a:prstGeom prst="rect">
            <a:avLst/>
          </a:prstGeom>
        </p:spPr>
        <p:txBody>
          <a:bodyPr wrap="square">
            <a:spAutoFit/>
          </a:bodyPr>
          <a:lstStyle/>
          <a:p>
            <a:r>
              <a:rPr lang="zh-CN" altLang="en-US" dirty="0" smtClean="0">
                <a:solidFill>
                  <a:srgbClr val="C00000"/>
                </a:solidFill>
                <a:latin typeface="楷体" panose="02010609060101010101" pitchFamily="49" charset="-122"/>
                <a:ea typeface="楷体" panose="02010609060101010101" pitchFamily="49" charset="-122"/>
              </a:rPr>
              <a:t>最终得到</a:t>
            </a:r>
            <a:r>
              <a:rPr lang="en-US" altLang="zh-CN" dirty="0" smtClean="0">
                <a:solidFill>
                  <a:srgbClr val="C00000"/>
                </a:solidFill>
                <a:latin typeface="楷体" panose="02010609060101010101" pitchFamily="49" charset="-122"/>
                <a:ea typeface="楷体" panose="02010609060101010101" pitchFamily="49" charset="-122"/>
              </a:rPr>
              <a:t>30</a:t>
            </a:r>
            <a:endParaRPr lang="zh-CN" altLang="en-US" dirty="0">
              <a:solidFill>
                <a:srgbClr val="C00000"/>
              </a:solidFill>
              <a:latin typeface="楷体" panose="02010609060101010101" pitchFamily="49" charset="-122"/>
              <a:ea typeface="楷体" panose="02010609060101010101" pitchFamily="49" charset="-122"/>
            </a:endParaRPr>
          </a:p>
        </p:txBody>
      </p:sp>
      <p:sp>
        <p:nvSpPr>
          <p:cNvPr id="88" name="矩形 87"/>
          <p:cNvSpPr/>
          <p:nvPr/>
        </p:nvSpPr>
        <p:spPr>
          <a:xfrm>
            <a:off x="811307" y="5334663"/>
            <a:ext cx="2975437" cy="523220"/>
          </a:xfrm>
          <a:prstGeom prst="rect">
            <a:avLst/>
          </a:prstGeom>
        </p:spPr>
        <p:txBody>
          <a:bodyPr wrap="square">
            <a:spAutoFit/>
          </a:bodyPr>
          <a:lstStyle/>
          <a:p>
            <a:r>
              <a:rPr lang="en-US" altLang="zh-CN" sz="2800" dirty="0" smtClean="0">
                <a:solidFill>
                  <a:srgbClr val="7030A0"/>
                </a:solidFill>
                <a:latin typeface="楷体" panose="02010609060101010101" pitchFamily="49" charset="-122"/>
                <a:ea typeface="楷体" panose="02010609060101010101" pitchFamily="49" charset="-122"/>
              </a:rPr>
              <a:t>100</a:t>
            </a:r>
            <a:r>
              <a:rPr lang="zh-CN" altLang="en-US" sz="2800" dirty="0" smtClean="0">
                <a:solidFill>
                  <a:srgbClr val="7030A0"/>
                </a:solidFill>
                <a:latin typeface="楷体" panose="02010609060101010101" pitchFamily="49" charset="-122"/>
                <a:ea typeface="楷体" panose="02010609060101010101" pitchFamily="49" charset="-122"/>
              </a:rPr>
              <a:t>元的手续费</a:t>
            </a:r>
            <a:endParaRPr lang="zh-CN" altLang="en-US" sz="2800" dirty="0">
              <a:solidFill>
                <a:srgbClr val="7030A0"/>
              </a:solidFill>
              <a:latin typeface="楷体" panose="02010609060101010101" pitchFamily="49" charset="-122"/>
              <a:ea typeface="楷体" panose="02010609060101010101" pitchFamily="49" charset="-122"/>
            </a:endParaRPr>
          </a:p>
        </p:txBody>
      </p:sp>
      <p:cxnSp>
        <p:nvCxnSpPr>
          <p:cNvPr id="4" name="曲线连接符 3"/>
          <p:cNvCxnSpPr>
            <a:stCxn id="35" idx="1"/>
            <a:endCxn id="34" idx="1"/>
          </p:cNvCxnSpPr>
          <p:nvPr/>
        </p:nvCxnSpPr>
        <p:spPr>
          <a:xfrm rot="10800000" flipH="1">
            <a:off x="6613788" y="1042767"/>
            <a:ext cx="1" cy="927279"/>
          </a:xfrm>
          <a:prstGeom prst="curvedConnector3">
            <a:avLst>
              <a:gd name="adj1" fmla="val -2286000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 name="曲线连接符 5"/>
          <p:cNvCxnSpPr>
            <a:stCxn id="36" idx="1"/>
            <a:endCxn id="35" idx="1"/>
          </p:cNvCxnSpPr>
          <p:nvPr/>
        </p:nvCxnSpPr>
        <p:spPr>
          <a:xfrm rot="10800000" flipH="1">
            <a:off x="6613787" y="1970046"/>
            <a:ext cx="1" cy="933163"/>
          </a:xfrm>
          <a:prstGeom prst="curvedConnector3">
            <a:avLst>
              <a:gd name="adj1" fmla="val -22860000000"/>
            </a:avLst>
          </a:prstGeom>
          <a:ln w="28575">
            <a:solidFill>
              <a:srgbClr val="A9592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38" idx="1"/>
            <a:endCxn id="37" idx="1"/>
          </p:cNvCxnSpPr>
          <p:nvPr/>
        </p:nvCxnSpPr>
        <p:spPr>
          <a:xfrm rot="10800000">
            <a:off x="6562272" y="3817608"/>
            <a:ext cx="51515" cy="868768"/>
          </a:xfrm>
          <a:prstGeom prst="curvedConnector3">
            <a:avLst>
              <a:gd name="adj1" fmla="val 543754"/>
            </a:avLst>
          </a:prstGeom>
          <a:ln w="28575">
            <a:solidFill>
              <a:srgbClr val="0057A9"/>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531960" y="1298791"/>
            <a:ext cx="624587" cy="369332"/>
          </a:xfrm>
          <a:prstGeom prst="rect">
            <a:avLst/>
          </a:prstGeom>
        </p:spPr>
        <p:txBody>
          <a:bodyPr wrap="square">
            <a:spAutoFit/>
          </a:bodyPr>
          <a:lstStyle/>
          <a:p>
            <a:r>
              <a:rPr lang="en-US" altLang="zh-CN" dirty="0" smtClean="0">
                <a:solidFill>
                  <a:srgbClr val="7030A0"/>
                </a:solidFill>
                <a:latin typeface="楷体" panose="02010609060101010101" pitchFamily="49" charset="-122"/>
                <a:ea typeface="楷体" panose="02010609060101010101" pitchFamily="49" charset="-122"/>
              </a:rPr>
              <a:t>30%</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47" name="矩形 46"/>
          <p:cNvSpPr/>
          <p:nvPr/>
        </p:nvSpPr>
        <p:spPr>
          <a:xfrm>
            <a:off x="5531960" y="2214216"/>
            <a:ext cx="849998" cy="369332"/>
          </a:xfrm>
          <a:prstGeom prst="rect">
            <a:avLst/>
          </a:prstGeom>
        </p:spPr>
        <p:txBody>
          <a:bodyPr wrap="square">
            <a:spAutoFit/>
          </a:bodyPr>
          <a:lstStyle/>
          <a:p>
            <a:r>
              <a:rPr lang="en-US" altLang="zh-CN" dirty="0" smtClean="0">
                <a:solidFill>
                  <a:schemeClr val="accent2">
                    <a:lumMod val="75000"/>
                  </a:schemeClr>
                </a:solidFill>
                <a:latin typeface="楷体" panose="02010609060101010101" pitchFamily="49" charset="-122"/>
                <a:ea typeface="楷体" panose="02010609060101010101" pitchFamily="49" charset="-122"/>
              </a:rPr>
              <a:t>4.9%</a:t>
            </a:r>
            <a:endParaRPr lang="zh-CN" altLang="en-US" dirty="0">
              <a:solidFill>
                <a:schemeClr val="accent2">
                  <a:lumMod val="75000"/>
                </a:schemeClr>
              </a:solidFill>
              <a:latin typeface="楷体" panose="02010609060101010101" pitchFamily="49" charset="-122"/>
              <a:ea typeface="楷体" panose="02010609060101010101" pitchFamily="49" charset="-122"/>
            </a:endParaRPr>
          </a:p>
        </p:txBody>
      </p:sp>
      <p:sp>
        <p:nvSpPr>
          <p:cNvPr id="48" name="矩形 47"/>
          <p:cNvSpPr/>
          <p:nvPr/>
        </p:nvSpPr>
        <p:spPr>
          <a:xfrm>
            <a:off x="5480257" y="3145803"/>
            <a:ext cx="849998" cy="369332"/>
          </a:xfrm>
          <a:prstGeom prst="rect">
            <a:avLst/>
          </a:prstGeom>
        </p:spPr>
        <p:txBody>
          <a:bodyPr wrap="square">
            <a:spAutoFit/>
          </a:bodyPr>
          <a:lstStyle/>
          <a:p>
            <a:r>
              <a:rPr lang="en-US" altLang="zh-CN" dirty="0" smtClean="0">
                <a:solidFill>
                  <a:srgbClr val="FFC000"/>
                </a:solidFill>
                <a:latin typeface="楷体" panose="02010609060101010101" pitchFamily="49" charset="-122"/>
                <a:ea typeface="楷体" panose="02010609060101010101" pitchFamily="49" charset="-122"/>
              </a:rPr>
              <a:t>9.1%</a:t>
            </a:r>
            <a:endParaRPr lang="zh-CN" altLang="en-US" dirty="0">
              <a:solidFill>
                <a:srgbClr val="FFC000"/>
              </a:solidFill>
              <a:latin typeface="楷体" panose="02010609060101010101" pitchFamily="49" charset="-122"/>
              <a:ea typeface="楷体" panose="02010609060101010101" pitchFamily="49" charset="-122"/>
            </a:endParaRPr>
          </a:p>
        </p:txBody>
      </p:sp>
      <p:sp>
        <p:nvSpPr>
          <p:cNvPr id="49" name="矩形 48"/>
          <p:cNvSpPr/>
          <p:nvPr/>
        </p:nvSpPr>
        <p:spPr>
          <a:xfrm>
            <a:off x="5526964" y="4059881"/>
            <a:ext cx="624587" cy="369332"/>
          </a:xfrm>
          <a:prstGeom prst="rect">
            <a:avLst/>
          </a:prstGeom>
        </p:spPr>
        <p:txBody>
          <a:bodyPr wrap="square">
            <a:spAutoFit/>
          </a:bodyPr>
          <a:lstStyle/>
          <a:p>
            <a:r>
              <a:rPr lang="en-US" altLang="zh-CN" dirty="0" smtClean="0">
                <a:solidFill>
                  <a:srgbClr val="0070C0"/>
                </a:solidFill>
                <a:latin typeface="楷体" panose="02010609060101010101" pitchFamily="49" charset="-122"/>
                <a:ea typeface="楷体" panose="02010609060101010101" pitchFamily="49" charset="-122"/>
              </a:rPr>
              <a:t>7%</a:t>
            </a:r>
            <a:endParaRPr lang="zh-CN" altLang="en-US" dirty="0">
              <a:solidFill>
                <a:srgbClr val="0070C0"/>
              </a:solidFill>
              <a:latin typeface="楷体" panose="02010609060101010101" pitchFamily="49" charset="-122"/>
              <a:ea typeface="楷体" panose="02010609060101010101" pitchFamily="49" charset="-122"/>
            </a:endParaRPr>
          </a:p>
        </p:txBody>
      </p:sp>
      <p:sp>
        <p:nvSpPr>
          <p:cNvPr id="50" name="矩形 49"/>
          <p:cNvSpPr/>
          <p:nvPr/>
        </p:nvSpPr>
        <p:spPr>
          <a:xfrm>
            <a:off x="8185016" y="1813522"/>
            <a:ext cx="1538533" cy="369332"/>
          </a:xfrm>
          <a:prstGeom prst="rect">
            <a:avLst/>
          </a:prstGeom>
        </p:spPr>
        <p:txBody>
          <a:bodyPr wrap="square">
            <a:spAutoFit/>
          </a:bodyPr>
          <a:lstStyle/>
          <a:p>
            <a:r>
              <a:rPr lang="zh-CN" altLang="en-US" dirty="0" smtClean="0">
                <a:solidFill>
                  <a:srgbClr val="7030A0"/>
                </a:solidFill>
                <a:latin typeface="楷体" panose="02010609060101010101" pitchFamily="49" charset="-122"/>
                <a:ea typeface="楷体" panose="02010609060101010101" pitchFamily="49" charset="-122"/>
              </a:rPr>
              <a:t>最终得到</a:t>
            </a:r>
            <a:r>
              <a:rPr lang="en-US" altLang="zh-CN" dirty="0" smtClean="0">
                <a:solidFill>
                  <a:srgbClr val="7030A0"/>
                </a:solidFill>
                <a:latin typeface="楷体" panose="02010609060101010101" pitchFamily="49" charset="-122"/>
                <a:ea typeface="楷体" panose="02010609060101010101" pitchFamily="49" charset="-122"/>
              </a:rPr>
              <a:t>4.9</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51" name="矩形 50"/>
          <p:cNvSpPr/>
          <p:nvPr/>
        </p:nvSpPr>
        <p:spPr>
          <a:xfrm>
            <a:off x="8185016" y="2699127"/>
            <a:ext cx="1538533" cy="369332"/>
          </a:xfrm>
          <a:prstGeom prst="rect">
            <a:avLst/>
          </a:prstGeom>
        </p:spPr>
        <p:txBody>
          <a:bodyPr wrap="square">
            <a:spAutoFit/>
          </a:bodyPr>
          <a:lstStyle/>
          <a:p>
            <a:r>
              <a:rPr lang="zh-CN" altLang="en-US" dirty="0" smtClean="0">
                <a:solidFill>
                  <a:srgbClr val="974C23"/>
                </a:solidFill>
                <a:latin typeface="楷体" panose="02010609060101010101" pitchFamily="49" charset="-122"/>
                <a:ea typeface="楷体" panose="02010609060101010101" pitchFamily="49" charset="-122"/>
              </a:rPr>
              <a:t>最终得到</a:t>
            </a:r>
            <a:r>
              <a:rPr lang="en-US" altLang="zh-CN" dirty="0" smtClean="0">
                <a:solidFill>
                  <a:srgbClr val="974C23"/>
                </a:solidFill>
                <a:latin typeface="楷体" panose="02010609060101010101" pitchFamily="49" charset="-122"/>
                <a:ea typeface="楷体" panose="02010609060101010101" pitchFamily="49" charset="-122"/>
              </a:rPr>
              <a:t>9.1</a:t>
            </a:r>
            <a:endParaRPr lang="zh-CN" altLang="en-US" dirty="0">
              <a:solidFill>
                <a:srgbClr val="974C23"/>
              </a:solidFill>
              <a:latin typeface="楷体" panose="02010609060101010101" pitchFamily="49" charset="-122"/>
              <a:ea typeface="楷体" panose="02010609060101010101" pitchFamily="49" charset="-122"/>
            </a:endParaRPr>
          </a:p>
        </p:txBody>
      </p:sp>
      <p:sp>
        <p:nvSpPr>
          <p:cNvPr id="52" name="矩形 51"/>
          <p:cNvSpPr/>
          <p:nvPr/>
        </p:nvSpPr>
        <p:spPr>
          <a:xfrm>
            <a:off x="8185017" y="3653551"/>
            <a:ext cx="1435502" cy="369332"/>
          </a:xfrm>
          <a:prstGeom prst="rect">
            <a:avLst/>
          </a:prstGeom>
        </p:spPr>
        <p:txBody>
          <a:bodyPr wrap="square">
            <a:spAutoFit/>
          </a:bodyPr>
          <a:lstStyle/>
          <a:p>
            <a:r>
              <a:rPr lang="zh-CN" altLang="en-US" b="1" dirty="0" smtClean="0">
                <a:solidFill>
                  <a:srgbClr val="FFC000"/>
                </a:solidFill>
                <a:latin typeface="楷体" panose="02010609060101010101" pitchFamily="49" charset="-122"/>
                <a:ea typeface="楷体" panose="02010609060101010101" pitchFamily="49" charset="-122"/>
              </a:rPr>
              <a:t>最终得到</a:t>
            </a:r>
            <a:r>
              <a:rPr lang="en-US" altLang="zh-CN" b="1" dirty="0" smtClean="0">
                <a:solidFill>
                  <a:srgbClr val="FFC000"/>
                </a:solidFill>
                <a:latin typeface="楷体" panose="02010609060101010101" pitchFamily="49" charset="-122"/>
                <a:ea typeface="楷体" panose="02010609060101010101" pitchFamily="49" charset="-122"/>
              </a:rPr>
              <a:t>7</a:t>
            </a:r>
            <a:endParaRPr lang="zh-CN" altLang="en-US" b="1" dirty="0">
              <a:solidFill>
                <a:srgbClr val="FFC000"/>
              </a:solidFill>
              <a:latin typeface="楷体" panose="02010609060101010101" pitchFamily="49" charset="-122"/>
              <a:ea typeface="楷体" panose="02010609060101010101" pitchFamily="49" charset="-122"/>
            </a:endParaRPr>
          </a:p>
        </p:txBody>
      </p:sp>
      <p:sp>
        <p:nvSpPr>
          <p:cNvPr id="53" name="矩形 52"/>
          <p:cNvSpPr/>
          <p:nvPr/>
        </p:nvSpPr>
        <p:spPr>
          <a:xfrm>
            <a:off x="8185016" y="4532487"/>
            <a:ext cx="3317173" cy="369332"/>
          </a:xfrm>
          <a:prstGeom prst="rect">
            <a:avLst/>
          </a:prstGeom>
        </p:spPr>
        <p:txBody>
          <a:bodyPr wrap="square">
            <a:spAutoFit/>
          </a:bodyPr>
          <a:lstStyle/>
          <a:p>
            <a:r>
              <a:rPr lang="zh-CN" altLang="en-US" dirty="0" smtClean="0">
                <a:solidFill>
                  <a:srgbClr val="0057A9"/>
                </a:solidFill>
                <a:latin typeface="楷体" panose="02010609060101010101" pitchFamily="49" charset="-122"/>
                <a:ea typeface="楷体" panose="02010609060101010101" pitchFamily="49" charset="-122"/>
              </a:rPr>
              <a:t>最终得到</a:t>
            </a:r>
            <a:r>
              <a:rPr lang="en-US" altLang="zh-CN" dirty="0" smtClean="0">
                <a:solidFill>
                  <a:srgbClr val="0057A9"/>
                </a:solidFill>
                <a:latin typeface="楷体" panose="02010609060101010101" pitchFamily="49" charset="-122"/>
                <a:ea typeface="楷体" panose="02010609060101010101" pitchFamily="49" charset="-122"/>
              </a:rPr>
              <a:t>100-7-9.1-4.9-30=49</a:t>
            </a:r>
            <a:endParaRPr lang="zh-CN" altLang="en-US" dirty="0">
              <a:solidFill>
                <a:srgbClr val="0057A9"/>
              </a:solidFill>
              <a:latin typeface="楷体" panose="02010609060101010101" pitchFamily="49" charset="-122"/>
              <a:ea typeface="楷体" panose="02010609060101010101" pitchFamily="49" charset="-122"/>
            </a:endParaRPr>
          </a:p>
        </p:txBody>
      </p:sp>
      <p:cxnSp>
        <p:nvCxnSpPr>
          <p:cNvPr id="12" name="肘形连接符 11"/>
          <p:cNvCxnSpPr>
            <a:stCxn id="36" idx="1"/>
          </p:cNvCxnSpPr>
          <p:nvPr/>
        </p:nvCxnSpPr>
        <p:spPr>
          <a:xfrm rot="10800000" flipV="1">
            <a:off x="4072176" y="2903207"/>
            <a:ext cx="2541613" cy="2500843"/>
          </a:xfrm>
          <a:prstGeom prst="bentConnector3">
            <a:avLst>
              <a:gd name="adj1" fmla="val 9991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3619319" y="5502426"/>
            <a:ext cx="1931831" cy="430887"/>
          </a:xfrm>
          <a:prstGeom prst="rect">
            <a:avLst/>
          </a:prstGeom>
          <a:noFill/>
        </p:spPr>
        <p:txBody>
          <a:bodyPr wrap="square" rtlCol="0">
            <a:spAutoFit/>
          </a:bodyPr>
          <a:lstStyle/>
          <a:p>
            <a:r>
              <a:rPr lang="zh-CN" altLang="en-US" sz="2200" dirty="0" smtClean="0">
                <a:solidFill>
                  <a:srgbClr val="00FF00"/>
                </a:solidFill>
                <a:latin typeface="微软雅黑" panose="020B0503020204020204" pitchFamily="34" charset="-122"/>
                <a:ea typeface="微软雅黑" panose="020B0503020204020204" pitchFamily="34" charset="-122"/>
              </a:rPr>
              <a:t>交易商</a:t>
            </a:r>
            <a:endParaRPr lang="zh-CN" altLang="en-US" sz="2200" dirty="0">
              <a:solidFill>
                <a:srgbClr val="00FF00"/>
              </a:solidFill>
              <a:latin typeface="微软雅黑" panose="020B0503020204020204" pitchFamily="34" charset="-122"/>
              <a:ea typeface="微软雅黑" panose="020B0503020204020204" pitchFamily="34" charset="-122"/>
            </a:endParaRPr>
          </a:p>
        </p:txBody>
      </p:sp>
      <p:sp>
        <p:nvSpPr>
          <p:cNvPr id="58" name="矩形 57"/>
          <p:cNvSpPr/>
          <p:nvPr/>
        </p:nvSpPr>
        <p:spPr>
          <a:xfrm>
            <a:off x="1718994" y="1813522"/>
            <a:ext cx="4797332" cy="369332"/>
          </a:xfrm>
          <a:prstGeom prst="rect">
            <a:avLst/>
          </a:prstGeom>
        </p:spPr>
        <p:txBody>
          <a:bodyPr wrap="square">
            <a:spAutoFit/>
          </a:bodyPr>
          <a:lstStyle/>
          <a:p>
            <a:r>
              <a:rPr lang="zh-CN" altLang="en-US" dirty="0" smtClean="0">
                <a:solidFill>
                  <a:srgbClr val="7030A0"/>
                </a:solidFill>
                <a:latin typeface="楷体" panose="02010609060101010101" pitchFamily="49" charset="-122"/>
                <a:ea typeface="楷体" panose="02010609060101010101" pitchFamily="49" charset="-122"/>
              </a:rPr>
              <a:t>得到</a:t>
            </a:r>
            <a:r>
              <a:rPr lang="en-US" altLang="zh-CN" dirty="0" smtClean="0">
                <a:solidFill>
                  <a:srgbClr val="7030A0"/>
                </a:solidFill>
                <a:latin typeface="楷体" panose="02010609060101010101" pitchFamily="49" charset="-122"/>
                <a:ea typeface="楷体" panose="02010609060101010101" pitchFamily="49" charset="-122"/>
              </a:rPr>
              <a:t>4.9</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59" name="矩形 58"/>
          <p:cNvSpPr/>
          <p:nvPr/>
        </p:nvSpPr>
        <p:spPr>
          <a:xfrm>
            <a:off x="1718994" y="862657"/>
            <a:ext cx="4797332" cy="369332"/>
          </a:xfrm>
          <a:prstGeom prst="rect">
            <a:avLst/>
          </a:prstGeom>
        </p:spPr>
        <p:txBody>
          <a:bodyPr wrap="square">
            <a:spAutoFit/>
          </a:bodyPr>
          <a:lstStyle/>
          <a:p>
            <a:r>
              <a:rPr lang="zh-CN" altLang="en-US" dirty="0" smtClean="0">
                <a:solidFill>
                  <a:srgbClr val="7030A0"/>
                </a:solidFill>
                <a:latin typeface="楷体" panose="02010609060101010101" pitchFamily="49" charset="-122"/>
                <a:ea typeface="楷体" panose="02010609060101010101" pitchFamily="49" charset="-122"/>
              </a:rPr>
              <a:t>得到</a:t>
            </a:r>
            <a:r>
              <a:rPr lang="en-US" altLang="zh-CN" dirty="0" smtClean="0">
                <a:solidFill>
                  <a:srgbClr val="7030A0"/>
                </a:solidFill>
                <a:latin typeface="楷体" panose="02010609060101010101" pitchFamily="49" charset="-122"/>
                <a:ea typeface="楷体" panose="02010609060101010101" pitchFamily="49" charset="-122"/>
              </a:rPr>
              <a:t>30</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60" name="矩形 59"/>
          <p:cNvSpPr/>
          <p:nvPr/>
        </p:nvSpPr>
        <p:spPr>
          <a:xfrm>
            <a:off x="1718001" y="2691647"/>
            <a:ext cx="4797332" cy="369332"/>
          </a:xfrm>
          <a:prstGeom prst="rect">
            <a:avLst/>
          </a:prstGeom>
        </p:spPr>
        <p:txBody>
          <a:bodyPr wrap="square">
            <a:spAutoFit/>
          </a:bodyPr>
          <a:lstStyle/>
          <a:p>
            <a:r>
              <a:rPr lang="zh-CN" altLang="en-US" dirty="0" smtClean="0">
                <a:solidFill>
                  <a:srgbClr val="7030A0"/>
                </a:solidFill>
                <a:latin typeface="楷体" panose="02010609060101010101" pitchFamily="49" charset="-122"/>
                <a:ea typeface="楷体" panose="02010609060101010101" pitchFamily="49" charset="-122"/>
              </a:rPr>
              <a:t>得到</a:t>
            </a:r>
            <a:r>
              <a:rPr lang="en-US" altLang="zh-CN" dirty="0" smtClean="0">
                <a:solidFill>
                  <a:srgbClr val="7030A0"/>
                </a:solidFill>
                <a:latin typeface="楷体" panose="02010609060101010101" pitchFamily="49" charset="-122"/>
                <a:ea typeface="楷体" panose="02010609060101010101" pitchFamily="49" charset="-122"/>
              </a:rPr>
              <a:t>100-4.9-30=65.1</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55" name="矩形 54"/>
          <p:cNvSpPr/>
          <p:nvPr/>
        </p:nvSpPr>
        <p:spPr>
          <a:xfrm>
            <a:off x="1047393" y="5996173"/>
            <a:ext cx="6049564" cy="369332"/>
          </a:xfrm>
          <a:prstGeom prst="rect">
            <a:avLst/>
          </a:prstGeom>
        </p:spPr>
        <p:txBody>
          <a:bodyPr wrap="square">
            <a:spAutoFit/>
          </a:bodyPr>
          <a:lstStyle/>
          <a:p>
            <a:r>
              <a:rPr lang="zh-CN" altLang="en-US" dirty="0" smtClean="0">
                <a:solidFill>
                  <a:srgbClr val="7030A0"/>
                </a:solidFill>
                <a:latin typeface="楷体" panose="02010609060101010101" pitchFamily="49" charset="-122"/>
                <a:ea typeface="楷体" panose="02010609060101010101" pitchFamily="49" charset="-122"/>
              </a:rPr>
              <a:t>返还办理时间：日结后，返还前面交易日的手续费</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56" name="矩形 55"/>
          <p:cNvSpPr/>
          <p:nvPr/>
        </p:nvSpPr>
        <p:spPr>
          <a:xfrm>
            <a:off x="4735133" y="4294677"/>
            <a:ext cx="2361824" cy="400110"/>
          </a:xfrm>
          <a:prstGeom prst="rect">
            <a:avLst/>
          </a:prstGeom>
        </p:spPr>
        <p:txBody>
          <a:bodyPr wrap="square">
            <a:spAutoFit/>
          </a:bodyPr>
          <a:lstStyle/>
          <a:p>
            <a:r>
              <a:rPr lang="zh-CN" altLang="en-US" sz="2000" dirty="0" smtClean="0">
                <a:solidFill>
                  <a:srgbClr val="FF0000"/>
                </a:solidFill>
                <a:latin typeface="楷体" panose="02010609060101010101" pitchFamily="49" charset="-122"/>
                <a:ea typeface="楷体" panose="02010609060101010101" pitchFamily="49" charset="-122"/>
              </a:rPr>
              <a:t>向上贡献参数</a:t>
            </a:r>
            <a:endParaRPr lang="zh-CN" altLang="en-US" sz="2000" dirty="0">
              <a:solidFill>
                <a:srgbClr val="FF0000"/>
              </a:solidFill>
              <a:latin typeface="楷体" panose="02010609060101010101" pitchFamily="49" charset="-122"/>
              <a:ea typeface="楷体" panose="02010609060101010101" pitchFamily="49" charset="-122"/>
            </a:endParaRPr>
          </a:p>
        </p:txBody>
      </p:sp>
      <p:cxnSp>
        <p:nvCxnSpPr>
          <p:cNvPr id="57" name="曲线连接符 56"/>
          <p:cNvCxnSpPr/>
          <p:nvPr/>
        </p:nvCxnSpPr>
        <p:spPr>
          <a:xfrm rot="10800000" flipH="1">
            <a:off x="6612794" y="2881456"/>
            <a:ext cx="1" cy="933163"/>
          </a:xfrm>
          <a:prstGeom prst="curvedConnector3">
            <a:avLst>
              <a:gd name="adj1" fmla="val -2286000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826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t>返还手续</a:t>
            </a:r>
            <a:r>
              <a:rPr lang="zh-CN" altLang="en-US" sz="3200" dirty="0"/>
              <a:t>费</a:t>
            </a:r>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613790" y="1522781"/>
            <a:ext cx="1931831" cy="430887"/>
          </a:xfrm>
          <a:prstGeom prst="rect">
            <a:avLst/>
          </a:prstGeom>
          <a:noFill/>
        </p:spPr>
        <p:txBody>
          <a:bodyPr wrap="square" rtlCol="0">
            <a:spAutoFit/>
          </a:bodyPr>
          <a:lstStyle/>
          <a:p>
            <a:r>
              <a:rPr lang="zh-CN" altLang="en-US" sz="2200" dirty="0" smtClean="0">
                <a:solidFill>
                  <a:srgbClr val="C00000"/>
                </a:solidFill>
                <a:latin typeface="微软雅黑" panose="020B0503020204020204" pitchFamily="34" charset="-122"/>
                <a:ea typeface="微软雅黑" panose="020B0503020204020204" pitchFamily="34" charset="-122"/>
              </a:rPr>
              <a:t>交易所</a:t>
            </a:r>
            <a:endParaRPr lang="zh-CN" altLang="en-US" sz="2200" dirty="0">
              <a:solidFill>
                <a:srgbClr val="C00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613789" y="2450060"/>
            <a:ext cx="1931831" cy="430887"/>
          </a:xfrm>
          <a:prstGeom prst="rect">
            <a:avLst/>
          </a:prstGeom>
          <a:noFill/>
        </p:spPr>
        <p:txBody>
          <a:bodyPr wrap="square" rtlCol="0">
            <a:spAutoFit/>
          </a:bodyPr>
          <a:lstStyle/>
          <a:p>
            <a:r>
              <a:rPr lang="zh-CN" altLang="en-US" sz="2200" dirty="0" smtClean="0">
                <a:solidFill>
                  <a:srgbClr val="7030A0"/>
                </a:solidFill>
                <a:latin typeface="微软雅黑" panose="020B0503020204020204" pitchFamily="34" charset="-122"/>
                <a:ea typeface="微软雅黑" panose="020B0503020204020204" pitchFamily="34" charset="-122"/>
              </a:rPr>
              <a:t>一级代理商</a:t>
            </a:r>
            <a:endParaRPr lang="zh-CN" altLang="en-US" sz="2200" dirty="0">
              <a:solidFill>
                <a:srgbClr val="7030A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613788" y="3383223"/>
            <a:ext cx="1931831" cy="430887"/>
          </a:xfrm>
          <a:prstGeom prst="rect">
            <a:avLst/>
          </a:prstGeom>
          <a:noFill/>
        </p:spPr>
        <p:txBody>
          <a:bodyPr wrap="square" rtlCol="0">
            <a:spAutoFit/>
          </a:bodyPr>
          <a:lstStyle/>
          <a:p>
            <a:r>
              <a:rPr lang="zh-CN" altLang="en-US" sz="2200" dirty="0" smtClean="0">
                <a:solidFill>
                  <a:schemeClr val="accent2">
                    <a:lumMod val="75000"/>
                  </a:schemeClr>
                </a:solidFill>
                <a:latin typeface="微软雅黑" panose="020B0503020204020204" pitchFamily="34" charset="-122"/>
                <a:ea typeface="微软雅黑" panose="020B0503020204020204" pitchFamily="34" charset="-122"/>
              </a:rPr>
              <a:t>二级代理商</a:t>
            </a:r>
            <a:endParaRPr lang="zh-CN" altLang="en-US" sz="22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5531960" y="4734725"/>
            <a:ext cx="1931831" cy="430887"/>
          </a:xfrm>
          <a:prstGeom prst="rect">
            <a:avLst/>
          </a:prstGeom>
          <a:noFill/>
        </p:spPr>
        <p:txBody>
          <a:bodyPr wrap="square" rtlCol="0">
            <a:spAutoFit/>
          </a:bodyPr>
          <a:lstStyle/>
          <a:p>
            <a:r>
              <a:rPr lang="zh-CN" altLang="en-US" sz="2200" dirty="0" smtClean="0">
                <a:solidFill>
                  <a:srgbClr val="00FF00"/>
                </a:solidFill>
                <a:latin typeface="微软雅黑" panose="020B0503020204020204" pitchFamily="34" charset="-122"/>
                <a:ea typeface="微软雅黑" panose="020B0503020204020204" pitchFamily="34" charset="-122"/>
              </a:rPr>
              <a:t>会员</a:t>
            </a:r>
            <a:r>
              <a:rPr lang="en-US" altLang="zh-CN" sz="2200" dirty="0" smtClean="0">
                <a:solidFill>
                  <a:srgbClr val="00FF00"/>
                </a:solidFill>
                <a:latin typeface="微软雅黑" panose="020B0503020204020204" pitchFamily="34" charset="-122"/>
                <a:ea typeface="微软雅黑" panose="020B0503020204020204" pitchFamily="34" charset="-122"/>
              </a:rPr>
              <a:t>(</a:t>
            </a:r>
            <a:r>
              <a:rPr lang="zh-CN" altLang="en-US" sz="2200" dirty="0" smtClean="0">
                <a:solidFill>
                  <a:srgbClr val="00FF00"/>
                </a:solidFill>
                <a:latin typeface="微软雅黑" panose="020B0503020204020204" pitchFamily="34" charset="-122"/>
                <a:ea typeface="微软雅黑" panose="020B0503020204020204" pitchFamily="34" charset="-122"/>
              </a:rPr>
              <a:t>交易商</a:t>
            </a:r>
            <a:r>
              <a:rPr lang="en-US" altLang="zh-CN" sz="2200" dirty="0" smtClean="0">
                <a:solidFill>
                  <a:srgbClr val="00FF00"/>
                </a:solidFill>
                <a:latin typeface="微软雅黑" panose="020B0503020204020204" pitchFamily="34" charset="-122"/>
                <a:ea typeface="微软雅黑" panose="020B0503020204020204" pitchFamily="34" charset="-122"/>
              </a:rPr>
              <a:t>)</a:t>
            </a:r>
            <a:endParaRPr lang="zh-CN" altLang="en-US" sz="2200" dirty="0">
              <a:solidFill>
                <a:srgbClr val="00FF00"/>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7347880" y="4734725"/>
            <a:ext cx="1931831" cy="430887"/>
          </a:xfrm>
          <a:prstGeom prst="rect">
            <a:avLst/>
          </a:prstGeom>
          <a:noFill/>
        </p:spPr>
        <p:txBody>
          <a:bodyPr wrap="square" rtlCol="0">
            <a:spAutoFit/>
          </a:bodyPr>
          <a:lstStyle/>
          <a:p>
            <a:r>
              <a:rPr lang="zh-CN" altLang="en-US" sz="2200" dirty="0">
                <a:solidFill>
                  <a:srgbClr val="00FF00"/>
                </a:solidFill>
                <a:latin typeface="微软雅黑" panose="020B0503020204020204" pitchFamily="34" charset="-122"/>
                <a:ea typeface="微软雅黑" panose="020B0503020204020204" pitchFamily="34" charset="-122"/>
              </a:rPr>
              <a:t>会员</a:t>
            </a:r>
            <a:r>
              <a:rPr lang="en-US" altLang="zh-CN" sz="2200" dirty="0">
                <a:solidFill>
                  <a:srgbClr val="00FF00"/>
                </a:solidFill>
                <a:latin typeface="微软雅黑" panose="020B0503020204020204" pitchFamily="34" charset="-122"/>
                <a:ea typeface="微软雅黑" panose="020B0503020204020204" pitchFamily="34" charset="-122"/>
              </a:rPr>
              <a:t>(</a:t>
            </a:r>
            <a:r>
              <a:rPr lang="zh-CN" altLang="en-US" sz="2200" dirty="0">
                <a:solidFill>
                  <a:srgbClr val="00FF00"/>
                </a:solidFill>
                <a:latin typeface="微软雅黑" panose="020B0503020204020204" pitchFamily="34" charset="-122"/>
                <a:ea typeface="微软雅黑" panose="020B0503020204020204" pitchFamily="34" charset="-122"/>
              </a:rPr>
              <a:t>交易商</a:t>
            </a:r>
            <a:r>
              <a:rPr lang="en-US" altLang="zh-CN" sz="2200" dirty="0">
                <a:solidFill>
                  <a:srgbClr val="00FF00"/>
                </a:solidFill>
                <a:latin typeface="微软雅黑" panose="020B0503020204020204" pitchFamily="34" charset="-122"/>
                <a:ea typeface="微软雅黑" panose="020B0503020204020204" pitchFamily="34" charset="-122"/>
              </a:rPr>
              <a:t>)</a:t>
            </a:r>
            <a:endParaRPr lang="zh-CN" altLang="en-US" sz="2200" dirty="0">
              <a:solidFill>
                <a:srgbClr val="00FF00"/>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9060772" y="4734725"/>
            <a:ext cx="1931831" cy="769441"/>
          </a:xfrm>
          <a:prstGeom prst="rect">
            <a:avLst/>
          </a:prstGeom>
          <a:noFill/>
        </p:spPr>
        <p:txBody>
          <a:bodyPr wrap="square" rtlCol="0">
            <a:spAutoFit/>
          </a:bodyPr>
          <a:lstStyle/>
          <a:p>
            <a:r>
              <a:rPr lang="zh-CN" altLang="en-US" sz="2200" dirty="0">
                <a:solidFill>
                  <a:srgbClr val="00FF00"/>
                </a:solidFill>
                <a:latin typeface="微软雅黑" panose="020B0503020204020204" pitchFamily="34" charset="-122"/>
                <a:ea typeface="微软雅黑" panose="020B0503020204020204" pitchFamily="34" charset="-122"/>
              </a:rPr>
              <a:t>会员</a:t>
            </a:r>
            <a:r>
              <a:rPr lang="en-US" altLang="zh-CN" sz="2200" dirty="0">
                <a:solidFill>
                  <a:srgbClr val="00FF00"/>
                </a:solidFill>
                <a:latin typeface="微软雅黑" panose="020B0503020204020204" pitchFamily="34" charset="-122"/>
                <a:ea typeface="微软雅黑" panose="020B0503020204020204" pitchFamily="34" charset="-122"/>
              </a:rPr>
              <a:t>(</a:t>
            </a:r>
            <a:r>
              <a:rPr lang="zh-CN" altLang="en-US" sz="2200" dirty="0">
                <a:solidFill>
                  <a:srgbClr val="00FF00"/>
                </a:solidFill>
                <a:latin typeface="微软雅黑" panose="020B0503020204020204" pitchFamily="34" charset="-122"/>
                <a:ea typeface="微软雅黑" panose="020B0503020204020204" pitchFamily="34" charset="-122"/>
              </a:rPr>
              <a:t>交易商</a:t>
            </a:r>
            <a:r>
              <a:rPr lang="en-US" altLang="zh-CN" sz="2200" dirty="0">
                <a:solidFill>
                  <a:srgbClr val="00FF00"/>
                </a:solidFill>
                <a:latin typeface="微软雅黑" panose="020B0503020204020204" pitchFamily="34" charset="-122"/>
                <a:ea typeface="微软雅黑" panose="020B0503020204020204" pitchFamily="34" charset="-122"/>
              </a:rPr>
              <a:t>)</a:t>
            </a:r>
            <a:endParaRPr lang="zh-CN" altLang="en-US" sz="2200" dirty="0">
              <a:solidFill>
                <a:srgbClr val="00FF00"/>
              </a:solidFill>
              <a:latin typeface="微软雅黑" panose="020B0503020204020204" pitchFamily="34" charset="-122"/>
              <a:ea typeface="微软雅黑" panose="020B0503020204020204" pitchFamily="34" charset="-122"/>
            </a:endParaRPr>
          </a:p>
          <a:p>
            <a:endParaRPr lang="zh-CN" altLang="en-US" sz="2200" dirty="0">
              <a:solidFill>
                <a:srgbClr val="00FF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7128946" y="1953668"/>
            <a:ext cx="0" cy="5092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128946" y="2873952"/>
            <a:ext cx="0" cy="5092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128946" y="3814110"/>
            <a:ext cx="0" cy="5092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134634" y="4513067"/>
            <a:ext cx="177728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7139186" y="4258431"/>
            <a:ext cx="0" cy="2546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899039" y="4513066"/>
            <a:ext cx="0" cy="3246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6134634" y="4500187"/>
            <a:ext cx="0" cy="3246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8185016" y="1606058"/>
            <a:ext cx="1538533" cy="369332"/>
          </a:xfrm>
          <a:prstGeom prst="rect">
            <a:avLst/>
          </a:prstGeom>
        </p:spPr>
        <p:txBody>
          <a:bodyPr wrap="square">
            <a:spAutoFit/>
          </a:bodyPr>
          <a:lstStyle/>
          <a:p>
            <a:r>
              <a:rPr lang="zh-CN" altLang="en-US" dirty="0" smtClean="0">
                <a:solidFill>
                  <a:srgbClr val="C00000"/>
                </a:solidFill>
                <a:latin typeface="楷体" panose="02010609060101010101" pitchFamily="49" charset="-122"/>
                <a:ea typeface="楷体" panose="02010609060101010101" pitchFamily="49" charset="-122"/>
              </a:rPr>
              <a:t>最终得到</a:t>
            </a:r>
            <a:r>
              <a:rPr lang="en-US" altLang="zh-CN" dirty="0" smtClean="0">
                <a:solidFill>
                  <a:srgbClr val="C00000"/>
                </a:solidFill>
                <a:latin typeface="楷体" panose="02010609060101010101" pitchFamily="49" charset="-122"/>
                <a:ea typeface="楷体" panose="02010609060101010101" pitchFamily="49" charset="-122"/>
              </a:rPr>
              <a:t>30</a:t>
            </a:r>
            <a:endParaRPr lang="zh-CN" altLang="en-US" dirty="0">
              <a:solidFill>
                <a:srgbClr val="C00000"/>
              </a:solidFill>
              <a:latin typeface="楷体" panose="02010609060101010101" pitchFamily="49" charset="-122"/>
              <a:ea typeface="楷体" panose="02010609060101010101" pitchFamily="49" charset="-122"/>
            </a:endParaRPr>
          </a:p>
        </p:txBody>
      </p:sp>
      <p:sp>
        <p:nvSpPr>
          <p:cNvPr id="88" name="矩形 87"/>
          <p:cNvSpPr/>
          <p:nvPr/>
        </p:nvSpPr>
        <p:spPr>
          <a:xfrm>
            <a:off x="811307" y="5334663"/>
            <a:ext cx="2975437" cy="523220"/>
          </a:xfrm>
          <a:prstGeom prst="rect">
            <a:avLst/>
          </a:prstGeom>
        </p:spPr>
        <p:txBody>
          <a:bodyPr wrap="square">
            <a:spAutoFit/>
          </a:bodyPr>
          <a:lstStyle/>
          <a:p>
            <a:r>
              <a:rPr lang="en-US" altLang="zh-CN" sz="2800" dirty="0" smtClean="0">
                <a:solidFill>
                  <a:srgbClr val="7030A0"/>
                </a:solidFill>
                <a:latin typeface="楷体" panose="02010609060101010101" pitchFamily="49" charset="-122"/>
                <a:ea typeface="楷体" panose="02010609060101010101" pitchFamily="49" charset="-122"/>
              </a:rPr>
              <a:t>100</a:t>
            </a:r>
            <a:r>
              <a:rPr lang="zh-CN" altLang="en-US" sz="2800" dirty="0" smtClean="0">
                <a:solidFill>
                  <a:srgbClr val="7030A0"/>
                </a:solidFill>
                <a:latin typeface="楷体" panose="02010609060101010101" pitchFamily="49" charset="-122"/>
                <a:ea typeface="楷体" panose="02010609060101010101" pitchFamily="49" charset="-122"/>
              </a:rPr>
              <a:t>元的手续费</a:t>
            </a:r>
            <a:endParaRPr lang="zh-CN" altLang="en-US" sz="2800" dirty="0">
              <a:solidFill>
                <a:srgbClr val="7030A0"/>
              </a:solidFill>
              <a:latin typeface="楷体" panose="02010609060101010101" pitchFamily="49" charset="-122"/>
              <a:ea typeface="楷体" panose="02010609060101010101" pitchFamily="49" charset="-122"/>
            </a:endParaRPr>
          </a:p>
        </p:txBody>
      </p:sp>
      <p:cxnSp>
        <p:nvCxnSpPr>
          <p:cNvPr id="4" name="曲线连接符 3"/>
          <p:cNvCxnSpPr>
            <a:stCxn id="35" idx="1"/>
            <a:endCxn id="34" idx="1"/>
          </p:cNvCxnSpPr>
          <p:nvPr/>
        </p:nvCxnSpPr>
        <p:spPr>
          <a:xfrm rot="10800000" flipH="1">
            <a:off x="6613788" y="1738226"/>
            <a:ext cx="1" cy="927279"/>
          </a:xfrm>
          <a:prstGeom prst="curvedConnector3">
            <a:avLst>
              <a:gd name="adj1" fmla="val -2286000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 name="曲线连接符 5"/>
          <p:cNvCxnSpPr>
            <a:stCxn id="36" idx="1"/>
            <a:endCxn id="35" idx="1"/>
          </p:cNvCxnSpPr>
          <p:nvPr/>
        </p:nvCxnSpPr>
        <p:spPr>
          <a:xfrm rot="10800000" flipH="1">
            <a:off x="6613787" y="2665505"/>
            <a:ext cx="1" cy="933163"/>
          </a:xfrm>
          <a:prstGeom prst="curvedConnector3">
            <a:avLst>
              <a:gd name="adj1" fmla="val -22860000000"/>
            </a:avLst>
          </a:prstGeom>
          <a:ln w="28575">
            <a:solidFill>
              <a:srgbClr val="A95923"/>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531960" y="1994250"/>
            <a:ext cx="624587" cy="369332"/>
          </a:xfrm>
          <a:prstGeom prst="rect">
            <a:avLst/>
          </a:prstGeom>
        </p:spPr>
        <p:txBody>
          <a:bodyPr wrap="square">
            <a:spAutoFit/>
          </a:bodyPr>
          <a:lstStyle/>
          <a:p>
            <a:r>
              <a:rPr lang="en-US" altLang="zh-CN" dirty="0" smtClean="0">
                <a:solidFill>
                  <a:srgbClr val="7030A0"/>
                </a:solidFill>
                <a:latin typeface="楷体" panose="02010609060101010101" pitchFamily="49" charset="-122"/>
                <a:ea typeface="楷体" panose="02010609060101010101" pitchFamily="49" charset="-122"/>
              </a:rPr>
              <a:t>30%</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47" name="矩形 46"/>
          <p:cNvSpPr/>
          <p:nvPr/>
        </p:nvSpPr>
        <p:spPr>
          <a:xfrm>
            <a:off x="5531960" y="2909675"/>
            <a:ext cx="849998" cy="369332"/>
          </a:xfrm>
          <a:prstGeom prst="rect">
            <a:avLst/>
          </a:prstGeom>
        </p:spPr>
        <p:txBody>
          <a:bodyPr wrap="square">
            <a:spAutoFit/>
          </a:bodyPr>
          <a:lstStyle/>
          <a:p>
            <a:r>
              <a:rPr lang="en-US" altLang="zh-CN" dirty="0" smtClean="0">
                <a:solidFill>
                  <a:schemeClr val="accent2">
                    <a:lumMod val="75000"/>
                  </a:schemeClr>
                </a:solidFill>
                <a:latin typeface="楷体" panose="02010609060101010101" pitchFamily="49" charset="-122"/>
                <a:ea typeface="楷体" panose="02010609060101010101" pitchFamily="49" charset="-122"/>
              </a:rPr>
              <a:t>20%</a:t>
            </a:r>
            <a:endParaRPr lang="zh-CN" altLang="en-US" dirty="0">
              <a:solidFill>
                <a:schemeClr val="accent2">
                  <a:lumMod val="75000"/>
                </a:schemeClr>
              </a:solidFill>
              <a:latin typeface="楷体" panose="02010609060101010101" pitchFamily="49" charset="-122"/>
              <a:ea typeface="楷体" panose="02010609060101010101" pitchFamily="49" charset="-122"/>
            </a:endParaRPr>
          </a:p>
        </p:txBody>
      </p:sp>
      <p:sp>
        <p:nvSpPr>
          <p:cNvPr id="50" name="矩形 49"/>
          <p:cNvSpPr/>
          <p:nvPr/>
        </p:nvSpPr>
        <p:spPr>
          <a:xfrm>
            <a:off x="8185016" y="2508981"/>
            <a:ext cx="1538533" cy="369332"/>
          </a:xfrm>
          <a:prstGeom prst="rect">
            <a:avLst/>
          </a:prstGeom>
        </p:spPr>
        <p:txBody>
          <a:bodyPr wrap="square">
            <a:spAutoFit/>
          </a:bodyPr>
          <a:lstStyle/>
          <a:p>
            <a:r>
              <a:rPr lang="zh-CN" altLang="en-US" dirty="0" smtClean="0">
                <a:solidFill>
                  <a:srgbClr val="7030A0"/>
                </a:solidFill>
                <a:latin typeface="楷体" panose="02010609060101010101" pitchFamily="49" charset="-122"/>
                <a:ea typeface="楷体" panose="02010609060101010101" pitchFamily="49" charset="-122"/>
              </a:rPr>
              <a:t>最终得到</a:t>
            </a:r>
            <a:r>
              <a:rPr lang="en-US" altLang="zh-CN" dirty="0" smtClean="0">
                <a:solidFill>
                  <a:srgbClr val="7030A0"/>
                </a:solidFill>
                <a:latin typeface="楷体" panose="02010609060101010101" pitchFamily="49" charset="-122"/>
                <a:ea typeface="楷体" panose="02010609060101010101" pitchFamily="49" charset="-122"/>
              </a:rPr>
              <a:t>20</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51" name="矩形 50"/>
          <p:cNvSpPr/>
          <p:nvPr/>
        </p:nvSpPr>
        <p:spPr>
          <a:xfrm>
            <a:off x="8185016" y="3394586"/>
            <a:ext cx="1538533" cy="369332"/>
          </a:xfrm>
          <a:prstGeom prst="rect">
            <a:avLst/>
          </a:prstGeom>
        </p:spPr>
        <p:txBody>
          <a:bodyPr wrap="square">
            <a:spAutoFit/>
          </a:bodyPr>
          <a:lstStyle/>
          <a:p>
            <a:r>
              <a:rPr lang="zh-CN" altLang="en-US" dirty="0" smtClean="0">
                <a:solidFill>
                  <a:srgbClr val="974C23"/>
                </a:solidFill>
                <a:latin typeface="楷体" panose="02010609060101010101" pitchFamily="49" charset="-122"/>
                <a:ea typeface="楷体" panose="02010609060101010101" pitchFamily="49" charset="-122"/>
              </a:rPr>
              <a:t>最终得到</a:t>
            </a:r>
            <a:r>
              <a:rPr lang="en-US" altLang="zh-CN" dirty="0" smtClean="0">
                <a:solidFill>
                  <a:srgbClr val="974C23"/>
                </a:solidFill>
                <a:latin typeface="楷体" panose="02010609060101010101" pitchFamily="49" charset="-122"/>
                <a:ea typeface="楷体" panose="02010609060101010101" pitchFamily="49" charset="-122"/>
              </a:rPr>
              <a:t>50</a:t>
            </a:r>
            <a:endParaRPr lang="zh-CN" altLang="en-US" dirty="0">
              <a:solidFill>
                <a:srgbClr val="974C23"/>
              </a:solidFill>
              <a:latin typeface="楷体" panose="02010609060101010101" pitchFamily="49" charset="-122"/>
              <a:ea typeface="楷体" panose="02010609060101010101" pitchFamily="49" charset="-122"/>
            </a:endParaRPr>
          </a:p>
        </p:txBody>
      </p:sp>
      <p:cxnSp>
        <p:nvCxnSpPr>
          <p:cNvPr id="12" name="肘形连接符 11"/>
          <p:cNvCxnSpPr>
            <a:stCxn id="35" idx="1"/>
          </p:cNvCxnSpPr>
          <p:nvPr/>
        </p:nvCxnSpPr>
        <p:spPr>
          <a:xfrm rot="10800000" flipV="1">
            <a:off x="4151291" y="2665503"/>
            <a:ext cx="2462498" cy="2278675"/>
          </a:xfrm>
          <a:prstGeom prst="bentConnector3">
            <a:avLst>
              <a:gd name="adj1" fmla="val 10020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718994" y="1558116"/>
            <a:ext cx="4797332" cy="369332"/>
          </a:xfrm>
          <a:prstGeom prst="rect">
            <a:avLst/>
          </a:prstGeom>
        </p:spPr>
        <p:txBody>
          <a:bodyPr wrap="square">
            <a:spAutoFit/>
          </a:bodyPr>
          <a:lstStyle/>
          <a:p>
            <a:r>
              <a:rPr lang="zh-CN" altLang="en-US" dirty="0" smtClean="0">
                <a:solidFill>
                  <a:srgbClr val="7030A0"/>
                </a:solidFill>
                <a:latin typeface="楷体" panose="02010609060101010101" pitchFamily="49" charset="-122"/>
                <a:ea typeface="楷体" panose="02010609060101010101" pitchFamily="49" charset="-122"/>
              </a:rPr>
              <a:t>得到</a:t>
            </a:r>
            <a:r>
              <a:rPr lang="en-US" altLang="zh-CN" dirty="0" smtClean="0">
                <a:solidFill>
                  <a:srgbClr val="7030A0"/>
                </a:solidFill>
                <a:latin typeface="楷体" panose="02010609060101010101" pitchFamily="49" charset="-122"/>
                <a:ea typeface="楷体" panose="02010609060101010101" pitchFamily="49" charset="-122"/>
              </a:rPr>
              <a:t>30</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60" name="矩形 59"/>
          <p:cNvSpPr/>
          <p:nvPr/>
        </p:nvSpPr>
        <p:spPr>
          <a:xfrm>
            <a:off x="1546001" y="2562098"/>
            <a:ext cx="4797332" cy="369332"/>
          </a:xfrm>
          <a:prstGeom prst="rect">
            <a:avLst/>
          </a:prstGeom>
        </p:spPr>
        <p:txBody>
          <a:bodyPr wrap="square">
            <a:spAutoFit/>
          </a:bodyPr>
          <a:lstStyle/>
          <a:p>
            <a:r>
              <a:rPr lang="zh-CN" altLang="en-US" dirty="0" smtClean="0">
                <a:solidFill>
                  <a:srgbClr val="7030A0"/>
                </a:solidFill>
                <a:latin typeface="楷体" panose="02010609060101010101" pitchFamily="49" charset="-122"/>
                <a:ea typeface="楷体" panose="02010609060101010101" pitchFamily="49" charset="-122"/>
              </a:rPr>
              <a:t>得到</a:t>
            </a:r>
            <a:r>
              <a:rPr lang="en-US" altLang="zh-CN" dirty="0" smtClean="0">
                <a:solidFill>
                  <a:srgbClr val="7030A0"/>
                </a:solidFill>
                <a:latin typeface="楷体" panose="02010609060101010101" pitchFamily="49" charset="-122"/>
                <a:ea typeface="楷体" panose="02010609060101010101" pitchFamily="49" charset="-122"/>
              </a:rPr>
              <a:t>100-30=70</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55" name="矩形 54"/>
          <p:cNvSpPr/>
          <p:nvPr/>
        </p:nvSpPr>
        <p:spPr>
          <a:xfrm>
            <a:off x="1047393" y="5996173"/>
            <a:ext cx="6049564" cy="369332"/>
          </a:xfrm>
          <a:prstGeom prst="rect">
            <a:avLst/>
          </a:prstGeom>
        </p:spPr>
        <p:txBody>
          <a:bodyPr wrap="square">
            <a:spAutoFit/>
          </a:bodyPr>
          <a:lstStyle/>
          <a:p>
            <a:r>
              <a:rPr lang="zh-CN" altLang="en-US" dirty="0" smtClean="0">
                <a:solidFill>
                  <a:srgbClr val="7030A0"/>
                </a:solidFill>
                <a:latin typeface="楷体" panose="02010609060101010101" pitchFamily="49" charset="-122"/>
                <a:ea typeface="楷体" panose="02010609060101010101" pitchFamily="49" charset="-122"/>
              </a:rPr>
              <a:t>返还办理时间：日结后，返还前面交易日的手续费</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56" name="矩形 55"/>
          <p:cNvSpPr/>
          <p:nvPr/>
        </p:nvSpPr>
        <p:spPr>
          <a:xfrm>
            <a:off x="4758886" y="3651713"/>
            <a:ext cx="2361824" cy="400110"/>
          </a:xfrm>
          <a:prstGeom prst="rect">
            <a:avLst/>
          </a:prstGeom>
        </p:spPr>
        <p:txBody>
          <a:bodyPr wrap="square">
            <a:spAutoFit/>
          </a:bodyPr>
          <a:lstStyle/>
          <a:p>
            <a:r>
              <a:rPr lang="zh-CN" altLang="en-US" sz="2000" dirty="0" smtClean="0">
                <a:solidFill>
                  <a:srgbClr val="FF0000"/>
                </a:solidFill>
                <a:latin typeface="楷体" panose="02010609060101010101" pitchFamily="49" charset="-122"/>
                <a:ea typeface="楷体" panose="02010609060101010101" pitchFamily="49" charset="-122"/>
              </a:rPr>
              <a:t>向上贡献参数</a:t>
            </a:r>
            <a:endParaRPr lang="zh-CN" altLang="en-US" sz="2000" dirty="0">
              <a:solidFill>
                <a:srgbClr val="FF0000"/>
              </a:solidFill>
              <a:latin typeface="楷体" panose="02010609060101010101" pitchFamily="49" charset="-122"/>
              <a:ea typeface="楷体" panose="02010609060101010101" pitchFamily="49" charset="-122"/>
            </a:endParaRPr>
          </a:p>
        </p:txBody>
      </p:sp>
      <p:cxnSp>
        <p:nvCxnSpPr>
          <p:cNvPr id="57" name="直接连接符 56"/>
          <p:cNvCxnSpPr/>
          <p:nvPr/>
        </p:nvCxnSpPr>
        <p:spPr>
          <a:xfrm flipH="1">
            <a:off x="7834646" y="4513067"/>
            <a:ext cx="177728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9599051" y="4513066"/>
            <a:ext cx="0" cy="3246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3106259" y="4890959"/>
            <a:ext cx="1931831" cy="430887"/>
          </a:xfrm>
          <a:prstGeom prst="rect">
            <a:avLst/>
          </a:prstGeom>
          <a:noFill/>
        </p:spPr>
        <p:txBody>
          <a:bodyPr wrap="square" rtlCol="0">
            <a:spAutoFit/>
          </a:bodyPr>
          <a:lstStyle/>
          <a:p>
            <a:r>
              <a:rPr lang="zh-CN" altLang="en-US" sz="2200" dirty="0" smtClean="0">
                <a:solidFill>
                  <a:srgbClr val="00FF00"/>
                </a:solidFill>
                <a:latin typeface="微软雅黑" panose="020B0503020204020204" pitchFamily="34" charset="-122"/>
                <a:ea typeface="微软雅黑" panose="020B0503020204020204" pitchFamily="34" charset="-122"/>
              </a:rPr>
              <a:t>会员</a:t>
            </a:r>
            <a:r>
              <a:rPr lang="en-US" altLang="zh-CN" sz="2200" dirty="0" smtClean="0">
                <a:solidFill>
                  <a:srgbClr val="00FF00"/>
                </a:solidFill>
                <a:latin typeface="微软雅黑" panose="020B0503020204020204" pitchFamily="34" charset="-122"/>
                <a:ea typeface="微软雅黑" panose="020B0503020204020204" pitchFamily="34" charset="-122"/>
              </a:rPr>
              <a:t>(</a:t>
            </a:r>
            <a:r>
              <a:rPr lang="zh-CN" altLang="en-US" sz="2200" dirty="0" smtClean="0">
                <a:solidFill>
                  <a:srgbClr val="00FF00"/>
                </a:solidFill>
                <a:latin typeface="微软雅黑" panose="020B0503020204020204" pitchFamily="34" charset="-122"/>
                <a:ea typeface="微软雅黑" panose="020B0503020204020204" pitchFamily="34" charset="-122"/>
              </a:rPr>
              <a:t>交易商</a:t>
            </a:r>
            <a:r>
              <a:rPr lang="en-US" altLang="zh-CN" sz="2200" dirty="0" smtClean="0">
                <a:solidFill>
                  <a:srgbClr val="00FF00"/>
                </a:solidFill>
                <a:latin typeface="微软雅黑" panose="020B0503020204020204" pitchFamily="34" charset="-122"/>
                <a:ea typeface="微软雅黑" panose="020B0503020204020204" pitchFamily="34" charset="-122"/>
              </a:rPr>
              <a:t>)</a:t>
            </a:r>
            <a:endParaRPr lang="zh-CN" altLang="en-US" sz="2200" dirty="0">
              <a:solidFill>
                <a:srgbClr val="00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70009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000" dirty="0"/>
              <a:t>挂牌上市费</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19"/>
          <p:cNvSpPr txBox="1">
            <a:spLocks noChangeArrowheads="1"/>
          </p:cNvSpPr>
          <p:nvPr/>
        </p:nvSpPr>
        <p:spPr bwMode="gray">
          <a:xfrm>
            <a:off x="1712243" y="1547746"/>
            <a:ext cx="9453740"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发行商发行商品时市场需收取发行商</a:t>
            </a:r>
            <a:r>
              <a:rPr lang="zh-CN" altLang="en-US" sz="2200" dirty="0">
                <a:solidFill>
                  <a:srgbClr val="00B050"/>
                </a:solidFill>
                <a:ea typeface="微软雅黑" pitchFamily="34" charset="-122"/>
              </a:rPr>
              <a:t>的挂牌上市费作为</a:t>
            </a:r>
            <a:r>
              <a:rPr lang="zh-CN" altLang="en-US" sz="2200" dirty="0" smtClean="0">
                <a:solidFill>
                  <a:srgbClr val="00B050"/>
                </a:solidFill>
                <a:ea typeface="微软雅黑" pitchFamily="34" charset="-122"/>
              </a:rPr>
              <a:t>市场收益</a:t>
            </a:r>
            <a:endParaRPr lang="en-US" altLang="zh-CN" sz="2200" dirty="0" smtClean="0">
              <a:solidFill>
                <a:srgbClr val="00B050"/>
              </a:solidFill>
              <a:ea typeface="微软雅黑" pitchFamily="34" charset="-122"/>
            </a:endParaRPr>
          </a:p>
          <a:p>
            <a:pPr eaLnBrk="0" hangingPunct="0"/>
            <a:r>
              <a:rPr lang="zh-CN" altLang="en-US" sz="2200" dirty="0">
                <a:solidFill>
                  <a:srgbClr val="00B050"/>
                </a:solidFill>
                <a:ea typeface="微软雅黑" pitchFamily="34" charset="-122"/>
              </a:rPr>
              <a:t>挂牌上市费</a:t>
            </a:r>
            <a:r>
              <a:rPr lang="en-US" altLang="zh-CN" sz="2200" dirty="0" smtClean="0">
                <a:solidFill>
                  <a:srgbClr val="00B050"/>
                </a:solidFill>
                <a:ea typeface="微软雅黑" pitchFamily="34" charset="-122"/>
              </a:rPr>
              <a:t>=</a:t>
            </a:r>
            <a:r>
              <a:rPr lang="zh-CN" altLang="en-US" sz="2200" dirty="0" smtClean="0">
                <a:solidFill>
                  <a:srgbClr val="00B050"/>
                </a:solidFill>
                <a:ea typeface="微软雅黑" pitchFamily="34" charset="-122"/>
              </a:rPr>
              <a:t>发行总量</a:t>
            </a:r>
            <a:r>
              <a:rPr lang="en-US" altLang="zh-CN" sz="2200" dirty="0" smtClean="0">
                <a:solidFill>
                  <a:srgbClr val="00B050"/>
                </a:solidFill>
                <a:ea typeface="微软雅黑" pitchFamily="34" charset="-122"/>
              </a:rPr>
              <a:t>X</a:t>
            </a:r>
            <a:r>
              <a:rPr lang="zh-CN" altLang="en-US" sz="2200" dirty="0" smtClean="0">
                <a:solidFill>
                  <a:srgbClr val="00B050"/>
                </a:solidFill>
                <a:ea typeface="微软雅黑" pitchFamily="34" charset="-122"/>
              </a:rPr>
              <a:t>商品市价</a:t>
            </a:r>
            <a:r>
              <a:rPr lang="en-US" altLang="zh-CN" sz="2200" dirty="0" smtClean="0">
                <a:solidFill>
                  <a:srgbClr val="00B050"/>
                </a:solidFill>
                <a:ea typeface="微软雅黑" pitchFamily="34" charset="-122"/>
              </a:rPr>
              <a:t>X</a:t>
            </a:r>
            <a:r>
              <a:rPr lang="zh-CN" altLang="en-US" sz="2200" dirty="0" smtClean="0">
                <a:solidFill>
                  <a:srgbClr val="00B050"/>
                </a:solidFill>
                <a:ea typeface="微软雅黑" pitchFamily="34" charset="-122"/>
              </a:rPr>
              <a:t>挂牌</a:t>
            </a:r>
            <a:r>
              <a:rPr lang="zh-CN" altLang="en-US" sz="2200" dirty="0">
                <a:solidFill>
                  <a:srgbClr val="00B050"/>
                </a:solidFill>
                <a:ea typeface="微软雅黑" pitchFamily="34" charset="-122"/>
              </a:rPr>
              <a:t>上市费</a:t>
            </a:r>
            <a:r>
              <a:rPr lang="zh-CN" altLang="en-US" sz="2200" dirty="0" smtClean="0">
                <a:solidFill>
                  <a:srgbClr val="00B050"/>
                </a:solidFill>
                <a:ea typeface="微软雅黑" pitchFamily="34" charset="-122"/>
              </a:rPr>
              <a:t>比例</a:t>
            </a:r>
            <a:endParaRPr lang="en-US" altLang="zh-CN" sz="2200" dirty="0">
              <a:solidFill>
                <a:srgbClr val="00B050"/>
              </a:solidFill>
              <a:ea typeface="微软雅黑" pitchFamily="34" charset="-122"/>
            </a:endParaRPr>
          </a:p>
        </p:txBody>
      </p:sp>
      <p:sp>
        <p:nvSpPr>
          <p:cNvPr id="67" name="文本框 19"/>
          <p:cNvSpPr txBox="1">
            <a:spLocks noChangeArrowheads="1"/>
          </p:cNvSpPr>
          <p:nvPr/>
        </p:nvSpPr>
        <p:spPr bwMode="gray">
          <a:xfrm>
            <a:off x="661935" y="993253"/>
            <a:ext cx="3040270"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挂牌上市费：</a:t>
            </a:r>
            <a:endParaRPr lang="en-US" altLang="zh-CN" sz="2800" dirty="0">
              <a:solidFill>
                <a:srgbClr val="0070C0"/>
              </a:solidFill>
              <a:ea typeface="微软雅黑" pitchFamily="34" charset="-122"/>
            </a:endParaRPr>
          </a:p>
        </p:txBody>
      </p:sp>
      <p:sp>
        <p:nvSpPr>
          <p:cNvPr id="10" name="文本框 19"/>
          <p:cNvSpPr txBox="1">
            <a:spLocks noChangeArrowheads="1"/>
          </p:cNvSpPr>
          <p:nvPr/>
        </p:nvSpPr>
        <p:spPr bwMode="gray">
          <a:xfrm>
            <a:off x="1712243" y="3492563"/>
            <a:ext cx="9453740"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市场保留发行费</a:t>
            </a:r>
            <a:r>
              <a:rPr lang="en-US" altLang="zh-CN" sz="2200" dirty="0" smtClean="0">
                <a:solidFill>
                  <a:srgbClr val="00B050"/>
                </a:solidFill>
                <a:ea typeface="微软雅黑" pitchFamily="34" charset="-122"/>
              </a:rPr>
              <a:t>=</a:t>
            </a:r>
            <a:r>
              <a:rPr lang="zh-CN" altLang="en-US" sz="2200" dirty="0" smtClean="0">
                <a:solidFill>
                  <a:srgbClr val="00B050"/>
                </a:solidFill>
                <a:ea typeface="微软雅黑" pitchFamily="34" charset="-122"/>
              </a:rPr>
              <a:t>发行费</a:t>
            </a:r>
            <a:r>
              <a:rPr lang="en-US" altLang="zh-CN" sz="2200" dirty="0" smtClean="0">
                <a:solidFill>
                  <a:srgbClr val="00B050"/>
                </a:solidFill>
                <a:ea typeface="微软雅黑" pitchFamily="34" charset="-122"/>
              </a:rPr>
              <a:t>X</a:t>
            </a:r>
            <a:r>
              <a:rPr lang="zh-CN" altLang="en-US" sz="2200" dirty="0" smtClean="0">
                <a:solidFill>
                  <a:srgbClr val="00B050"/>
                </a:solidFill>
                <a:ea typeface="微软雅黑" pitchFamily="34" charset="-122"/>
              </a:rPr>
              <a:t>市场保留发行费率</a:t>
            </a:r>
            <a:endParaRPr lang="en-US" altLang="zh-CN" sz="2200" dirty="0">
              <a:solidFill>
                <a:srgbClr val="00B050"/>
              </a:solidFill>
              <a:ea typeface="微软雅黑" pitchFamily="34" charset="-122"/>
            </a:endParaRPr>
          </a:p>
        </p:txBody>
      </p:sp>
      <p:sp>
        <p:nvSpPr>
          <p:cNvPr id="11" name="文本框 19"/>
          <p:cNvSpPr txBox="1">
            <a:spLocks noChangeArrowheads="1"/>
          </p:cNvSpPr>
          <p:nvPr/>
        </p:nvSpPr>
        <p:spPr bwMode="gray">
          <a:xfrm>
            <a:off x="661935" y="2894249"/>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市场保留发行费：</a:t>
            </a:r>
            <a:endParaRPr lang="en-US" altLang="zh-CN" sz="2800" dirty="0">
              <a:solidFill>
                <a:srgbClr val="0070C0"/>
              </a:solidFill>
              <a:ea typeface="微软雅黑" pitchFamily="34" charset="-122"/>
            </a:endParaRPr>
          </a:p>
        </p:txBody>
      </p:sp>
      <p:sp>
        <p:nvSpPr>
          <p:cNvPr id="12" name="文本框 19"/>
          <p:cNvSpPr txBox="1">
            <a:spLocks noChangeArrowheads="1"/>
          </p:cNvSpPr>
          <p:nvPr/>
        </p:nvSpPr>
        <p:spPr bwMode="gray">
          <a:xfrm>
            <a:off x="1712243" y="5231885"/>
            <a:ext cx="9453740"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保荐单位得到发行费</a:t>
            </a:r>
            <a:r>
              <a:rPr lang="en-US" altLang="zh-CN" sz="2200" dirty="0" smtClean="0">
                <a:solidFill>
                  <a:srgbClr val="00B050"/>
                </a:solidFill>
                <a:ea typeface="微软雅黑" pitchFamily="34" charset="-122"/>
              </a:rPr>
              <a:t>=</a:t>
            </a:r>
            <a:r>
              <a:rPr lang="zh-CN" altLang="en-US" sz="2200" dirty="0" smtClean="0">
                <a:solidFill>
                  <a:srgbClr val="00B050"/>
                </a:solidFill>
                <a:ea typeface="微软雅黑" pitchFamily="34" charset="-122"/>
              </a:rPr>
              <a:t>发行费</a:t>
            </a:r>
            <a:r>
              <a:rPr lang="en-US" altLang="zh-CN" sz="2200" dirty="0" smtClean="0">
                <a:solidFill>
                  <a:srgbClr val="00B050"/>
                </a:solidFill>
                <a:ea typeface="微软雅黑" pitchFamily="34" charset="-122"/>
              </a:rPr>
              <a:t>-</a:t>
            </a:r>
            <a:r>
              <a:rPr lang="zh-CN" altLang="en-US" sz="2200" dirty="0" smtClean="0">
                <a:solidFill>
                  <a:srgbClr val="00B050"/>
                </a:solidFill>
                <a:ea typeface="微软雅黑" pitchFamily="34" charset="-122"/>
              </a:rPr>
              <a:t>市场保留发行费</a:t>
            </a:r>
            <a:endParaRPr lang="en-US" altLang="zh-CN" sz="2200" dirty="0">
              <a:solidFill>
                <a:srgbClr val="00B050"/>
              </a:solidFill>
              <a:ea typeface="微软雅黑" pitchFamily="34" charset="-122"/>
            </a:endParaRPr>
          </a:p>
        </p:txBody>
      </p:sp>
      <p:sp>
        <p:nvSpPr>
          <p:cNvPr id="13" name="文本框 19"/>
          <p:cNvSpPr txBox="1">
            <a:spLocks noChangeArrowheads="1"/>
          </p:cNvSpPr>
          <p:nvPr/>
        </p:nvSpPr>
        <p:spPr bwMode="gray">
          <a:xfrm>
            <a:off x="661935" y="4646450"/>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保荐单位得到发行费：</a:t>
            </a:r>
            <a:endParaRPr lang="en-US" altLang="zh-CN" sz="2800" dirty="0">
              <a:solidFill>
                <a:srgbClr val="0070C0"/>
              </a:solidFill>
              <a:ea typeface="微软雅黑" pitchFamily="34" charset="-122"/>
            </a:endParaRPr>
          </a:p>
        </p:txBody>
      </p:sp>
    </p:spTree>
    <p:extLst>
      <p:ext uri="{BB962C8B-B14F-4D97-AF65-F5344CB8AC3E}">
        <p14:creationId xmlns:p14="http://schemas.microsoft.com/office/powerpoint/2010/main" val="2342396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000" kern="1200" dirty="0" smtClean="0"/>
              <a:t>网上申购</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bwMode="auto">
          <a:xfrm>
            <a:off x="3061184" y="2796789"/>
            <a:ext cx="144016" cy="428029"/>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12" name="矩形 11"/>
          <p:cNvSpPr/>
          <p:nvPr/>
        </p:nvSpPr>
        <p:spPr bwMode="auto">
          <a:xfrm>
            <a:off x="8230979" y="2801059"/>
            <a:ext cx="144016" cy="428029"/>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21" name="右箭头 20"/>
          <p:cNvSpPr/>
          <p:nvPr/>
        </p:nvSpPr>
        <p:spPr bwMode="auto">
          <a:xfrm>
            <a:off x="1724696" y="3089090"/>
            <a:ext cx="8620756" cy="216024"/>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ndParaRPr>
          </a:p>
        </p:txBody>
      </p:sp>
      <p:sp>
        <p:nvSpPr>
          <p:cNvPr id="26" name="文本框 19"/>
          <p:cNvSpPr txBox="1">
            <a:spLocks noChangeArrowheads="1"/>
          </p:cNvSpPr>
          <p:nvPr/>
        </p:nvSpPr>
        <p:spPr bwMode="gray">
          <a:xfrm>
            <a:off x="8095238" y="1516759"/>
            <a:ext cx="415498" cy="1200329"/>
          </a:xfrm>
          <a:prstGeom prst="rect">
            <a:avLst/>
          </a:prstGeom>
          <a:noFill/>
          <a:ln w="9525">
            <a:noFill/>
            <a:miter lim="800000"/>
            <a:headEnd/>
            <a:tailEnd/>
          </a:ln>
        </p:spPr>
        <p:txBody>
          <a:bodyPr wrap="none">
            <a:spAutoFit/>
          </a:bodyPr>
          <a:lstStyle/>
          <a:p>
            <a:pPr eaLnBrk="0" hangingPunct="0"/>
            <a:r>
              <a:rPr lang="zh-CN" altLang="en-US" dirty="0">
                <a:ea typeface="微软雅黑" pitchFamily="34" charset="-122"/>
              </a:rPr>
              <a:t>申</a:t>
            </a:r>
            <a:endParaRPr lang="en-US" altLang="zh-CN" dirty="0">
              <a:ea typeface="微软雅黑" pitchFamily="34" charset="-122"/>
            </a:endParaRPr>
          </a:p>
          <a:p>
            <a:pPr eaLnBrk="0" hangingPunct="0"/>
            <a:r>
              <a:rPr lang="zh-CN" altLang="en-US" dirty="0">
                <a:ea typeface="微软雅黑" pitchFamily="34" charset="-122"/>
              </a:rPr>
              <a:t>购</a:t>
            </a:r>
            <a:endParaRPr lang="en-US" altLang="zh-CN" dirty="0">
              <a:ea typeface="微软雅黑" pitchFamily="34" charset="-122"/>
            </a:endParaRPr>
          </a:p>
          <a:p>
            <a:pPr eaLnBrk="0" hangingPunct="0"/>
            <a:r>
              <a:rPr lang="zh-CN" altLang="en-US" dirty="0">
                <a:ea typeface="微软雅黑" pitchFamily="34" charset="-122"/>
              </a:rPr>
              <a:t>结</a:t>
            </a:r>
            <a:endParaRPr lang="en-US" altLang="zh-CN" dirty="0">
              <a:ea typeface="微软雅黑" pitchFamily="34" charset="-122"/>
            </a:endParaRPr>
          </a:p>
          <a:p>
            <a:pPr eaLnBrk="0" hangingPunct="0"/>
            <a:r>
              <a:rPr lang="zh-CN" altLang="en-US" dirty="0">
                <a:ea typeface="微软雅黑" pitchFamily="34" charset="-122"/>
              </a:rPr>
              <a:t>束</a:t>
            </a:r>
            <a:endParaRPr lang="en-US" altLang="zh-CN" dirty="0">
              <a:ea typeface="微软雅黑" pitchFamily="34" charset="-122"/>
            </a:endParaRPr>
          </a:p>
        </p:txBody>
      </p:sp>
      <p:sp>
        <p:nvSpPr>
          <p:cNvPr id="28" name="文本框 19"/>
          <p:cNvSpPr txBox="1">
            <a:spLocks noChangeArrowheads="1"/>
          </p:cNvSpPr>
          <p:nvPr/>
        </p:nvSpPr>
        <p:spPr bwMode="gray">
          <a:xfrm>
            <a:off x="2944785" y="1566371"/>
            <a:ext cx="376814" cy="1200329"/>
          </a:xfrm>
          <a:prstGeom prst="rect">
            <a:avLst/>
          </a:prstGeom>
          <a:noFill/>
          <a:ln w="9525">
            <a:noFill/>
            <a:miter lim="800000"/>
            <a:headEnd/>
            <a:tailEnd/>
          </a:ln>
        </p:spPr>
        <p:txBody>
          <a:bodyPr wrap="square">
            <a:spAutoFit/>
          </a:bodyPr>
          <a:lstStyle/>
          <a:p>
            <a:pPr eaLnBrk="0" hangingPunct="0"/>
            <a:r>
              <a:rPr lang="zh-CN" altLang="en-US" dirty="0">
                <a:ea typeface="微软雅黑" pitchFamily="34" charset="-122"/>
              </a:rPr>
              <a:t>开</a:t>
            </a:r>
            <a:endParaRPr lang="en-US" altLang="zh-CN" dirty="0">
              <a:ea typeface="微软雅黑" pitchFamily="34" charset="-122"/>
            </a:endParaRPr>
          </a:p>
          <a:p>
            <a:pPr eaLnBrk="0" hangingPunct="0"/>
            <a:r>
              <a:rPr lang="zh-CN" altLang="en-US" dirty="0">
                <a:ea typeface="微软雅黑" pitchFamily="34" charset="-122"/>
              </a:rPr>
              <a:t>始</a:t>
            </a:r>
            <a:endParaRPr lang="en-US" altLang="zh-CN" dirty="0">
              <a:ea typeface="微软雅黑" pitchFamily="34" charset="-122"/>
            </a:endParaRPr>
          </a:p>
          <a:p>
            <a:pPr eaLnBrk="0" hangingPunct="0"/>
            <a:r>
              <a:rPr lang="zh-CN" altLang="en-US" dirty="0">
                <a:ea typeface="微软雅黑" pitchFamily="34" charset="-122"/>
              </a:rPr>
              <a:t>申</a:t>
            </a:r>
            <a:endParaRPr lang="en-US" altLang="zh-CN" dirty="0">
              <a:ea typeface="微软雅黑" pitchFamily="34" charset="-122"/>
            </a:endParaRPr>
          </a:p>
          <a:p>
            <a:pPr eaLnBrk="0" hangingPunct="0"/>
            <a:r>
              <a:rPr lang="zh-CN" altLang="en-US" dirty="0">
                <a:ea typeface="微软雅黑" pitchFamily="34" charset="-122"/>
              </a:rPr>
              <a:t>购</a:t>
            </a:r>
            <a:endParaRPr lang="en-US" altLang="zh-CN" dirty="0">
              <a:ea typeface="微软雅黑" pitchFamily="34" charset="-122"/>
            </a:endParaRPr>
          </a:p>
        </p:txBody>
      </p:sp>
      <p:sp>
        <p:nvSpPr>
          <p:cNvPr id="41" name="文本框 19"/>
          <p:cNvSpPr txBox="1">
            <a:spLocks noChangeArrowheads="1"/>
          </p:cNvSpPr>
          <p:nvPr/>
        </p:nvSpPr>
        <p:spPr bwMode="gray">
          <a:xfrm>
            <a:off x="1724696" y="4980495"/>
            <a:ext cx="9351038" cy="1107996"/>
          </a:xfrm>
          <a:prstGeom prst="rect">
            <a:avLst/>
          </a:prstGeom>
          <a:noFill/>
          <a:ln w="9525">
            <a:noFill/>
            <a:miter lim="800000"/>
            <a:headEnd/>
            <a:tailEnd/>
          </a:ln>
        </p:spPr>
        <p:txBody>
          <a:bodyPr wrap="square">
            <a:spAutoFit/>
          </a:bodyPr>
          <a:lstStyle/>
          <a:p>
            <a:pPr eaLnBrk="0" hangingPunct="0"/>
            <a:r>
              <a:rPr lang="zh-CN" altLang="en-US" sz="2200" dirty="0" smtClean="0">
                <a:solidFill>
                  <a:srgbClr val="7030A0"/>
                </a:solidFill>
                <a:latin typeface="楷体" panose="02010609060101010101" pitchFamily="49" charset="-122"/>
                <a:ea typeface="楷体" panose="02010609060101010101" pitchFamily="49" charset="-122"/>
              </a:rPr>
              <a:t>交易商登录交易客户端，有足够可用资金，进行申购</a:t>
            </a:r>
            <a:endParaRPr lang="en-US" altLang="zh-CN" sz="2200" dirty="0" smtClean="0">
              <a:solidFill>
                <a:srgbClr val="7030A0"/>
              </a:solidFill>
              <a:latin typeface="楷体" panose="02010609060101010101" pitchFamily="49" charset="-122"/>
              <a:ea typeface="楷体" panose="02010609060101010101" pitchFamily="49" charset="-122"/>
            </a:endParaRPr>
          </a:p>
          <a:p>
            <a:pPr eaLnBrk="0" hangingPunct="0"/>
            <a:r>
              <a:rPr lang="zh-CN" altLang="en-US" sz="2200" dirty="0" smtClean="0">
                <a:solidFill>
                  <a:srgbClr val="7030A0"/>
                </a:solidFill>
                <a:latin typeface="楷体" panose="02010609060101010101" pitchFamily="49" charset="-122"/>
                <a:ea typeface="楷体" panose="02010609060101010101" pitchFamily="49" charset="-122"/>
              </a:rPr>
              <a:t>注：</a:t>
            </a:r>
            <a:r>
              <a:rPr lang="en-US" altLang="zh-CN" sz="2200" dirty="0" smtClean="0">
                <a:solidFill>
                  <a:srgbClr val="7030A0"/>
                </a:solidFill>
                <a:latin typeface="楷体" panose="02010609060101010101" pitchFamily="49" charset="-122"/>
                <a:ea typeface="楷体" panose="02010609060101010101" pitchFamily="49" charset="-122"/>
              </a:rPr>
              <a:t>1</a:t>
            </a:r>
            <a:r>
              <a:rPr lang="zh-CN" altLang="en-US" sz="2200" dirty="0" smtClean="0">
                <a:solidFill>
                  <a:srgbClr val="7030A0"/>
                </a:solidFill>
                <a:latin typeface="楷体" panose="02010609060101010101" pitchFamily="49" charset="-122"/>
                <a:ea typeface="楷体" panose="02010609060101010101" pitchFamily="49" charset="-122"/>
              </a:rPr>
              <a:t>、申购只能在系统开市状态下进行，即系统设置的交易节时间内</a:t>
            </a:r>
            <a:endParaRPr lang="en-US" altLang="zh-CN" sz="2200" dirty="0" smtClean="0">
              <a:solidFill>
                <a:srgbClr val="7030A0"/>
              </a:solidFill>
              <a:latin typeface="楷体" panose="02010609060101010101" pitchFamily="49" charset="-122"/>
              <a:ea typeface="楷体" panose="02010609060101010101" pitchFamily="49" charset="-122"/>
            </a:endParaRPr>
          </a:p>
          <a:p>
            <a:pPr eaLnBrk="0" hangingPunct="0"/>
            <a:r>
              <a:rPr lang="en-US" altLang="zh-CN" sz="2200" dirty="0">
                <a:solidFill>
                  <a:srgbClr val="7030A0"/>
                </a:solidFill>
                <a:latin typeface="楷体" panose="02010609060101010101" pitchFamily="49" charset="-122"/>
                <a:ea typeface="楷体" panose="02010609060101010101" pitchFamily="49" charset="-122"/>
              </a:rPr>
              <a:t> </a:t>
            </a:r>
            <a:r>
              <a:rPr lang="en-US" altLang="zh-CN" sz="2200" dirty="0" smtClean="0">
                <a:solidFill>
                  <a:srgbClr val="7030A0"/>
                </a:solidFill>
                <a:latin typeface="楷体" panose="02010609060101010101" pitchFamily="49" charset="-122"/>
                <a:ea typeface="楷体" panose="02010609060101010101" pitchFamily="49" charset="-122"/>
              </a:rPr>
              <a:t>   2</a:t>
            </a:r>
            <a:r>
              <a:rPr lang="zh-CN" altLang="en-US" sz="2200" dirty="0" smtClean="0">
                <a:solidFill>
                  <a:srgbClr val="7030A0"/>
                </a:solidFill>
                <a:latin typeface="楷体" panose="02010609060101010101" pitchFamily="49" charset="-122"/>
                <a:ea typeface="楷体" panose="02010609060101010101" pitchFamily="49" charset="-122"/>
              </a:rPr>
              <a:t>、申购成功，冻结货款及手续费</a:t>
            </a:r>
            <a:endParaRPr lang="en-US" altLang="zh-CN" sz="2200"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470418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000" smtClean="0"/>
              <a:t>运营方案</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84102" y="989120"/>
            <a:ext cx="8603087" cy="4547848"/>
          </a:xfrm>
          <a:prstGeom prst="rect">
            <a:avLst/>
          </a:prstGeom>
        </p:spPr>
        <p:txBody>
          <a:bodyPr wrap="square">
            <a:spAutoFit/>
          </a:bodyPr>
          <a:lstStyle/>
          <a:p>
            <a:pPr eaLnBrk="0" hangingPunct="0">
              <a:lnSpc>
                <a:spcPct val="150000"/>
              </a:lnSpc>
            </a:pPr>
            <a:r>
              <a:rPr lang="en-US" altLang="zh-CN" sz="2800" dirty="0">
                <a:solidFill>
                  <a:srgbClr val="0070C0"/>
                </a:solidFill>
                <a:ea typeface="微软雅黑" pitchFamily="34" charset="-122"/>
              </a:rPr>
              <a:t>1</a:t>
            </a:r>
            <a:r>
              <a:rPr lang="zh-CN" altLang="en-US" sz="2800" dirty="0">
                <a:solidFill>
                  <a:srgbClr val="0070C0"/>
                </a:solidFill>
                <a:ea typeface="微软雅黑" pitchFamily="34" charset="-122"/>
              </a:rPr>
              <a:t>、发行费：</a:t>
            </a:r>
            <a:r>
              <a:rPr lang="en-US" altLang="zh-CN" sz="2800" dirty="0">
                <a:solidFill>
                  <a:srgbClr val="0070C0"/>
                </a:solidFill>
                <a:ea typeface="微软雅黑" pitchFamily="34" charset="-122"/>
              </a:rPr>
              <a:t>3%*</a:t>
            </a:r>
            <a:r>
              <a:rPr lang="zh-CN" altLang="en-US" sz="2800" dirty="0">
                <a:solidFill>
                  <a:srgbClr val="0070C0"/>
                </a:solidFill>
                <a:ea typeface="微软雅黑" pitchFamily="34" charset="-122"/>
              </a:rPr>
              <a:t>市值 （发行价*总量）</a:t>
            </a:r>
          </a:p>
          <a:p>
            <a:pPr eaLnBrk="0" hangingPunct="0">
              <a:lnSpc>
                <a:spcPct val="150000"/>
              </a:lnSpc>
            </a:pPr>
            <a:r>
              <a:rPr lang="en-US" altLang="zh-CN" sz="2800" dirty="0">
                <a:solidFill>
                  <a:srgbClr val="0070C0"/>
                </a:solidFill>
                <a:ea typeface="微软雅黑" pitchFamily="34" charset="-122"/>
              </a:rPr>
              <a:t>2</a:t>
            </a:r>
            <a:r>
              <a:rPr lang="zh-CN" altLang="en-US" sz="2800" dirty="0">
                <a:solidFill>
                  <a:srgbClr val="0070C0"/>
                </a:solidFill>
                <a:ea typeface="微软雅黑" pitchFamily="34" charset="-122"/>
              </a:rPr>
              <a:t>、交易费：三个月后收取</a:t>
            </a:r>
            <a:r>
              <a:rPr lang="en-US" altLang="zh-CN" sz="2800" dirty="0">
                <a:solidFill>
                  <a:srgbClr val="0070C0"/>
                </a:solidFill>
                <a:ea typeface="微软雅黑" pitchFamily="34" charset="-122"/>
              </a:rPr>
              <a:t>2‰</a:t>
            </a:r>
          </a:p>
          <a:p>
            <a:pPr eaLnBrk="0" hangingPunct="0">
              <a:lnSpc>
                <a:spcPct val="150000"/>
              </a:lnSpc>
            </a:pPr>
            <a:r>
              <a:rPr lang="en-US" altLang="zh-CN" sz="2800" dirty="0">
                <a:solidFill>
                  <a:srgbClr val="0070C0"/>
                </a:solidFill>
                <a:ea typeface="微软雅黑" pitchFamily="34" charset="-122"/>
              </a:rPr>
              <a:t>3</a:t>
            </a:r>
            <a:r>
              <a:rPr lang="zh-CN" altLang="en-US" sz="2800" dirty="0">
                <a:solidFill>
                  <a:srgbClr val="0070C0"/>
                </a:solidFill>
                <a:ea typeface="微软雅黑" pitchFamily="34" charset="-122"/>
              </a:rPr>
              <a:t>、鉴定费：</a:t>
            </a:r>
            <a:r>
              <a:rPr lang="en-US" altLang="zh-CN" sz="2800" dirty="0">
                <a:solidFill>
                  <a:srgbClr val="0070C0"/>
                </a:solidFill>
                <a:ea typeface="微软雅黑" pitchFamily="34" charset="-122"/>
              </a:rPr>
              <a:t>0.5%   </a:t>
            </a:r>
            <a:r>
              <a:rPr lang="zh-CN" altLang="en-US" sz="2800" dirty="0">
                <a:solidFill>
                  <a:srgbClr val="0070C0"/>
                </a:solidFill>
                <a:ea typeface="微软雅黑" pitchFamily="34" charset="-122"/>
              </a:rPr>
              <a:t>检验真假</a:t>
            </a:r>
          </a:p>
          <a:p>
            <a:pPr eaLnBrk="0" hangingPunct="0">
              <a:lnSpc>
                <a:spcPct val="150000"/>
              </a:lnSpc>
            </a:pPr>
            <a:r>
              <a:rPr lang="en-US" altLang="zh-CN" sz="2800" dirty="0">
                <a:solidFill>
                  <a:srgbClr val="0070C0"/>
                </a:solidFill>
                <a:ea typeface="微软雅黑" pitchFamily="34" charset="-122"/>
              </a:rPr>
              <a:t>4</a:t>
            </a:r>
            <a:r>
              <a:rPr lang="zh-CN" altLang="en-US" sz="2800" dirty="0">
                <a:solidFill>
                  <a:srgbClr val="0070C0"/>
                </a:solidFill>
                <a:ea typeface="微软雅黑" pitchFamily="34" charset="-122"/>
              </a:rPr>
              <a:t>、平台冻结：</a:t>
            </a:r>
            <a:r>
              <a:rPr lang="en-US" altLang="zh-CN" sz="2800" dirty="0">
                <a:solidFill>
                  <a:srgbClr val="0070C0"/>
                </a:solidFill>
                <a:ea typeface="微软雅黑" pitchFamily="34" charset="-122"/>
              </a:rPr>
              <a:t>40% </a:t>
            </a:r>
            <a:r>
              <a:rPr lang="zh-CN" altLang="en-US" sz="2800" dirty="0">
                <a:solidFill>
                  <a:srgbClr val="0070C0"/>
                </a:solidFill>
                <a:ea typeface="微软雅黑" pitchFamily="34" charset="-122"/>
              </a:rPr>
              <a:t>发行量（可以逐批释放）</a:t>
            </a:r>
          </a:p>
          <a:p>
            <a:pPr eaLnBrk="0" hangingPunct="0">
              <a:lnSpc>
                <a:spcPct val="150000"/>
              </a:lnSpc>
            </a:pPr>
            <a:r>
              <a:rPr lang="zh-CN" altLang="en-US" sz="2800" dirty="0">
                <a:solidFill>
                  <a:srgbClr val="0070C0"/>
                </a:solidFill>
                <a:ea typeface="微软雅黑" pitchFamily="34" charset="-122"/>
              </a:rPr>
              <a:t>   发行</a:t>
            </a:r>
            <a:r>
              <a:rPr lang="en-US" altLang="zh-CN" sz="2800" dirty="0">
                <a:solidFill>
                  <a:srgbClr val="0070C0"/>
                </a:solidFill>
                <a:ea typeface="微软雅黑" pitchFamily="34" charset="-122"/>
              </a:rPr>
              <a:t>15%</a:t>
            </a:r>
            <a:r>
              <a:rPr lang="zh-CN" altLang="en-US" sz="2800" dirty="0">
                <a:solidFill>
                  <a:srgbClr val="0070C0"/>
                </a:solidFill>
                <a:ea typeface="微软雅黑" pitchFamily="34" charset="-122"/>
              </a:rPr>
              <a:t>，留</a:t>
            </a:r>
            <a:r>
              <a:rPr lang="en-US" altLang="zh-CN" sz="2800" dirty="0">
                <a:solidFill>
                  <a:srgbClr val="0070C0"/>
                </a:solidFill>
                <a:ea typeface="微软雅黑" pitchFamily="34" charset="-122"/>
              </a:rPr>
              <a:t>45%</a:t>
            </a:r>
            <a:r>
              <a:rPr lang="zh-CN" altLang="en-US" sz="2800" dirty="0">
                <a:solidFill>
                  <a:srgbClr val="0070C0"/>
                </a:solidFill>
                <a:ea typeface="微软雅黑" pitchFamily="34" charset="-122"/>
              </a:rPr>
              <a:t>（是砝码，在庄家手里）</a:t>
            </a:r>
          </a:p>
          <a:p>
            <a:pPr eaLnBrk="0" hangingPunct="0">
              <a:lnSpc>
                <a:spcPct val="150000"/>
              </a:lnSpc>
            </a:pPr>
            <a:r>
              <a:rPr lang="en-US" altLang="zh-CN" sz="2800" dirty="0">
                <a:solidFill>
                  <a:srgbClr val="0070C0"/>
                </a:solidFill>
                <a:ea typeface="微软雅黑" pitchFamily="34" charset="-122"/>
              </a:rPr>
              <a:t>5</a:t>
            </a:r>
            <a:r>
              <a:rPr lang="zh-CN" altLang="en-US" sz="2800" dirty="0">
                <a:solidFill>
                  <a:srgbClr val="0070C0"/>
                </a:solidFill>
                <a:ea typeface="微软雅黑" pitchFamily="34" charset="-122"/>
              </a:rPr>
              <a:t>、</a:t>
            </a:r>
            <a:r>
              <a:rPr lang="en-US" altLang="zh-CN" sz="2800" dirty="0">
                <a:solidFill>
                  <a:srgbClr val="0070C0"/>
                </a:solidFill>
                <a:ea typeface="微软雅黑" pitchFamily="34" charset="-122"/>
              </a:rPr>
              <a:t>1:1</a:t>
            </a:r>
            <a:r>
              <a:rPr lang="zh-CN" altLang="en-US" sz="2800" dirty="0">
                <a:solidFill>
                  <a:srgbClr val="0070C0"/>
                </a:solidFill>
                <a:ea typeface="微软雅黑" pitchFamily="34" charset="-122"/>
              </a:rPr>
              <a:t>的护盘资金，锁两年，可以用来交易，  不能出金</a:t>
            </a:r>
          </a:p>
        </p:txBody>
      </p:sp>
    </p:spTree>
    <p:extLst>
      <p:ext uri="{BB962C8B-B14F-4D97-AF65-F5344CB8AC3E}">
        <p14:creationId xmlns:p14="http://schemas.microsoft.com/office/powerpoint/2010/main" val="1040385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000" kern="1200" dirty="0" smtClean="0"/>
              <a:t>申购参数</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19"/>
          <p:cNvSpPr txBox="1">
            <a:spLocks noChangeArrowheads="1"/>
          </p:cNvSpPr>
          <p:nvPr/>
        </p:nvSpPr>
        <p:spPr bwMode="gray">
          <a:xfrm>
            <a:off x="559368" y="5662836"/>
            <a:ext cx="1793539"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交易单位</a:t>
            </a:r>
            <a:endParaRPr lang="en-US" altLang="zh-CN" sz="2800" dirty="0">
              <a:solidFill>
                <a:srgbClr val="0070C0"/>
              </a:solidFill>
              <a:ea typeface="微软雅黑" pitchFamily="34" charset="-122"/>
            </a:endParaRPr>
          </a:p>
        </p:txBody>
      </p:sp>
      <p:sp>
        <p:nvSpPr>
          <p:cNvPr id="14" name="文本框 19"/>
          <p:cNvSpPr txBox="1">
            <a:spLocks noChangeArrowheads="1"/>
          </p:cNvSpPr>
          <p:nvPr/>
        </p:nvSpPr>
        <p:spPr bwMode="gray">
          <a:xfrm>
            <a:off x="2663666" y="5739635"/>
            <a:ext cx="5287154"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商品在交易时的单位，如枚、张、克、吨</a:t>
            </a:r>
            <a:endParaRPr lang="en-US" altLang="zh-CN" sz="2200" dirty="0">
              <a:solidFill>
                <a:srgbClr val="00B050"/>
              </a:solidFill>
              <a:ea typeface="微软雅黑" pitchFamily="34" charset="-122"/>
            </a:endParaRPr>
          </a:p>
        </p:txBody>
      </p:sp>
      <p:sp>
        <p:nvSpPr>
          <p:cNvPr id="16" name="文本框 19"/>
          <p:cNvSpPr txBox="1">
            <a:spLocks noChangeArrowheads="1"/>
          </p:cNvSpPr>
          <p:nvPr/>
        </p:nvSpPr>
        <p:spPr bwMode="gray">
          <a:xfrm>
            <a:off x="559368" y="4062029"/>
            <a:ext cx="1893900"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限售比例</a:t>
            </a:r>
            <a:endParaRPr lang="en-US" altLang="zh-CN" sz="2800" dirty="0">
              <a:solidFill>
                <a:srgbClr val="0070C0"/>
              </a:solidFill>
              <a:ea typeface="微软雅黑" pitchFamily="34" charset="-122"/>
            </a:endParaRPr>
          </a:p>
        </p:txBody>
      </p:sp>
      <p:sp>
        <p:nvSpPr>
          <p:cNvPr id="19" name="文本框 19"/>
          <p:cNvSpPr txBox="1">
            <a:spLocks noChangeArrowheads="1"/>
          </p:cNvSpPr>
          <p:nvPr/>
        </p:nvSpPr>
        <p:spPr bwMode="gray">
          <a:xfrm>
            <a:off x="581670" y="4854799"/>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申购比例</a:t>
            </a:r>
            <a:endParaRPr lang="en-US" altLang="zh-CN" sz="2800" dirty="0">
              <a:solidFill>
                <a:srgbClr val="0070C0"/>
              </a:solidFill>
              <a:ea typeface="微软雅黑" pitchFamily="34" charset="-122"/>
            </a:endParaRPr>
          </a:p>
        </p:txBody>
      </p:sp>
      <p:sp>
        <p:nvSpPr>
          <p:cNvPr id="15" name="文本框 19"/>
          <p:cNvSpPr txBox="1">
            <a:spLocks noChangeArrowheads="1"/>
          </p:cNvSpPr>
          <p:nvPr/>
        </p:nvSpPr>
        <p:spPr bwMode="gray">
          <a:xfrm>
            <a:off x="2663667" y="4209578"/>
            <a:ext cx="4417358"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限售量</a:t>
            </a:r>
            <a:r>
              <a:rPr lang="en-US" altLang="zh-CN" sz="2200" dirty="0" smtClean="0">
                <a:solidFill>
                  <a:srgbClr val="00B050"/>
                </a:solidFill>
                <a:ea typeface="微软雅黑" pitchFamily="34" charset="-122"/>
              </a:rPr>
              <a:t>=</a:t>
            </a:r>
            <a:r>
              <a:rPr lang="zh-CN" altLang="en-US" sz="2200" dirty="0" smtClean="0">
                <a:solidFill>
                  <a:srgbClr val="00B050"/>
                </a:solidFill>
                <a:ea typeface="微软雅黑" pitchFamily="34" charset="-122"/>
              </a:rPr>
              <a:t>发行总</a:t>
            </a:r>
            <a:r>
              <a:rPr lang="zh-CN" altLang="en-US" sz="2200" dirty="0">
                <a:solidFill>
                  <a:srgbClr val="00B050"/>
                </a:solidFill>
                <a:ea typeface="微软雅黑" pitchFamily="34" charset="-122"/>
              </a:rPr>
              <a:t>量</a:t>
            </a:r>
            <a:r>
              <a:rPr lang="en-US" altLang="zh-CN" sz="2200" dirty="0" smtClean="0">
                <a:solidFill>
                  <a:srgbClr val="00B050"/>
                </a:solidFill>
                <a:ea typeface="微软雅黑" pitchFamily="34" charset="-122"/>
              </a:rPr>
              <a:t>X</a:t>
            </a:r>
            <a:r>
              <a:rPr lang="zh-CN" altLang="en-US" sz="2200" dirty="0" smtClean="0">
                <a:solidFill>
                  <a:srgbClr val="00B050"/>
                </a:solidFill>
                <a:ea typeface="微软雅黑" pitchFamily="34" charset="-122"/>
              </a:rPr>
              <a:t>限售比例</a:t>
            </a:r>
            <a:endParaRPr lang="en-US" altLang="zh-CN" sz="2200" dirty="0">
              <a:solidFill>
                <a:srgbClr val="00B050"/>
              </a:solidFill>
              <a:ea typeface="微软雅黑" pitchFamily="34" charset="-122"/>
            </a:endParaRPr>
          </a:p>
        </p:txBody>
      </p:sp>
      <p:sp>
        <p:nvSpPr>
          <p:cNvPr id="24" name="文本框 19"/>
          <p:cNvSpPr txBox="1">
            <a:spLocks noChangeArrowheads="1"/>
          </p:cNvSpPr>
          <p:nvPr/>
        </p:nvSpPr>
        <p:spPr bwMode="gray">
          <a:xfrm>
            <a:off x="2663666" y="4965006"/>
            <a:ext cx="4618084"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供申购数量</a:t>
            </a:r>
            <a:r>
              <a:rPr lang="en-US" altLang="zh-CN" sz="2200" dirty="0" smtClean="0">
                <a:solidFill>
                  <a:srgbClr val="00B050"/>
                </a:solidFill>
                <a:ea typeface="微软雅黑" pitchFamily="34" charset="-122"/>
              </a:rPr>
              <a:t>=</a:t>
            </a:r>
            <a:r>
              <a:rPr lang="zh-CN" altLang="en-US" sz="2200" dirty="0" smtClean="0">
                <a:solidFill>
                  <a:srgbClr val="00B050"/>
                </a:solidFill>
                <a:ea typeface="微软雅黑" pitchFamily="34" charset="-122"/>
              </a:rPr>
              <a:t>发行总量</a:t>
            </a:r>
            <a:r>
              <a:rPr lang="en-US" altLang="zh-CN" sz="2200" dirty="0" smtClean="0">
                <a:solidFill>
                  <a:srgbClr val="00B050"/>
                </a:solidFill>
                <a:ea typeface="微软雅黑" pitchFamily="34" charset="-122"/>
              </a:rPr>
              <a:t>X</a:t>
            </a:r>
            <a:r>
              <a:rPr lang="zh-CN" altLang="en-US" sz="2200" dirty="0" smtClean="0">
                <a:solidFill>
                  <a:srgbClr val="00B050"/>
                </a:solidFill>
                <a:ea typeface="微软雅黑" pitchFamily="34" charset="-122"/>
              </a:rPr>
              <a:t>申购比例</a:t>
            </a:r>
            <a:endParaRPr lang="en-US" altLang="zh-CN" sz="2200" dirty="0">
              <a:solidFill>
                <a:srgbClr val="00B050"/>
              </a:solidFill>
              <a:ea typeface="微软雅黑" pitchFamily="34" charset="-122"/>
            </a:endParaRPr>
          </a:p>
        </p:txBody>
      </p:sp>
      <p:sp>
        <p:nvSpPr>
          <p:cNvPr id="26" name="文本框 19"/>
          <p:cNvSpPr txBox="1">
            <a:spLocks noChangeArrowheads="1"/>
          </p:cNvSpPr>
          <p:nvPr/>
        </p:nvSpPr>
        <p:spPr bwMode="gray">
          <a:xfrm>
            <a:off x="2975896" y="5317836"/>
            <a:ext cx="7428192" cy="646331"/>
          </a:xfrm>
          <a:prstGeom prst="rect">
            <a:avLst/>
          </a:prstGeom>
          <a:noFill/>
          <a:ln w="9525">
            <a:noFill/>
            <a:miter lim="800000"/>
            <a:headEnd/>
            <a:tailEnd/>
          </a:ln>
        </p:spPr>
        <p:txBody>
          <a:bodyPr wrap="square">
            <a:spAutoFit/>
          </a:bodyPr>
          <a:lstStyle/>
          <a:p>
            <a:pPr eaLnBrk="0" hangingPunct="0"/>
            <a:r>
              <a:rPr lang="zh-CN" altLang="en-US" dirty="0" smtClean="0">
                <a:solidFill>
                  <a:srgbClr val="7030A0"/>
                </a:solidFill>
                <a:latin typeface="楷体" panose="02010609060101010101" pitchFamily="49" charset="-122"/>
                <a:ea typeface="楷体" panose="02010609060101010101" pitchFamily="49" charset="-122"/>
              </a:rPr>
              <a:t>供申购数量包含固定认购量、网上申</a:t>
            </a:r>
            <a:r>
              <a:rPr lang="zh-CN" altLang="en-US" dirty="0">
                <a:solidFill>
                  <a:srgbClr val="7030A0"/>
                </a:solidFill>
                <a:latin typeface="楷体" panose="02010609060101010101" pitchFamily="49" charset="-122"/>
                <a:ea typeface="楷体" panose="02010609060101010101" pitchFamily="49" charset="-122"/>
              </a:rPr>
              <a:t>购量，</a:t>
            </a:r>
            <a:r>
              <a:rPr lang="zh-CN" altLang="en-US" dirty="0" smtClean="0">
                <a:solidFill>
                  <a:srgbClr val="7030A0"/>
                </a:solidFill>
                <a:latin typeface="楷体" panose="02010609060101010101" pitchFamily="49" charset="-122"/>
                <a:ea typeface="楷体" panose="02010609060101010101" pitchFamily="49" charset="-122"/>
              </a:rPr>
              <a:t>计算供申购量</a:t>
            </a:r>
            <a:r>
              <a:rPr lang="zh-CN" altLang="en-US" dirty="0">
                <a:solidFill>
                  <a:srgbClr val="7030A0"/>
                </a:solidFill>
                <a:latin typeface="楷体" panose="02010609060101010101" pitchFamily="49" charset="-122"/>
                <a:ea typeface="楷体" panose="02010609060101010101" pitchFamily="49" charset="-122"/>
              </a:rPr>
              <a:t>时向上取整</a:t>
            </a:r>
          </a:p>
          <a:p>
            <a:pPr eaLnBrk="0" hangingPunct="0"/>
            <a:endParaRPr lang="zh-CN" altLang="en-US" dirty="0">
              <a:solidFill>
                <a:srgbClr val="7030A0"/>
              </a:solidFill>
              <a:latin typeface="楷体" panose="02010609060101010101" pitchFamily="49" charset="-122"/>
              <a:ea typeface="楷体" panose="02010609060101010101" pitchFamily="49" charset="-122"/>
            </a:endParaRPr>
          </a:p>
        </p:txBody>
      </p:sp>
      <p:sp>
        <p:nvSpPr>
          <p:cNvPr id="25" name="文本框 19"/>
          <p:cNvSpPr txBox="1">
            <a:spLocks noChangeArrowheads="1"/>
          </p:cNvSpPr>
          <p:nvPr/>
        </p:nvSpPr>
        <p:spPr bwMode="gray">
          <a:xfrm>
            <a:off x="559368" y="887679"/>
            <a:ext cx="1893900"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商品代码</a:t>
            </a:r>
            <a:endParaRPr lang="en-US" altLang="zh-CN" sz="2800" dirty="0">
              <a:solidFill>
                <a:srgbClr val="0070C0"/>
              </a:solidFill>
              <a:ea typeface="微软雅黑" pitchFamily="34" charset="-122"/>
            </a:endParaRPr>
          </a:p>
        </p:txBody>
      </p:sp>
      <p:sp>
        <p:nvSpPr>
          <p:cNvPr id="27" name="文本框 19"/>
          <p:cNvSpPr txBox="1">
            <a:spLocks noChangeArrowheads="1"/>
          </p:cNvSpPr>
          <p:nvPr/>
        </p:nvSpPr>
        <p:spPr bwMode="gray">
          <a:xfrm>
            <a:off x="559368" y="1694273"/>
            <a:ext cx="1893900"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发售</a:t>
            </a:r>
            <a:r>
              <a:rPr lang="zh-CN" altLang="en-US" sz="2800" dirty="0">
                <a:solidFill>
                  <a:srgbClr val="0070C0"/>
                </a:solidFill>
                <a:ea typeface="微软雅黑" pitchFamily="34" charset="-122"/>
              </a:rPr>
              <a:t>总</a:t>
            </a:r>
            <a:r>
              <a:rPr lang="zh-CN" altLang="en-US" sz="2800" dirty="0" smtClean="0">
                <a:solidFill>
                  <a:srgbClr val="0070C0"/>
                </a:solidFill>
                <a:ea typeface="微软雅黑" pitchFamily="34" charset="-122"/>
              </a:rPr>
              <a:t>量</a:t>
            </a:r>
            <a:endParaRPr lang="en-US" altLang="zh-CN" sz="2800" dirty="0">
              <a:solidFill>
                <a:srgbClr val="0070C0"/>
              </a:solidFill>
              <a:ea typeface="微软雅黑" pitchFamily="34" charset="-122"/>
            </a:endParaRPr>
          </a:p>
        </p:txBody>
      </p:sp>
      <p:sp>
        <p:nvSpPr>
          <p:cNvPr id="28" name="文本框 19"/>
          <p:cNvSpPr txBox="1">
            <a:spLocks noChangeArrowheads="1"/>
          </p:cNvSpPr>
          <p:nvPr/>
        </p:nvSpPr>
        <p:spPr bwMode="gray">
          <a:xfrm>
            <a:off x="2663667" y="1826807"/>
            <a:ext cx="2309778"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商品发行总数量</a:t>
            </a:r>
            <a:endParaRPr lang="en-US" altLang="zh-CN" sz="2200" dirty="0">
              <a:solidFill>
                <a:srgbClr val="00B050"/>
              </a:solidFill>
              <a:ea typeface="微软雅黑" pitchFamily="34" charset="-122"/>
            </a:endParaRPr>
          </a:p>
        </p:txBody>
      </p:sp>
      <p:sp>
        <p:nvSpPr>
          <p:cNvPr id="29" name="文本框 19"/>
          <p:cNvSpPr txBox="1">
            <a:spLocks noChangeArrowheads="1"/>
          </p:cNvSpPr>
          <p:nvPr/>
        </p:nvSpPr>
        <p:spPr bwMode="gray">
          <a:xfrm>
            <a:off x="2663666" y="1068552"/>
            <a:ext cx="6418619"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交易客户端上显示的商品编码</a:t>
            </a:r>
            <a:endParaRPr lang="en-US" altLang="zh-CN" sz="2200" dirty="0">
              <a:solidFill>
                <a:srgbClr val="00B050"/>
              </a:solidFill>
              <a:ea typeface="微软雅黑" pitchFamily="34" charset="-122"/>
            </a:endParaRPr>
          </a:p>
        </p:txBody>
      </p:sp>
      <p:sp>
        <p:nvSpPr>
          <p:cNvPr id="30" name="文本框 19"/>
          <p:cNvSpPr txBox="1">
            <a:spLocks noChangeArrowheads="1"/>
          </p:cNvSpPr>
          <p:nvPr/>
        </p:nvSpPr>
        <p:spPr bwMode="gray">
          <a:xfrm>
            <a:off x="559368" y="2473139"/>
            <a:ext cx="1893900"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发售</a:t>
            </a:r>
            <a:r>
              <a:rPr lang="zh-CN" altLang="en-US" sz="2800" dirty="0">
                <a:solidFill>
                  <a:srgbClr val="0070C0"/>
                </a:solidFill>
                <a:ea typeface="微软雅黑" pitchFamily="34" charset="-122"/>
              </a:rPr>
              <a:t>价格</a:t>
            </a:r>
            <a:endParaRPr lang="en-US" altLang="zh-CN" sz="2800" dirty="0">
              <a:solidFill>
                <a:srgbClr val="0070C0"/>
              </a:solidFill>
              <a:ea typeface="微软雅黑" pitchFamily="34" charset="-122"/>
            </a:endParaRPr>
          </a:p>
        </p:txBody>
      </p:sp>
      <p:sp>
        <p:nvSpPr>
          <p:cNvPr id="31" name="文本框 19"/>
          <p:cNvSpPr txBox="1">
            <a:spLocks noChangeArrowheads="1"/>
          </p:cNvSpPr>
          <p:nvPr/>
        </p:nvSpPr>
        <p:spPr bwMode="gray">
          <a:xfrm>
            <a:off x="2663667" y="2594203"/>
            <a:ext cx="3380294"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网上申购时商品价格</a:t>
            </a:r>
            <a:endParaRPr lang="en-US" altLang="zh-CN" sz="2200" dirty="0">
              <a:solidFill>
                <a:srgbClr val="00B050"/>
              </a:solidFill>
              <a:ea typeface="微软雅黑" pitchFamily="34" charset="-122"/>
            </a:endParaRPr>
          </a:p>
        </p:txBody>
      </p:sp>
      <p:sp>
        <p:nvSpPr>
          <p:cNvPr id="32" name="文本框 19"/>
          <p:cNvSpPr txBox="1">
            <a:spLocks noChangeArrowheads="1"/>
          </p:cNvSpPr>
          <p:nvPr/>
        </p:nvSpPr>
        <p:spPr bwMode="gray">
          <a:xfrm>
            <a:off x="559368" y="3287535"/>
            <a:ext cx="1893900"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发售</a:t>
            </a:r>
            <a:r>
              <a:rPr lang="zh-CN" altLang="en-US" sz="2800" dirty="0">
                <a:solidFill>
                  <a:srgbClr val="0070C0"/>
                </a:solidFill>
                <a:ea typeface="微软雅黑" pitchFamily="34" charset="-122"/>
              </a:rPr>
              <a:t>日期</a:t>
            </a:r>
            <a:endParaRPr lang="en-US" altLang="zh-CN" sz="2800" dirty="0">
              <a:solidFill>
                <a:srgbClr val="0070C0"/>
              </a:solidFill>
              <a:ea typeface="微软雅黑" pitchFamily="34" charset="-122"/>
            </a:endParaRPr>
          </a:p>
        </p:txBody>
      </p:sp>
      <p:sp>
        <p:nvSpPr>
          <p:cNvPr id="33" name="文本框 19"/>
          <p:cNvSpPr txBox="1">
            <a:spLocks noChangeArrowheads="1"/>
          </p:cNvSpPr>
          <p:nvPr/>
        </p:nvSpPr>
        <p:spPr bwMode="gray">
          <a:xfrm>
            <a:off x="2663667" y="3453203"/>
            <a:ext cx="3380294"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网上申</a:t>
            </a:r>
            <a:r>
              <a:rPr lang="zh-CN" altLang="en-US" sz="2200" dirty="0">
                <a:solidFill>
                  <a:srgbClr val="00B050"/>
                </a:solidFill>
                <a:ea typeface="微软雅黑" pitchFamily="34" charset="-122"/>
              </a:rPr>
              <a:t>购开始日期</a:t>
            </a:r>
            <a:endParaRPr lang="en-US" altLang="zh-CN" sz="2200" dirty="0">
              <a:solidFill>
                <a:srgbClr val="00B050"/>
              </a:solidFill>
              <a:ea typeface="微软雅黑" pitchFamily="34" charset="-122"/>
            </a:endParaRPr>
          </a:p>
        </p:txBody>
      </p:sp>
      <p:sp>
        <p:nvSpPr>
          <p:cNvPr id="34" name="文本框 19"/>
          <p:cNvSpPr txBox="1">
            <a:spLocks noChangeArrowheads="1"/>
          </p:cNvSpPr>
          <p:nvPr/>
        </p:nvSpPr>
        <p:spPr bwMode="gray">
          <a:xfrm>
            <a:off x="2975896" y="4489325"/>
            <a:ext cx="2510505" cy="369332"/>
          </a:xfrm>
          <a:prstGeom prst="rect">
            <a:avLst/>
          </a:prstGeom>
          <a:noFill/>
          <a:ln w="9525">
            <a:noFill/>
            <a:miter lim="800000"/>
            <a:headEnd/>
            <a:tailEnd/>
          </a:ln>
        </p:spPr>
        <p:txBody>
          <a:bodyPr wrap="square">
            <a:spAutoFit/>
          </a:bodyPr>
          <a:lstStyle/>
          <a:p>
            <a:pPr eaLnBrk="0" hangingPunct="0"/>
            <a:r>
              <a:rPr lang="zh-CN" altLang="en-US" dirty="0" smtClean="0">
                <a:solidFill>
                  <a:srgbClr val="7030A0"/>
                </a:solidFill>
                <a:latin typeface="楷体" panose="02010609060101010101" pitchFamily="49" charset="-122"/>
                <a:ea typeface="楷体" panose="02010609060101010101" pitchFamily="49" charset="-122"/>
              </a:rPr>
              <a:t>计算限售量时向上取整</a:t>
            </a:r>
            <a:endParaRPr lang="zh-CN" altLang="en-US"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55892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000" kern="1200" dirty="0" smtClean="0"/>
              <a:t>申购参数</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19"/>
          <p:cNvSpPr txBox="1">
            <a:spLocks noChangeArrowheads="1"/>
          </p:cNvSpPr>
          <p:nvPr/>
        </p:nvSpPr>
        <p:spPr bwMode="gray">
          <a:xfrm>
            <a:off x="581670" y="5219983"/>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最大中签量</a:t>
            </a:r>
            <a:endParaRPr lang="en-US" altLang="zh-CN" sz="2800" dirty="0">
              <a:solidFill>
                <a:srgbClr val="0070C0"/>
              </a:solidFill>
              <a:ea typeface="微软雅黑" pitchFamily="34" charset="-122"/>
            </a:endParaRPr>
          </a:p>
        </p:txBody>
      </p:sp>
      <p:sp>
        <p:nvSpPr>
          <p:cNvPr id="14" name="文本框 19"/>
          <p:cNvSpPr txBox="1">
            <a:spLocks noChangeArrowheads="1"/>
          </p:cNvSpPr>
          <p:nvPr/>
        </p:nvSpPr>
        <p:spPr bwMode="gray">
          <a:xfrm>
            <a:off x="2848442" y="5527759"/>
            <a:ext cx="7815262" cy="430887"/>
          </a:xfrm>
          <a:prstGeom prst="rect">
            <a:avLst/>
          </a:prstGeom>
          <a:noFill/>
          <a:ln w="9525">
            <a:noFill/>
            <a:miter lim="800000"/>
            <a:headEnd/>
            <a:tailEnd/>
          </a:ln>
        </p:spPr>
        <p:txBody>
          <a:bodyPr wrap="square">
            <a:spAutoFit/>
          </a:bodyPr>
          <a:lstStyle/>
          <a:p>
            <a:pPr eaLnBrk="0" hangingPunct="0"/>
            <a:r>
              <a:rPr lang="zh-CN" altLang="en-US" sz="2200" dirty="0">
                <a:solidFill>
                  <a:srgbClr val="00B050"/>
                </a:solidFill>
                <a:ea typeface="微软雅黑" pitchFamily="34" charset="-122"/>
              </a:rPr>
              <a:t>单个交易商能中签的</a:t>
            </a:r>
            <a:r>
              <a:rPr lang="zh-CN" altLang="en-US" sz="2200" dirty="0" smtClean="0">
                <a:solidFill>
                  <a:srgbClr val="00B050"/>
                </a:solidFill>
                <a:ea typeface="微软雅黑" pitchFamily="34" charset="-122"/>
              </a:rPr>
              <a:t>最大量，必须</a:t>
            </a:r>
            <a:r>
              <a:rPr lang="zh-CN" altLang="en-US" sz="2200" dirty="0">
                <a:solidFill>
                  <a:srgbClr val="00B050"/>
                </a:solidFill>
                <a:ea typeface="微软雅黑" pitchFamily="34" charset="-122"/>
              </a:rPr>
              <a:t>是最小申购单位的整数</a:t>
            </a:r>
            <a:r>
              <a:rPr lang="zh-CN" altLang="en-US" sz="2200" dirty="0" smtClean="0">
                <a:solidFill>
                  <a:srgbClr val="00B050"/>
                </a:solidFill>
                <a:ea typeface="微软雅黑" pitchFamily="34" charset="-122"/>
              </a:rPr>
              <a:t>倍</a:t>
            </a:r>
            <a:endParaRPr lang="en-US" altLang="zh-CN" sz="2200" dirty="0">
              <a:solidFill>
                <a:srgbClr val="00B050"/>
              </a:solidFill>
              <a:ea typeface="微软雅黑" pitchFamily="34" charset="-122"/>
            </a:endParaRPr>
          </a:p>
        </p:txBody>
      </p:sp>
      <p:sp>
        <p:nvSpPr>
          <p:cNvPr id="16" name="文本框 19"/>
          <p:cNvSpPr txBox="1">
            <a:spLocks noChangeArrowheads="1"/>
          </p:cNvSpPr>
          <p:nvPr/>
        </p:nvSpPr>
        <p:spPr bwMode="gray">
          <a:xfrm>
            <a:off x="581671" y="1028905"/>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是否允许多次申购</a:t>
            </a:r>
            <a:r>
              <a:rPr lang="en-US" altLang="zh-CN" sz="2000" dirty="0" smtClean="0">
                <a:solidFill>
                  <a:srgbClr val="7030A0"/>
                </a:solidFill>
                <a:ea typeface="微软雅黑" pitchFamily="34" charset="-122"/>
              </a:rPr>
              <a:t>(</a:t>
            </a:r>
            <a:r>
              <a:rPr lang="zh-CN" altLang="en-US" sz="2000" dirty="0" smtClean="0">
                <a:solidFill>
                  <a:srgbClr val="7030A0"/>
                </a:solidFill>
                <a:ea typeface="微软雅黑" pitchFamily="34" charset="-122"/>
              </a:rPr>
              <a:t>配合是否允许撤单</a:t>
            </a:r>
            <a:r>
              <a:rPr lang="en-US" altLang="zh-CN" sz="2000" dirty="0" smtClean="0">
                <a:solidFill>
                  <a:srgbClr val="7030A0"/>
                </a:solidFill>
                <a:ea typeface="微软雅黑" pitchFamily="34" charset="-122"/>
              </a:rPr>
              <a:t>)</a:t>
            </a:r>
            <a:endParaRPr lang="en-US" altLang="zh-CN" sz="2000" dirty="0">
              <a:solidFill>
                <a:srgbClr val="7030A0"/>
              </a:solidFill>
              <a:ea typeface="微软雅黑" pitchFamily="34" charset="-122"/>
            </a:endParaRPr>
          </a:p>
        </p:txBody>
      </p:sp>
      <p:sp>
        <p:nvSpPr>
          <p:cNvPr id="19" name="文本框 19"/>
          <p:cNvSpPr txBox="1">
            <a:spLocks noChangeArrowheads="1"/>
          </p:cNvSpPr>
          <p:nvPr/>
        </p:nvSpPr>
        <p:spPr bwMode="gray">
          <a:xfrm>
            <a:off x="581671" y="2431744"/>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最小申购量</a:t>
            </a:r>
            <a:endParaRPr lang="en-US" altLang="zh-CN" sz="2800" dirty="0">
              <a:solidFill>
                <a:srgbClr val="0070C0"/>
              </a:solidFill>
              <a:ea typeface="微软雅黑" pitchFamily="34" charset="-122"/>
            </a:endParaRPr>
          </a:p>
        </p:txBody>
      </p:sp>
      <p:sp>
        <p:nvSpPr>
          <p:cNvPr id="20" name="文本框 19"/>
          <p:cNvSpPr txBox="1">
            <a:spLocks noChangeArrowheads="1"/>
          </p:cNvSpPr>
          <p:nvPr/>
        </p:nvSpPr>
        <p:spPr bwMode="gray">
          <a:xfrm>
            <a:off x="581671" y="4336483"/>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申购总量上限</a:t>
            </a:r>
            <a:endParaRPr lang="en-US" altLang="zh-CN" sz="2800" dirty="0">
              <a:solidFill>
                <a:srgbClr val="0070C0"/>
              </a:solidFill>
              <a:ea typeface="微软雅黑" pitchFamily="34" charset="-122"/>
            </a:endParaRPr>
          </a:p>
        </p:txBody>
      </p:sp>
      <p:sp>
        <p:nvSpPr>
          <p:cNvPr id="21" name="文本框 19"/>
          <p:cNvSpPr txBox="1">
            <a:spLocks noChangeArrowheads="1"/>
          </p:cNvSpPr>
          <p:nvPr/>
        </p:nvSpPr>
        <p:spPr bwMode="gray">
          <a:xfrm>
            <a:off x="581671" y="3363047"/>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最小申购单位</a:t>
            </a:r>
            <a:endParaRPr lang="en-US" altLang="zh-CN" sz="2800" dirty="0">
              <a:solidFill>
                <a:srgbClr val="0070C0"/>
              </a:solidFill>
              <a:ea typeface="微软雅黑" pitchFamily="34" charset="-122"/>
            </a:endParaRPr>
          </a:p>
        </p:txBody>
      </p:sp>
      <p:sp>
        <p:nvSpPr>
          <p:cNvPr id="22" name="文本框 19"/>
          <p:cNvSpPr txBox="1">
            <a:spLocks noChangeArrowheads="1"/>
          </p:cNvSpPr>
          <p:nvPr/>
        </p:nvSpPr>
        <p:spPr bwMode="gray">
          <a:xfrm>
            <a:off x="2848442" y="3634168"/>
            <a:ext cx="6418619"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申购量</a:t>
            </a:r>
            <a:r>
              <a:rPr lang="en-US" altLang="zh-CN" sz="2200" dirty="0" smtClean="0">
                <a:solidFill>
                  <a:srgbClr val="00B050"/>
                </a:solidFill>
                <a:ea typeface="微软雅黑" pitchFamily="34" charset="-122"/>
              </a:rPr>
              <a:t>=</a:t>
            </a:r>
            <a:r>
              <a:rPr lang="zh-CN" altLang="en-US" sz="2200" dirty="0" smtClean="0">
                <a:solidFill>
                  <a:srgbClr val="00B050"/>
                </a:solidFill>
                <a:ea typeface="微软雅黑" pitchFamily="34" charset="-122"/>
              </a:rPr>
              <a:t>最小申购量</a:t>
            </a:r>
            <a:r>
              <a:rPr lang="en-US" altLang="zh-CN" sz="2200" dirty="0" smtClean="0">
                <a:solidFill>
                  <a:srgbClr val="00B050"/>
                </a:solidFill>
                <a:ea typeface="微软雅黑" pitchFamily="34" charset="-122"/>
              </a:rPr>
              <a:t>+</a:t>
            </a:r>
            <a:r>
              <a:rPr lang="zh-CN" altLang="en-US" sz="2200" dirty="0" smtClean="0">
                <a:solidFill>
                  <a:srgbClr val="00B050"/>
                </a:solidFill>
                <a:ea typeface="微软雅黑" pitchFamily="34" charset="-122"/>
              </a:rPr>
              <a:t>最小申购单位</a:t>
            </a:r>
            <a:r>
              <a:rPr lang="en-US" altLang="zh-CN" sz="2200" dirty="0" smtClean="0">
                <a:solidFill>
                  <a:srgbClr val="00B050"/>
                </a:solidFill>
                <a:ea typeface="微软雅黑" pitchFamily="34" charset="-122"/>
              </a:rPr>
              <a:t>X</a:t>
            </a:r>
            <a:r>
              <a:rPr lang="zh-CN" altLang="en-US" sz="2200" dirty="0" smtClean="0">
                <a:solidFill>
                  <a:srgbClr val="00B050"/>
                </a:solidFill>
                <a:ea typeface="微软雅黑" pitchFamily="34" charset="-122"/>
              </a:rPr>
              <a:t>倍数</a:t>
            </a:r>
            <a:endParaRPr lang="en-US" altLang="zh-CN" sz="2200" dirty="0">
              <a:solidFill>
                <a:srgbClr val="00B050"/>
              </a:solidFill>
              <a:ea typeface="微软雅黑" pitchFamily="34" charset="-122"/>
            </a:endParaRPr>
          </a:p>
        </p:txBody>
      </p:sp>
      <p:sp>
        <p:nvSpPr>
          <p:cNvPr id="23" name="文本框 19"/>
          <p:cNvSpPr txBox="1">
            <a:spLocks noChangeArrowheads="1"/>
          </p:cNvSpPr>
          <p:nvPr/>
        </p:nvSpPr>
        <p:spPr bwMode="gray">
          <a:xfrm>
            <a:off x="2848443" y="4592050"/>
            <a:ext cx="8441457"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单个交易</a:t>
            </a:r>
            <a:r>
              <a:rPr lang="zh-CN" altLang="en-US" sz="2200" dirty="0">
                <a:solidFill>
                  <a:srgbClr val="00B050"/>
                </a:solidFill>
                <a:ea typeface="微软雅黑" pitchFamily="34" charset="-122"/>
              </a:rPr>
              <a:t>商</a:t>
            </a:r>
            <a:r>
              <a:rPr lang="zh-CN" altLang="en-US" sz="2200" dirty="0" smtClean="0">
                <a:solidFill>
                  <a:srgbClr val="00B050"/>
                </a:solidFill>
                <a:ea typeface="微软雅黑" pitchFamily="34" charset="-122"/>
              </a:rPr>
              <a:t>申</a:t>
            </a:r>
            <a:r>
              <a:rPr lang="zh-CN" altLang="en-US" sz="2200" dirty="0">
                <a:solidFill>
                  <a:srgbClr val="00B050"/>
                </a:solidFill>
                <a:ea typeface="微软雅黑" pitchFamily="34" charset="-122"/>
              </a:rPr>
              <a:t>购的总量不能超过此</a:t>
            </a:r>
            <a:r>
              <a:rPr lang="zh-CN" altLang="en-US" sz="2200" dirty="0" smtClean="0">
                <a:solidFill>
                  <a:srgbClr val="00B050"/>
                </a:solidFill>
                <a:ea typeface="微软雅黑" pitchFamily="34" charset="-122"/>
              </a:rPr>
              <a:t>设定值</a:t>
            </a:r>
            <a:endParaRPr lang="en-US" altLang="zh-CN" sz="2200" dirty="0">
              <a:solidFill>
                <a:srgbClr val="00B050"/>
              </a:solidFill>
              <a:ea typeface="微软雅黑" pitchFamily="34" charset="-122"/>
            </a:endParaRPr>
          </a:p>
        </p:txBody>
      </p:sp>
      <p:sp>
        <p:nvSpPr>
          <p:cNvPr id="15" name="文本框 19"/>
          <p:cNvSpPr txBox="1">
            <a:spLocks noChangeArrowheads="1"/>
          </p:cNvSpPr>
          <p:nvPr/>
        </p:nvSpPr>
        <p:spPr bwMode="gray">
          <a:xfrm>
            <a:off x="2848442" y="1589054"/>
            <a:ext cx="8356175"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如果允许多次申购，抽签方式不能选择“</a:t>
            </a:r>
            <a:r>
              <a:rPr lang="zh-CN" altLang="en-US" sz="2200" dirty="0">
                <a:solidFill>
                  <a:srgbClr val="00B050"/>
                </a:solidFill>
                <a:ea typeface="微软雅黑" pitchFamily="34" charset="-122"/>
              </a:rPr>
              <a:t>资金比例</a:t>
            </a:r>
            <a:r>
              <a:rPr lang="zh-CN" altLang="en-US" sz="2200" dirty="0" smtClean="0">
                <a:solidFill>
                  <a:srgbClr val="00B050"/>
                </a:solidFill>
                <a:ea typeface="微软雅黑" pitchFamily="34" charset="-122"/>
              </a:rPr>
              <a:t>”、“持仓市值与申购资金抽签”和“</a:t>
            </a:r>
            <a:r>
              <a:rPr lang="zh-CN" altLang="en-US" sz="2200" dirty="0">
                <a:solidFill>
                  <a:srgbClr val="00B050"/>
                </a:solidFill>
                <a:ea typeface="微软雅黑" pitchFamily="34" charset="-122"/>
              </a:rPr>
              <a:t>持仓市值与时间”三</a:t>
            </a:r>
            <a:r>
              <a:rPr lang="zh-CN" altLang="en-US" sz="2200" dirty="0" smtClean="0">
                <a:solidFill>
                  <a:srgbClr val="00B050"/>
                </a:solidFill>
                <a:ea typeface="微软雅黑" pitchFamily="34" charset="-122"/>
              </a:rPr>
              <a:t>种方式</a:t>
            </a:r>
            <a:endParaRPr lang="en-US" altLang="zh-CN" sz="2200" dirty="0">
              <a:solidFill>
                <a:srgbClr val="00B050"/>
              </a:solidFill>
              <a:ea typeface="微软雅黑" pitchFamily="34" charset="-122"/>
            </a:endParaRPr>
          </a:p>
        </p:txBody>
      </p:sp>
      <p:sp>
        <p:nvSpPr>
          <p:cNvPr id="24" name="文本框 19"/>
          <p:cNvSpPr txBox="1">
            <a:spLocks noChangeArrowheads="1"/>
          </p:cNvSpPr>
          <p:nvPr/>
        </p:nvSpPr>
        <p:spPr bwMode="gray">
          <a:xfrm>
            <a:off x="2848442" y="2696696"/>
            <a:ext cx="6418619"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单个交易商每次申购的数量不能低于此设定值</a:t>
            </a:r>
            <a:endParaRPr lang="en-US" altLang="zh-CN" sz="2200" dirty="0">
              <a:solidFill>
                <a:srgbClr val="00B050"/>
              </a:solidFill>
              <a:ea typeface="微软雅黑" pitchFamily="34" charset="-122"/>
            </a:endParaRPr>
          </a:p>
        </p:txBody>
      </p:sp>
      <p:sp>
        <p:nvSpPr>
          <p:cNvPr id="26" name="文本框 19"/>
          <p:cNvSpPr txBox="1">
            <a:spLocks noChangeArrowheads="1"/>
          </p:cNvSpPr>
          <p:nvPr/>
        </p:nvSpPr>
        <p:spPr bwMode="gray">
          <a:xfrm>
            <a:off x="2848442" y="3978912"/>
            <a:ext cx="9343557" cy="369332"/>
          </a:xfrm>
          <a:prstGeom prst="rect">
            <a:avLst/>
          </a:prstGeom>
          <a:noFill/>
          <a:ln w="9525">
            <a:noFill/>
            <a:miter lim="800000"/>
            <a:headEnd/>
            <a:tailEnd/>
          </a:ln>
        </p:spPr>
        <p:txBody>
          <a:bodyPr wrap="square">
            <a:spAutoFit/>
          </a:bodyPr>
          <a:lstStyle/>
          <a:p>
            <a:pPr eaLnBrk="0" hangingPunct="0"/>
            <a:r>
              <a:rPr lang="zh-CN" altLang="en-US" dirty="0">
                <a:solidFill>
                  <a:srgbClr val="7030A0"/>
                </a:solidFill>
                <a:latin typeface="楷体" panose="02010609060101010101" pitchFamily="49" charset="-122"/>
                <a:ea typeface="楷体" panose="02010609060101010101" pitchFamily="49" charset="-122"/>
              </a:rPr>
              <a:t>发行总量、发行商保留量、</a:t>
            </a:r>
            <a:r>
              <a:rPr lang="zh-CN" altLang="en-US" dirty="0" smtClean="0">
                <a:solidFill>
                  <a:srgbClr val="7030A0"/>
                </a:solidFill>
                <a:latin typeface="楷体" panose="02010609060101010101" pitchFamily="49" charset="-122"/>
                <a:ea typeface="楷体" panose="02010609060101010101" pitchFamily="49" charset="-122"/>
              </a:rPr>
              <a:t>最小</a:t>
            </a:r>
            <a:r>
              <a:rPr lang="zh-CN" altLang="en-US" dirty="0">
                <a:solidFill>
                  <a:srgbClr val="7030A0"/>
                </a:solidFill>
                <a:latin typeface="楷体" panose="02010609060101010101" pitchFamily="49" charset="-122"/>
                <a:ea typeface="楷体" panose="02010609060101010101" pitchFamily="49" charset="-122"/>
              </a:rPr>
              <a:t>申购量、申购总量</a:t>
            </a:r>
            <a:r>
              <a:rPr lang="zh-CN" altLang="en-US" dirty="0" smtClean="0">
                <a:solidFill>
                  <a:srgbClr val="7030A0"/>
                </a:solidFill>
                <a:latin typeface="楷体" panose="02010609060101010101" pitchFamily="49" charset="-122"/>
                <a:ea typeface="楷体" panose="02010609060101010101" pitchFamily="49" charset="-122"/>
              </a:rPr>
              <a:t>上限都</a:t>
            </a:r>
            <a:r>
              <a:rPr lang="zh-CN" altLang="en-US" dirty="0">
                <a:solidFill>
                  <a:srgbClr val="7030A0"/>
                </a:solidFill>
                <a:latin typeface="楷体" panose="02010609060101010101" pitchFamily="49" charset="-122"/>
                <a:ea typeface="楷体" panose="02010609060101010101" pitchFamily="49" charset="-122"/>
              </a:rPr>
              <a:t>必须是最小申购单位的整数倍</a:t>
            </a:r>
          </a:p>
        </p:txBody>
      </p:sp>
    </p:spTree>
    <p:extLst>
      <p:ext uri="{BB962C8B-B14F-4D97-AF65-F5344CB8AC3E}">
        <p14:creationId xmlns:p14="http://schemas.microsoft.com/office/powerpoint/2010/main" val="4710515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dirty="0" smtClean="0"/>
              <a:t>发行</a:t>
            </a:r>
            <a:r>
              <a:rPr lang="zh-CN" altLang="en-US" sz="3000" dirty="0"/>
              <a:t>方式</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9"/>
          <p:cNvSpPr txBox="1">
            <a:spLocks noChangeArrowheads="1"/>
          </p:cNvSpPr>
          <p:nvPr/>
        </p:nvSpPr>
        <p:spPr bwMode="gray">
          <a:xfrm>
            <a:off x="1653868" y="967421"/>
            <a:ext cx="1823423" cy="553998"/>
          </a:xfrm>
          <a:prstGeom prst="rect">
            <a:avLst/>
          </a:prstGeom>
          <a:noFill/>
          <a:ln w="9525">
            <a:noFill/>
            <a:miter lim="800000"/>
            <a:headEnd/>
            <a:tailEnd/>
          </a:ln>
        </p:spPr>
        <p:txBody>
          <a:bodyPr wrap="square">
            <a:spAutoFit/>
          </a:bodyPr>
          <a:lstStyle/>
          <a:p>
            <a:pPr eaLnBrk="0" hangingPunct="0"/>
            <a:r>
              <a:rPr lang="zh-CN" altLang="en-US" sz="3000" dirty="0" smtClean="0">
                <a:solidFill>
                  <a:srgbClr val="0070C0"/>
                </a:solidFill>
                <a:ea typeface="微软雅黑" pitchFamily="34" charset="-122"/>
              </a:rPr>
              <a:t>定价发行</a:t>
            </a:r>
            <a:endParaRPr lang="en-US" altLang="zh-CN" sz="3000" dirty="0">
              <a:solidFill>
                <a:srgbClr val="0070C0"/>
              </a:solidFill>
              <a:ea typeface="微软雅黑" pitchFamily="34" charset="-122"/>
            </a:endParaRPr>
          </a:p>
        </p:txBody>
      </p:sp>
      <p:sp>
        <p:nvSpPr>
          <p:cNvPr id="13" name="文本框 19"/>
          <p:cNvSpPr txBox="1">
            <a:spLocks noChangeArrowheads="1"/>
          </p:cNvSpPr>
          <p:nvPr/>
        </p:nvSpPr>
        <p:spPr bwMode="gray">
          <a:xfrm>
            <a:off x="7666442" y="2289514"/>
            <a:ext cx="471141"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高</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14" name="文本框 19"/>
          <p:cNvSpPr txBox="1">
            <a:spLocks noChangeArrowheads="1"/>
          </p:cNvSpPr>
          <p:nvPr/>
        </p:nvSpPr>
        <p:spPr bwMode="gray">
          <a:xfrm>
            <a:off x="7720890" y="4763140"/>
            <a:ext cx="471141"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低</a:t>
            </a:r>
            <a:endParaRPr lang="en-US" altLang="zh-CN" sz="2000" dirty="0">
              <a:solidFill>
                <a:srgbClr val="7030A0"/>
              </a:solidFill>
              <a:latin typeface="楷体" panose="02010609060101010101" pitchFamily="49" charset="-122"/>
              <a:ea typeface="楷体" panose="02010609060101010101" pitchFamily="49" charset="-122"/>
            </a:endParaRPr>
          </a:p>
        </p:txBody>
      </p:sp>
      <p:cxnSp>
        <p:nvCxnSpPr>
          <p:cNvPr id="11" name="直接连接符 10"/>
          <p:cNvCxnSpPr/>
          <p:nvPr/>
        </p:nvCxnSpPr>
        <p:spPr>
          <a:xfrm>
            <a:off x="7743776" y="2859111"/>
            <a:ext cx="490459" cy="0"/>
          </a:xfrm>
          <a:prstGeom prst="line">
            <a:avLst/>
          </a:prstGeom>
          <a:ln>
            <a:solidFill>
              <a:srgbClr val="0059A3"/>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743776" y="3197349"/>
            <a:ext cx="490459" cy="0"/>
          </a:xfrm>
          <a:prstGeom prst="line">
            <a:avLst/>
          </a:prstGeom>
          <a:ln>
            <a:solidFill>
              <a:srgbClr val="0059A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743776" y="3515496"/>
            <a:ext cx="490459" cy="0"/>
          </a:xfrm>
          <a:prstGeom prst="line">
            <a:avLst/>
          </a:prstGeom>
          <a:ln>
            <a:solidFill>
              <a:srgbClr val="0059A3"/>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743776" y="3850705"/>
            <a:ext cx="490459" cy="0"/>
          </a:xfrm>
          <a:prstGeom prst="line">
            <a:avLst/>
          </a:prstGeom>
          <a:ln>
            <a:solidFill>
              <a:srgbClr val="0059A3"/>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743776" y="4172758"/>
            <a:ext cx="490459" cy="0"/>
          </a:xfrm>
          <a:prstGeom prst="line">
            <a:avLst/>
          </a:prstGeom>
          <a:ln>
            <a:solidFill>
              <a:srgbClr val="0059A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743776" y="4482682"/>
            <a:ext cx="490459" cy="0"/>
          </a:xfrm>
          <a:prstGeom prst="line">
            <a:avLst/>
          </a:prstGeom>
          <a:ln>
            <a:solidFill>
              <a:srgbClr val="0059A3"/>
            </a:solidFill>
          </a:ln>
        </p:spPr>
        <p:style>
          <a:lnRef idx="1">
            <a:schemeClr val="accent1"/>
          </a:lnRef>
          <a:fillRef idx="0">
            <a:schemeClr val="accent1"/>
          </a:fillRef>
          <a:effectRef idx="0">
            <a:schemeClr val="accent1"/>
          </a:effectRef>
          <a:fontRef idx="minor">
            <a:schemeClr val="tx1"/>
          </a:fontRef>
        </p:style>
      </p:cxnSp>
      <p:sp>
        <p:nvSpPr>
          <p:cNvPr id="25" name="文本框 19"/>
          <p:cNvSpPr txBox="1">
            <a:spLocks noChangeArrowheads="1"/>
          </p:cNvSpPr>
          <p:nvPr/>
        </p:nvSpPr>
        <p:spPr bwMode="gray">
          <a:xfrm>
            <a:off x="8385216" y="2644224"/>
            <a:ext cx="513030"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20</a:t>
            </a:r>
            <a:endParaRPr lang="en-US" altLang="zh-CN" sz="2200" dirty="0">
              <a:solidFill>
                <a:srgbClr val="7030A0"/>
              </a:solidFill>
              <a:ea typeface="微软雅黑" pitchFamily="34" charset="-122"/>
            </a:endParaRPr>
          </a:p>
        </p:txBody>
      </p:sp>
      <p:sp>
        <p:nvSpPr>
          <p:cNvPr id="26" name="文本框 19"/>
          <p:cNvSpPr txBox="1">
            <a:spLocks noChangeArrowheads="1"/>
          </p:cNvSpPr>
          <p:nvPr/>
        </p:nvSpPr>
        <p:spPr bwMode="gray">
          <a:xfrm>
            <a:off x="8398095" y="2953317"/>
            <a:ext cx="513030"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19</a:t>
            </a:r>
            <a:endParaRPr lang="en-US" altLang="zh-CN" sz="2200" dirty="0">
              <a:solidFill>
                <a:srgbClr val="7030A0"/>
              </a:solidFill>
              <a:ea typeface="微软雅黑" pitchFamily="34" charset="-122"/>
            </a:endParaRPr>
          </a:p>
        </p:txBody>
      </p:sp>
      <p:sp>
        <p:nvSpPr>
          <p:cNvPr id="27" name="文本框 19"/>
          <p:cNvSpPr txBox="1">
            <a:spLocks noChangeArrowheads="1"/>
          </p:cNvSpPr>
          <p:nvPr/>
        </p:nvSpPr>
        <p:spPr bwMode="gray">
          <a:xfrm>
            <a:off x="8385215" y="3561735"/>
            <a:ext cx="694169" cy="553998"/>
          </a:xfrm>
          <a:prstGeom prst="rect">
            <a:avLst/>
          </a:prstGeom>
          <a:noFill/>
          <a:ln w="9525">
            <a:noFill/>
            <a:miter lim="800000"/>
            <a:headEnd/>
            <a:tailEnd/>
          </a:ln>
          <a:effectLst>
            <a:glow rad="228600">
              <a:schemeClr val="accent2">
                <a:satMod val="175000"/>
                <a:alpha val="40000"/>
              </a:schemeClr>
            </a:glow>
          </a:effectLst>
        </p:spPr>
        <p:txBody>
          <a:bodyPr wrap="square">
            <a:spAutoFit/>
          </a:bodyPr>
          <a:lstStyle/>
          <a:p>
            <a:pPr eaLnBrk="0" hangingPunct="0"/>
            <a:r>
              <a:rPr lang="en-US" altLang="zh-CN" sz="3000" dirty="0" smtClean="0">
                <a:solidFill>
                  <a:srgbClr val="FF0000"/>
                </a:solidFill>
                <a:ea typeface="微软雅黑" pitchFamily="34" charset="-122"/>
              </a:rPr>
              <a:t>17</a:t>
            </a:r>
            <a:endParaRPr lang="en-US" altLang="zh-CN" sz="3000" dirty="0">
              <a:solidFill>
                <a:srgbClr val="FF0000"/>
              </a:solidFill>
              <a:ea typeface="微软雅黑" pitchFamily="34" charset="-122"/>
            </a:endParaRPr>
          </a:p>
        </p:txBody>
      </p:sp>
      <p:sp>
        <p:nvSpPr>
          <p:cNvPr id="28" name="文本框 19"/>
          <p:cNvSpPr txBox="1">
            <a:spLocks noChangeArrowheads="1"/>
          </p:cNvSpPr>
          <p:nvPr/>
        </p:nvSpPr>
        <p:spPr bwMode="gray">
          <a:xfrm>
            <a:off x="8410974" y="3965042"/>
            <a:ext cx="513030"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16</a:t>
            </a:r>
            <a:endParaRPr lang="en-US" altLang="zh-CN" sz="2200" dirty="0">
              <a:solidFill>
                <a:srgbClr val="7030A0"/>
              </a:solidFill>
              <a:ea typeface="微软雅黑" pitchFamily="34" charset="-122"/>
            </a:endParaRPr>
          </a:p>
        </p:txBody>
      </p:sp>
      <p:sp>
        <p:nvSpPr>
          <p:cNvPr id="31" name="文本框 19"/>
          <p:cNvSpPr txBox="1">
            <a:spLocks noChangeArrowheads="1"/>
          </p:cNvSpPr>
          <p:nvPr/>
        </p:nvSpPr>
        <p:spPr bwMode="gray">
          <a:xfrm>
            <a:off x="8411472" y="3238208"/>
            <a:ext cx="513030"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18</a:t>
            </a:r>
            <a:endParaRPr lang="en-US" altLang="zh-CN" sz="2200" dirty="0">
              <a:solidFill>
                <a:srgbClr val="7030A0"/>
              </a:solidFill>
              <a:ea typeface="微软雅黑" pitchFamily="34" charset="-122"/>
            </a:endParaRPr>
          </a:p>
        </p:txBody>
      </p:sp>
      <p:sp>
        <p:nvSpPr>
          <p:cNvPr id="32" name="文本框 19"/>
          <p:cNvSpPr txBox="1">
            <a:spLocks noChangeArrowheads="1"/>
          </p:cNvSpPr>
          <p:nvPr/>
        </p:nvSpPr>
        <p:spPr bwMode="gray">
          <a:xfrm>
            <a:off x="8146705" y="953929"/>
            <a:ext cx="1898816" cy="553998"/>
          </a:xfrm>
          <a:prstGeom prst="rect">
            <a:avLst/>
          </a:prstGeom>
          <a:noFill/>
          <a:ln w="9525">
            <a:noFill/>
            <a:miter lim="800000"/>
            <a:headEnd/>
            <a:tailEnd/>
          </a:ln>
        </p:spPr>
        <p:txBody>
          <a:bodyPr wrap="square">
            <a:spAutoFit/>
          </a:bodyPr>
          <a:lstStyle/>
          <a:p>
            <a:pPr eaLnBrk="0" hangingPunct="0"/>
            <a:r>
              <a:rPr lang="zh-CN" altLang="en-US" sz="3000" dirty="0" smtClean="0">
                <a:solidFill>
                  <a:srgbClr val="7030A0"/>
                </a:solidFill>
                <a:ea typeface="微软雅黑" pitchFamily="34" charset="-122"/>
              </a:rPr>
              <a:t>竞价发行</a:t>
            </a:r>
            <a:endParaRPr lang="en-US" altLang="zh-CN" sz="3000" dirty="0">
              <a:solidFill>
                <a:srgbClr val="7030A0"/>
              </a:solidFill>
              <a:ea typeface="微软雅黑" pitchFamily="34" charset="-122"/>
            </a:endParaRPr>
          </a:p>
        </p:txBody>
      </p:sp>
      <p:cxnSp>
        <p:nvCxnSpPr>
          <p:cNvPr id="15" name="直接连接符 14"/>
          <p:cNvCxnSpPr/>
          <p:nvPr/>
        </p:nvCxnSpPr>
        <p:spPr>
          <a:xfrm>
            <a:off x="5834132" y="1059558"/>
            <a:ext cx="0" cy="5017207"/>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34" name="文本框 19"/>
          <p:cNvSpPr txBox="1">
            <a:spLocks noChangeArrowheads="1"/>
          </p:cNvSpPr>
          <p:nvPr/>
        </p:nvSpPr>
        <p:spPr bwMode="gray">
          <a:xfrm>
            <a:off x="6154578" y="5393177"/>
            <a:ext cx="5766076" cy="707886"/>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竞价发行</a:t>
            </a:r>
            <a:r>
              <a:rPr lang="zh-CN" altLang="en-US" sz="2000" dirty="0">
                <a:solidFill>
                  <a:srgbClr val="7030A0"/>
                </a:solidFill>
                <a:latin typeface="楷体" panose="02010609060101010101" pitchFamily="49" charset="-122"/>
                <a:ea typeface="楷体" panose="02010609060101010101" pitchFamily="49" charset="-122"/>
              </a:rPr>
              <a:t>：按</a:t>
            </a:r>
            <a:r>
              <a:rPr lang="zh-CN" altLang="en-US" sz="2000" dirty="0" smtClean="0">
                <a:solidFill>
                  <a:srgbClr val="7030A0"/>
                </a:solidFill>
                <a:latin typeface="楷体" panose="02010609060101010101" pitchFamily="49" charset="-122"/>
                <a:ea typeface="楷体" panose="02010609060101010101" pitchFamily="49" charset="-122"/>
              </a:rPr>
              <a:t>价格优先、时间优先分配，</a:t>
            </a:r>
            <a:r>
              <a:rPr lang="en-US" altLang="zh-CN" sz="2000" dirty="0" smtClean="0">
                <a:solidFill>
                  <a:srgbClr val="7030A0"/>
                </a:solidFill>
                <a:latin typeface="楷体" panose="02010609060101010101" pitchFamily="49" charset="-122"/>
                <a:ea typeface="楷体" panose="02010609060101010101" pitchFamily="49" charset="-122"/>
              </a:rPr>
              <a:t>17</a:t>
            </a:r>
            <a:r>
              <a:rPr lang="zh-CN" altLang="en-US" sz="2000" dirty="0" smtClean="0">
                <a:solidFill>
                  <a:srgbClr val="7030A0"/>
                </a:solidFill>
                <a:latin typeface="楷体" panose="02010609060101010101" pitchFamily="49" charset="-122"/>
                <a:ea typeface="楷体" panose="02010609060101010101" pitchFamily="49" charset="-122"/>
              </a:rPr>
              <a:t>以上的申购全部成功</a:t>
            </a:r>
            <a:r>
              <a:rPr lang="en-US" altLang="zh-CN" sz="2000" dirty="0" smtClean="0">
                <a:solidFill>
                  <a:srgbClr val="7030A0"/>
                </a:solidFill>
                <a:latin typeface="楷体" panose="02010609060101010101" pitchFamily="49" charset="-122"/>
                <a:ea typeface="楷体" panose="02010609060101010101" pitchFamily="49" charset="-122"/>
              </a:rPr>
              <a:t>,17</a:t>
            </a:r>
            <a:r>
              <a:rPr lang="zh-CN" altLang="en-US" sz="2000" dirty="0" smtClean="0">
                <a:solidFill>
                  <a:srgbClr val="7030A0"/>
                </a:solidFill>
                <a:latin typeface="楷体" panose="02010609060101010101" pitchFamily="49" charset="-122"/>
                <a:ea typeface="楷体" panose="02010609060101010101" pitchFamily="49" charset="-122"/>
              </a:rPr>
              <a:t>以下的申购忽略</a:t>
            </a:r>
            <a:endParaRPr lang="en-US" altLang="zh-CN" sz="2000" dirty="0">
              <a:solidFill>
                <a:srgbClr val="7030A0"/>
              </a:solidFill>
              <a:latin typeface="楷体" panose="02010609060101010101" pitchFamily="49" charset="-122"/>
              <a:ea typeface="楷体" panose="02010609060101010101" pitchFamily="49" charset="-122"/>
            </a:endParaRPr>
          </a:p>
        </p:txBody>
      </p:sp>
      <p:cxnSp>
        <p:nvCxnSpPr>
          <p:cNvPr id="35" name="直接连接符 34"/>
          <p:cNvCxnSpPr/>
          <p:nvPr/>
        </p:nvCxnSpPr>
        <p:spPr>
          <a:xfrm>
            <a:off x="7743776" y="4781632"/>
            <a:ext cx="490459" cy="0"/>
          </a:xfrm>
          <a:prstGeom prst="line">
            <a:avLst/>
          </a:prstGeom>
          <a:ln>
            <a:solidFill>
              <a:srgbClr val="0059A3"/>
            </a:solidFill>
          </a:ln>
        </p:spPr>
        <p:style>
          <a:lnRef idx="1">
            <a:schemeClr val="accent1"/>
          </a:lnRef>
          <a:fillRef idx="0">
            <a:schemeClr val="accent1"/>
          </a:fillRef>
          <a:effectRef idx="0">
            <a:schemeClr val="accent1"/>
          </a:effectRef>
          <a:fontRef idx="minor">
            <a:schemeClr val="tx1"/>
          </a:fontRef>
        </p:style>
      </p:cxnSp>
      <p:sp>
        <p:nvSpPr>
          <p:cNvPr id="36" name="文本框 19"/>
          <p:cNvSpPr txBox="1">
            <a:spLocks noChangeArrowheads="1"/>
          </p:cNvSpPr>
          <p:nvPr/>
        </p:nvSpPr>
        <p:spPr bwMode="gray">
          <a:xfrm>
            <a:off x="8410974" y="4271536"/>
            <a:ext cx="513030"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15</a:t>
            </a:r>
            <a:endParaRPr lang="en-US" altLang="zh-CN" sz="2200" dirty="0">
              <a:solidFill>
                <a:srgbClr val="7030A0"/>
              </a:solidFill>
              <a:ea typeface="微软雅黑" pitchFamily="34" charset="-122"/>
            </a:endParaRPr>
          </a:p>
        </p:txBody>
      </p:sp>
      <p:sp>
        <p:nvSpPr>
          <p:cNvPr id="37" name="文本框 19"/>
          <p:cNvSpPr txBox="1">
            <a:spLocks noChangeArrowheads="1"/>
          </p:cNvSpPr>
          <p:nvPr/>
        </p:nvSpPr>
        <p:spPr bwMode="gray">
          <a:xfrm>
            <a:off x="8372336" y="4493563"/>
            <a:ext cx="578485"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a:t>
            </a:r>
            <a:endParaRPr lang="en-US" altLang="zh-CN" sz="2200" dirty="0">
              <a:solidFill>
                <a:srgbClr val="7030A0"/>
              </a:solidFill>
              <a:ea typeface="微软雅黑" pitchFamily="34" charset="-122"/>
            </a:endParaRPr>
          </a:p>
        </p:txBody>
      </p:sp>
      <p:sp>
        <p:nvSpPr>
          <p:cNvPr id="38" name="Line 30"/>
          <p:cNvSpPr>
            <a:spLocks noChangeShapeType="1"/>
          </p:cNvSpPr>
          <p:nvPr/>
        </p:nvSpPr>
        <p:spPr bwMode="auto">
          <a:xfrm flipH="1" flipV="1">
            <a:off x="8898485" y="3823942"/>
            <a:ext cx="899994" cy="290767"/>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6"/>
          <p:cNvSpPr>
            <a:spLocks noChangeArrowheads="1"/>
          </p:cNvSpPr>
          <p:nvPr/>
        </p:nvSpPr>
        <p:spPr bwMode="auto">
          <a:xfrm>
            <a:off x="9852348" y="3943948"/>
            <a:ext cx="2218779"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400" dirty="0" smtClean="0">
                <a:solidFill>
                  <a:srgbClr val="FF0000"/>
                </a:solidFill>
                <a:ea typeface="宋体" charset="-122"/>
              </a:rPr>
              <a:t>17</a:t>
            </a:r>
            <a:r>
              <a:rPr lang="zh-CN" altLang="en-US" sz="2400" dirty="0" smtClean="0">
                <a:solidFill>
                  <a:srgbClr val="FF0000"/>
                </a:solidFill>
                <a:ea typeface="宋体" charset="-122"/>
              </a:rPr>
              <a:t>即为发行价</a:t>
            </a:r>
            <a:endParaRPr lang="en-US" altLang="zh-CN" sz="2400" dirty="0">
              <a:solidFill>
                <a:srgbClr val="FF0000"/>
              </a:solidFill>
              <a:ea typeface="宋体" charset="-122"/>
            </a:endParaRPr>
          </a:p>
        </p:txBody>
      </p:sp>
      <p:sp>
        <p:nvSpPr>
          <p:cNvPr id="44" name="文本框 19"/>
          <p:cNvSpPr txBox="1">
            <a:spLocks noChangeArrowheads="1"/>
          </p:cNvSpPr>
          <p:nvPr/>
        </p:nvSpPr>
        <p:spPr bwMode="gray">
          <a:xfrm>
            <a:off x="8203089" y="2226059"/>
            <a:ext cx="733033"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价格</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45" name="文本框 19"/>
          <p:cNvSpPr txBox="1">
            <a:spLocks noChangeArrowheads="1"/>
          </p:cNvSpPr>
          <p:nvPr/>
        </p:nvSpPr>
        <p:spPr bwMode="gray">
          <a:xfrm>
            <a:off x="7027407" y="2607217"/>
            <a:ext cx="363027"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a</a:t>
            </a:r>
            <a:endParaRPr lang="en-US" altLang="zh-CN" sz="2200" dirty="0">
              <a:solidFill>
                <a:srgbClr val="7030A0"/>
              </a:solidFill>
              <a:ea typeface="微软雅黑" pitchFamily="34" charset="-122"/>
            </a:endParaRPr>
          </a:p>
        </p:txBody>
      </p:sp>
      <p:sp>
        <p:nvSpPr>
          <p:cNvPr id="46" name="文本框 19"/>
          <p:cNvSpPr txBox="1">
            <a:spLocks noChangeArrowheads="1"/>
          </p:cNvSpPr>
          <p:nvPr/>
        </p:nvSpPr>
        <p:spPr bwMode="gray">
          <a:xfrm>
            <a:off x="7040286" y="2972150"/>
            <a:ext cx="513030"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b</a:t>
            </a:r>
            <a:endParaRPr lang="en-US" altLang="zh-CN" sz="2200" dirty="0">
              <a:solidFill>
                <a:srgbClr val="7030A0"/>
              </a:solidFill>
              <a:ea typeface="微软雅黑" pitchFamily="34" charset="-122"/>
            </a:endParaRPr>
          </a:p>
        </p:txBody>
      </p:sp>
      <p:sp>
        <p:nvSpPr>
          <p:cNvPr id="47" name="文本框 19"/>
          <p:cNvSpPr txBox="1">
            <a:spLocks noChangeArrowheads="1"/>
          </p:cNvSpPr>
          <p:nvPr/>
        </p:nvSpPr>
        <p:spPr bwMode="gray">
          <a:xfrm>
            <a:off x="7027407" y="3591620"/>
            <a:ext cx="403674" cy="477054"/>
          </a:xfrm>
          <a:prstGeom prst="rect">
            <a:avLst/>
          </a:prstGeom>
          <a:noFill/>
          <a:ln w="9525">
            <a:noFill/>
            <a:miter lim="800000"/>
            <a:headEnd/>
            <a:tailEnd/>
          </a:ln>
          <a:effectLst>
            <a:glow rad="228600">
              <a:schemeClr val="accent2">
                <a:satMod val="175000"/>
                <a:alpha val="40000"/>
              </a:schemeClr>
            </a:glow>
          </a:effectLst>
        </p:spPr>
        <p:txBody>
          <a:bodyPr wrap="square">
            <a:spAutoFit/>
          </a:bodyPr>
          <a:lstStyle/>
          <a:p>
            <a:pPr eaLnBrk="0" hangingPunct="0"/>
            <a:r>
              <a:rPr lang="en-US" altLang="zh-CN" sz="2500" dirty="0" smtClean="0">
                <a:solidFill>
                  <a:srgbClr val="FF0000"/>
                </a:solidFill>
                <a:ea typeface="微软雅黑" pitchFamily="34" charset="-122"/>
              </a:rPr>
              <a:t>d</a:t>
            </a:r>
            <a:endParaRPr lang="en-US" altLang="zh-CN" sz="2500" dirty="0">
              <a:solidFill>
                <a:srgbClr val="FF0000"/>
              </a:solidFill>
              <a:ea typeface="微软雅黑" pitchFamily="34" charset="-122"/>
            </a:endParaRPr>
          </a:p>
        </p:txBody>
      </p:sp>
      <p:sp>
        <p:nvSpPr>
          <p:cNvPr id="48" name="文本框 19"/>
          <p:cNvSpPr txBox="1">
            <a:spLocks noChangeArrowheads="1"/>
          </p:cNvSpPr>
          <p:nvPr/>
        </p:nvSpPr>
        <p:spPr bwMode="gray">
          <a:xfrm>
            <a:off x="7053165" y="3918548"/>
            <a:ext cx="513030"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e</a:t>
            </a:r>
            <a:endParaRPr lang="en-US" altLang="zh-CN" sz="2200" dirty="0">
              <a:solidFill>
                <a:srgbClr val="7030A0"/>
              </a:solidFill>
              <a:ea typeface="微软雅黑" pitchFamily="34" charset="-122"/>
            </a:endParaRPr>
          </a:p>
        </p:txBody>
      </p:sp>
      <p:sp>
        <p:nvSpPr>
          <p:cNvPr id="49" name="文本框 19"/>
          <p:cNvSpPr txBox="1">
            <a:spLocks noChangeArrowheads="1"/>
          </p:cNvSpPr>
          <p:nvPr/>
        </p:nvSpPr>
        <p:spPr bwMode="gray">
          <a:xfrm>
            <a:off x="7050374" y="3265537"/>
            <a:ext cx="513030"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c</a:t>
            </a:r>
            <a:endParaRPr lang="en-US" altLang="zh-CN" sz="2200" dirty="0">
              <a:solidFill>
                <a:srgbClr val="7030A0"/>
              </a:solidFill>
              <a:ea typeface="微软雅黑" pitchFamily="34" charset="-122"/>
            </a:endParaRPr>
          </a:p>
        </p:txBody>
      </p:sp>
      <p:sp>
        <p:nvSpPr>
          <p:cNvPr id="50" name="文本框 19"/>
          <p:cNvSpPr txBox="1">
            <a:spLocks noChangeArrowheads="1"/>
          </p:cNvSpPr>
          <p:nvPr/>
        </p:nvSpPr>
        <p:spPr bwMode="gray">
          <a:xfrm>
            <a:off x="7078923" y="4259202"/>
            <a:ext cx="513030"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f</a:t>
            </a:r>
            <a:endParaRPr lang="en-US" altLang="zh-CN" sz="2200" dirty="0">
              <a:solidFill>
                <a:srgbClr val="7030A0"/>
              </a:solidFill>
              <a:ea typeface="微软雅黑" pitchFamily="34" charset="-122"/>
            </a:endParaRPr>
          </a:p>
        </p:txBody>
      </p:sp>
      <p:sp>
        <p:nvSpPr>
          <p:cNvPr id="51" name="文本框 19"/>
          <p:cNvSpPr txBox="1">
            <a:spLocks noChangeArrowheads="1"/>
          </p:cNvSpPr>
          <p:nvPr/>
        </p:nvSpPr>
        <p:spPr bwMode="gray">
          <a:xfrm>
            <a:off x="7053164" y="4493017"/>
            <a:ext cx="693335" cy="430887"/>
          </a:xfrm>
          <a:prstGeom prst="rect">
            <a:avLst/>
          </a:prstGeom>
          <a:noFill/>
          <a:ln w="9525">
            <a:noFill/>
            <a:miter lim="800000"/>
            <a:headEnd/>
            <a:tailEnd/>
          </a:ln>
        </p:spPr>
        <p:txBody>
          <a:bodyPr wrap="square">
            <a:spAutoFit/>
          </a:bodyPr>
          <a:lstStyle/>
          <a:p>
            <a:pPr eaLnBrk="0" hangingPunct="0"/>
            <a:r>
              <a:rPr lang="en-US" altLang="zh-CN" sz="2200" dirty="0" smtClean="0">
                <a:solidFill>
                  <a:srgbClr val="7030A0"/>
                </a:solidFill>
                <a:ea typeface="微软雅黑" pitchFamily="34" charset="-122"/>
              </a:rPr>
              <a:t>……</a:t>
            </a:r>
            <a:endParaRPr lang="en-US" altLang="zh-CN" sz="2200" dirty="0">
              <a:solidFill>
                <a:srgbClr val="7030A0"/>
              </a:solidFill>
              <a:ea typeface="微软雅黑" pitchFamily="34" charset="-122"/>
            </a:endParaRPr>
          </a:p>
        </p:txBody>
      </p:sp>
      <p:sp>
        <p:nvSpPr>
          <p:cNvPr id="52" name="文本框 19"/>
          <p:cNvSpPr txBox="1">
            <a:spLocks noChangeArrowheads="1"/>
          </p:cNvSpPr>
          <p:nvPr/>
        </p:nvSpPr>
        <p:spPr bwMode="gray">
          <a:xfrm>
            <a:off x="6769996" y="2266368"/>
            <a:ext cx="939136" cy="369332"/>
          </a:xfrm>
          <a:prstGeom prst="rect">
            <a:avLst/>
          </a:prstGeom>
          <a:noFill/>
          <a:ln w="9525">
            <a:noFill/>
            <a:miter lim="800000"/>
            <a:headEnd/>
            <a:tailEnd/>
          </a:ln>
        </p:spPr>
        <p:txBody>
          <a:bodyPr wrap="square">
            <a:spAutoFit/>
          </a:bodyPr>
          <a:lstStyle/>
          <a:p>
            <a:pPr eaLnBrk="0" hangingPunct="0"/>
            <a:r>
              <a:rPr lang="zh-CN" altLang="en-US" dirty="0" smtClean="0">
                <a:solidFill>
                  <a:srgbClr val="7030A0"/>
                </a:solidFill>
                <a:latin typeface="楷体" panose="02010609060101010101" pitchFamily="49" charset="-122"/>
                <a:ea typeface="楷体" panose="02010609060101010101" pitchFamily="49" charset="-122"/>
              </a:rPr>
              <a:t>申购量</a:t>
            </a:r>
            <a:endParaRPr lang="en-US" altLang="zh-CN" dirty="0">
              <a:solidFill>
                <a:srgbClr val="7030A0"/>
              </a:solidFill>
              <a:latin typeface="楷体" panose="02010609060101010101" pitchFamily="49" charset="-122"/>
              <a:ea typeface="楷体" panose="02010609060101010101" pitchFamily="49" charset="-122"/>
            </a:endParaRPr>
          </a:p>
        </p:txBody>
      </p:sp>
      <p:sp>
        <p:nvSpPr>
          <p:cNvPr id="56" name="文本框 19"/>
          <p:cNvSpPr txBox="1">
            <a:spLocks noChangeArrowheads="1"/>
          </p:cNvSpPr>
          <p:nvPr/>
        </p:nvSpPr>
        <p:spPr bwMode="gray">
          <a:xfrm>
            <a:off x="9234157" y="2931360"/>
            <a:ext cx="2836971" cy="400110"/>
          </a:xfrm>
          <a:prstGeom prst="rect">
            <a:avLst/>
          </a:prstGeom>
          <a:noFill/>
          <a:ln w="9525">
            <a:noFill/>
            <a:miter lim="800000"/>
            <a:headEnd/>
            <a:tailEnd/>
          </a:ln>
        </p:spPr>
        <p:txBody>
          <a:bodyPr wrap="square">
            <a:spAutoFit/>
          </a:bodyPr>
          <a:lstStyle/>
          <a:p>
            <a:pPr eaLnBrk="0" hangingPunct="0"/>
            <a:r>
              <a:rPr lang="en-US" altLang="zh-CN" sz="2000" dirty="0" err="1" smtClean="0">
                <a:solidFill>
                  <a:srgbClr val="7030A0"/>
                </a:solidFill>
                <a:latin typeface="楷体" panose="02010609060101010101" pitchFamily="49" charset="-122"/>
                <a:ea typeface="楷体" panose="02010609060101010101" pitchFamily="49" charset="-122"/>
              </a:rPr>
              <a:t>a+b+c+d</a:t>
            </a:r>
            <a:r>
              <a:rPr lang="en-US" altLang="zh-CN" sz="2000" dirty="0" smtClean="0">
                <a:solidFill>
                  <a:srgbClr val="7030A0"/>
                </a:solidFill>
                <a:latin typeface="楷体" panose="02010609060101010101" pitchFamily="49" charset="-122"/>
                <a:ea typeface="楷体" panose="02010609060101010101" pitchFamily="49" charset="-122"/>
              </a:rPr>
              <a:t>=1000</a:t>
            </a:r>
            <a:endParaRPr lang="en-US" altLang="zh-CN" sz="2000" dirty="0">
              <a:solidFill>
                <a:srgbClr val="7030A0"/>
              </a:solidFill>
              <a:latin typeface="楷体" panose="02010609060101010101" pitchFamily="49" charset="-122"/>
              <a:ea typeface="楷体" panose="02010609060101010101" pitchFamily="49" charset="-122"/>
            </a:endParaRPr>
          </a:p>
        </p:txBody>
      </p:sp>
      <p:cxnSp>
        <p:nvCxnSpPr>
          <p:cNvPr id="6" name="直接箭头连接符 5"/>
          <p:cNvCxnSpPr/>
          <p:nvPr/>
        </p:nvCxnSpPr>
        <p:spPr>
          <a:xfrm>
            <a:off x="7689756" y="2552450"/>
            <a:ext cx="0" cy="2526432"/>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73" name="文本框 19"/>
          <p:cNvSpPr txBox="1">
            <a:spLocks noChangeArrowheads="1"/>
          </p:cNvSpPr>
          <p:nvPr/>
        </p:nvSpPr>
        <p:spPr bwMode="gray">
          <a:xfrm>
            <a:off x="496042" y="2736432"/>
            <a:ext cx="877983" cy="477054"/>
          </a:xfrm>
          <a:prstGeom prst="rect">
            <a:avLst/>
          </a:prstGeom>
          <a:noFill/>
          <a:ln w="9525">
            <a:noFill/>
            <a:miter lim="800000"/>
            <a:headEnd/>
            <a:tailEnd/>
          </a:ln>
        </p:spPr>
        <p:txBody>
          <a:bodyPr wrap="square">
            <a:spAutoFit/>
          </a:bodyPr>
          <a:lstStyle/>
          <a:p>
            <a:pPr eaLnBrk="0" hangingPunct="0"/>
            <a:r>
              <a:rPr lang="zh-CN" altLang="en-US" sz="2500" dirty="0">
                <a:solidFill>
                  <a:srgbClr val="0070C0"/>
                </a:solidFill>
                <a:ea typeface="微软雅黑" pitchFamily="34" charset="-122"/>
              </a:rPr>
              <a:t>团购</a:t>
            </a:r>
            <a:endParaRPr lang="en-US" altLang="zh-CN" sz="2500" dirty="0">
              <a:solidFill>
                <a:srgbClr val="0070C0"/>
              </a:solidFill>
              <a:ea typeface="微软雅黑" pitchFamily="34" charset="-122"/>
            </a:endParaRPr>
          </a:p>
        </p:txBody>
      </p:sp>
      <p:sp>
        <p:nvSpPr>
          <p:cNvPr id="74" name="文本框 19"/>
          <p:cNvSpPr txBox="1">
            <a:spLocks noChangeArrowheads="1"/>
          </p:cNvSpPr>
          <p:nvPr/>
        </p:nvSpPr>
        <p:spPr bwMode="gray">
          <a:xfrm>
            <a:off x="1395992" y="2760361"/>
            <a:ext cx="1073511"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7030A0"/>
                </a:solidFill>
                <a:latin typeface="楷体" panose="02010609060101010101" pitchFamily="49" charset="-122"/>
                <a:ea typeface="楷体" panose="02010609060101010101" pitchFamily="49" charset="-122"/>
              </a:rPr>
              <a:t>量区间</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75" name="文本框 19"/>
          <p:cNvSpPr txBox="1">
            <a:spLocks noChangeArrowheads="1"/>
          </p:cNvSpPr>
          <p:nvPr/>
        </p:nvSpPr>
        <p:spPr bwMode="gray">
          <a:xfrm>
            <a:off x="3145743" y="2760361"/>
            <a:ext cx="733033"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7030A0"/>
                </a:solidFill>
                <a:latin typeface="楷体" panose="02010609060101010101" pitchFamily="49" charset="-122"/>
                <a:ea typeface="楷体" panose="02010609060101010101" pitchFamily="49" charset="-122"/>
              </a:rPr>
              <a:t>价格</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76" name="文本框 19"/>
          <p:cNvSpPr txBox="1">
            <a:spLocks noChangeArrowheads="1"/>
          </p:cNvSpPr>
          <p:nvPr/>
        </p:nvSpPr>
        <p:spPr bwMode="gray">
          <a:xfrm>
            <a:off x="1395992" y="3043602"/>
            <a:ext cx="1426719" cy="323165"/>
          </a:xfrm>
          <a:prstGeom prst="rect">
            <a:avLst/>
          </a:prstGeom>
          <a:noFill/>
          <a:ln w="9525">
            <a:noFill/>
            <a:miter lim="800000"/>
            <a:headEnd/>
            <a:tailEnd/>
          </a:ln>
        </p:spPr>
        <p:txBody>
          <a:bodyPr wrap="square">
            <a:spAutoFit/>
          </a:bodyPr>
          <a:lstStyle/>
          <a:p>
            <a:pPr eaLnBrk="0" hangingPunct="0"/>
            <a:r>
              <a:rPr lang="en-US" altLang="zh-CN" sz="1500" dirty="0" smtClean="0">
                <a:solidFill>
                  <a:srgbClr val="7030A0"/>
                </a:solidFill>
                <a:latin typeface="楷体" panose="02010609060101010101" pitchFamily="49" charset="-122"/>
                <a:ea typeface="楷体" panose="02010609060101010101" pitchFamily="49" charset="-122"/>
              </a:rPr>
              <a:t>3000-5000</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77" name="文本框 19"/>
          <p:cNvSpPr txBox="1">
            <a:spLocks noChangeArrowheads="1"/>
          </p:cNvSpPr>
          <p:nvPr/>
        </p:nvSpPr>
        <p:spPr bwMode="gray">
          <a:xfrm>
            <a:off x="3287412" y="3043602"/>
            <a:ext cx="733033" cy="323165"/>
          </a:xfrm>
          <a:prstGeom prst="rect">
            <a:avLst/>
          </a:prstGeom>
          <a:noFill/>
          <a:ln w="9525">
            <a:noFill/>
            <a:miter lim="800000"/>
            <a:headEnd/>
            <a:tailEnd/>
          </a:ln>
        </p:spPr>
        <p:txBody>
          <a:bodyPr wrap="square">
            <a:spAutoFit/>
          </a:bodyPr>
          <a:lstStyle/>
          <a:p>
            <a:pPr eaLnBrk="0" hangingPunct="0"/>
            <a:r>
              <a:rPr lang="en-US" altLang="zh-CN" sz="1500" dirty="0" smtClean="0">
                <a:solidFill>
                  <a:srgbClr val="7030A0"/>
                </a:solidFill>
                <a:latin typeface="楷体" panose="02010609060101010101" pitchFamily="49" charset="-122"/>
                <a:ea typeface="楷体" panose="02010609060101010101" pitchFamily="49" charset="-122"/>
              </a:rPr>
              <a:t>10</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78" name="文本框 19"/>
          <p:cNvSpPr txBox="1">
            <a:spLocks noChangeArrowheads="1"/>
          </p:cNvSpPr>
          <p:nvPr/>
        </p:nvSpPr>
        <p:spPr bwMode="gray">
          <a:xfrm>
            <a:off x="1383113" y="3416905"/>
            <a:ext cx="1297929" cy="323165"/>
          </a:xfrm>
          <a:prstGeom prst="rect">
            <a:avLst/>
          </a:prstGeom>
          <a:noFill/>
          <a:ln w="9525">
            <a:noFill/>
            <a:miter lim="800000"/>
            <a:headEnd/>
            <a:tailEnd/>
          </a:ln>
        </p:spPr>
        <p:txBody>
          <a:bodyPr wrap="square">
            <a:spAutoFit/>
          </a:bodyPr>
          <a:lstStyle/>
          <a:p>
            <a:pPr eaLnBrk="0" hangingPunct="0"/>
            <a:r>
              <a:rPr lang="en-US" altLang="zh-CN" sz="1500" dirty="0">
                <a:solidFill>
                  <a:srgbClr val="7030A0"/>
                </a:solidFill>
                <a:latin typeface="楷体" panose="02010609060101010101" pitchFamily="49" charset="-122"/>
                <a:ea typeface="楷体" panose="02010609060101010101" pitchFamily="49" charset="-122"/>
              </a:rPr>
              <a:t>5</a:t>
            </a:r>
            <a:r>
              <a:rPr lang="en-US" altLang="zh-CN" sz="1500" dirty="0" smtClean="0">
                <a:solidFill>
                  <a:srgbClr val="7030A0"/>
                </a:solidFill>
                <a:latin typeface="楷体" panose="02010609060101010101" pitchFamily="49" charset="-122"/>
                <a:ea typeface="楷体" panose="02010609060101010101" pitchFamily="49" charset="-122"/>
              </a:rPr>
              <a:t>001-10000</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79" name="文本框 19"/>
          <p:cNvSpPr txBox="1">
            <a:spLocks noChangeArrowheads="1"/>
          </p:cNvSpPr>
          <p:nvPr/>
        </p:nvSpPr>
        <p:spPr bwMode="gray">
          <a:xfrm>
            <a:off x="3338928" y="3416905"/>
            <a:ext cx="733033" cy="323165"/>
          </a:xfrm>
          <a:prstGeom prst="rect">
            <a:avLst/>
          </a:prstGeom>
          <a:noFill/>
          <a:ln w="9525">
            <a:noFill/>
            <a:miter lim="800000"/>
            <a:headEnd/>
            <a:tailEnd/>
          </a:ln>
        </p:spPr>
        <p:txBody>
          <a:bodyPr wrap="square">
            <a:spAutoFit/>
          </a:bodyPr>
          <a:lstStyle/>
          <a:p>
            <a:pPr eaLnBrk="0" hangingPunct="0"/>
            <a:r>
              <a:rPr lang="en-US" altLang="zh-CN" sz="1500" dirty="0" smtClean="0">
                <a:solidFill>
                  <a:srgbClr val="7030A0"/>
                </a:solidFill>
                <a:latin typeface="楷体" panose="02010609060101010101" pitchFamily="49" charset="-122"/>
                <a:ea typeface="楷体" panose="02010609060101010101" pitchFamily="49" charset="-122"/>
              </a:rPr>
              <a:t>9</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80" name="文本框 19"/>
          <p:cNvSpPr txBox="1">
            <a:spLocks noChangeArrowheads="1"/>
          </p:cNvSpPr>
          <p:nvPr/>
        </p:nvSpPr>
        <p:spPr bwMode="gray">
          <a:xfrm>
            <a:off x="1370234" y="3775649"/>
            <a:ext cx="1352377" cy="323165"/>
          </a:xfrm>
          <a:prstGeom prst="rect">
            <a:avLst/>
          </a:prstGeom>
          <a:noFill/>
          <a:ln w="9525">
            <a:noFill/>
            <a:miter lim="800000"/>
            <a:headEnd/>
            <a:tailEnd/>
          </a:ln>
        </p:spPr>
        <p:txBody>
          <a:bodyPr wrap="square">
            <a:spAutoFit/>
          </a:bodyPr>
          <a:lstStyle/>
          <a:p>
            <a:pPr eaLnBrk="0" hangingPunct="0"/>
            <a:r>
              <a:rPr lang="en-US" altLang="zh-CN" sz="1500" dirty="0" smtClean="0">
                <a:solidFill>
                  <a:srgbClr val="7030A0"/>
                </a:solidFill>
                <a:latin typeface="楷体" panose="02010609060101010101" pitchFamily="49" charset="-122"/>
                <a:ea typeface="楷体" panose="02010609060101010101" pitchFamily="49" charset="-122"/>
              </a:rPr>
              <a:t>10001-20000</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81" name="文本框 19"/>
          <p:cNvSpPr txBox="1">
            <a:spLocks noChangeArrowheads="1"/>
          </p:cNvSpPr>
          <p:nvPr/>
        </p:nvSpPr>
        <p:spPr bwMode="gray">
          <a:xfrm>
            <a:off x="3338928" y="3775649"/>
            <a:ext cx="733033" cy="323165"/>
          </a:xfrm>
          <a:prstGeom prst="rect">
            <a:avLst/>
          </a:prstGeom>
          <a:noFill/>
          <a:ln w="9525">
            <a:noFill/>
            <a:miter lim="800000"/>
            <a:headEnd/>
            <a:tailEnd/>
          </a:ln>
        </p:spPr>
        <p:txBody>
          <a:bodyPr wrap="square">
            <a:spAutoFit/>
          </a:bodyPr>
          <a:lstStyle/>
          <a:p>
            <a:pPr eaLnBrk="0" hangingPunct="0"/>
            <a:r>
              <a:rPr lang="en-US" altLang="zh-CN" sz="1500" dirty="0" smtClean="0">
                <a:solidFill>
                  <a:srgbClr val="7030A0"/>
                </a:solidFill>
                <a:latin typeface="楷体" panose="02010609060101010101" pitchFamily="49" charset="-122"/>
                <a:ea typeface="楷体" panose="02010609060101010101" pitchFamily="49" charset="-122"/>
              </a:rPr>
              <a:t>8</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82" name="文本框 19"/>
          <p:cNvSpPr txBox="1">
            <a:spLocks noChangeArrowheads="1"/>
          </p:cNvSpPr>
          <p:nvPr/>
        </p:nvSpPr>
        <p:spPr bwMode="gray">
          <a:xfrm>
            <a:off x="1370234" y="4099370"/>
            <a:ext cx="1736872" cy="323165"/>
          </a:xfrm>
          <a:prstGeom prst="rect">
            <a:avLst/>
          </a:prstGeom>
          <a:noFill/>
          <a:ln w="9525">
            <a:noFill/>
            <a:miter lim="800000"/>
            <a:headEnd/>
            <a:tailEnd/>
          </a:ln>
        </p:spPr>
        <p:txBody>
          <a:bodyPr wrap="square">
            <a:spAutoFit/>
          </a:bodyPr>
          <a:lstStyle/>
          <a:p>
            <a:pPr eaLnBrk="0" hangingPunct="0"/>
            <a:r>
              <a:rPr lang="en-US" altLang="zh-CN" sz="1500" dirty="0" smtClean="0">
                <a:solidFill>
                  <a:srgbClr val="7030A0"/>
                </a:solidFill>
                <a:latin typeface="楷体" panose="02010609060101010101" pitchFamily="49" charset="-122"/>
                <a:ea typeface="楷体" panose="02010609060101010101" pitchFamily="49" charset="-122"/>
              </a:rPr>
              <a:t>20001-50000</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83" name="文本框 19"/>
          <p:cNvSpPr txBox="1">
            <a:spLocks noChangeArrowheads="1"/>
          </p:cNvSpPr>
          <p:nvPr/>
        </p:nvSpPr>
        <p:spPr bwMode="gray">
          <a:xfrm>
            <a:off x="3338928" y="4099370"/>
            <a:ext cx="733033" cy="323165"/>
          </a:xfrm>
          <a:prstGeom prst="rect">
            <a:avLst/>
          </a:prstGeom>
          <a:noFill/>
          <a:ln w="9525">
            <a:noFill/>
            <a:miter lim="800000"/>
            <a:headEnd/>
            <a:tailEnd/>
          </a:ln>
        </p:spPr>
        <p:txBody>
          <a:bodyPr wrap="square">
            <a:spAutoFit/>
          </a:bodyPr>
          <a:lstStyle/>
          <a:p>
            <a:pPr eaLnBrk="0" hangingPunct="0"/>
            <a:r>
              <a:rPr lang="en-US" altLang="zh-CN" sz="1500" dirty="0" smtClean="0">
                <a:solidFill>
                  <a:srgbClr val="7030A0"/>
                </a:solidFill>
                <a:latin typeface="楷体" panose="02010609060101010101" pitchFamily="49" charset="-122"/>
                <a:ea typeface="楷体" panose="02010609060101010101" pitchFamily="49" charset="-122"/>
              </a:rPr>
              <a:t>7</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84" name="文本框 19"/>
          <p:cNvSpPr txBox="1">
            <a:spLocks noChangeArrowheads="1"/>
          </p:cNvSpPr>
          <p:nvPr/>
        </p:nvSpPr>
        <p:spPr bwMode="gray">
          <a:xfrm>
            <a:off x="1370234" y="4447028"/>
            <a:ext cx="1736872" cy="323165"/>
          </a:xfrm>
          <a:prstGeom prst="rect">
            <a:avLst/>
          </a:prstGeom>
          <a:noFill/>
          <a:ln w="9525">
            <a:noFill/>
            <a:miter lim="800000"/>
            <a:headEnd/>
            <a:tailEnd/>
          </a:ln>
        </p:spPr>
        <p:txBody>
          <a:bodyPr wrap="square">
            <a:spAutoFit/>
          </a:bodyPr>
          <a:lstStyle/>
          <a:p>
            <a:pPr eaLnBrk="0" hangingPunct="0"/>
            <a:r>
              <a:rPr lang="en-US" altLang="zh-CN" sz="1500" dirty="0" smtClean="0">
                <a:solidFill>
                  <a:srgbClr val="7030A0"/>
                </a:solidFill>
                <a:latin typeface="楷体" panose="02010609060101010101" pitchFamily="49" charset="-122"/>
                <a:ea typeface="楷体" panose="02010609060101010101" pitchFamily="49" charset="-122"/>
              </a:rPr>
              <a:t>……  ……</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85" name="文本框 19"/>
          <p:cNvSpPr txBox="1">
            <a:spLocks noChangeArrowheads="1"/>
          </p:cNvSpPr>
          <p:nvPr/>
        </p:nvSpPr>
        <p:spPr bwMode="gray">
          <a:xfrm>
            <a:off x="3338928" y="4447028"/>
            <a:ext cx="733033" cy="323165"/>
          </a:xfrm>
          <a:prstGeom prst="rect">
            <a:avLst/>
          </a:prstGeom>
          <a:noFill/>
          <a:ln w="9525">
            <a:noFill/>
            <a:miter lim="800000"/>
            <a:headEnd/>
            <a:tailEnd/>
          </a:ln>
        </p:spPr>
        <p:txBody>
          <a:bodyPr wrap="square">
            <a:spAutoFit/>
          </a:bodyPr>
          <a:lstStyle/>
          <a:p>
            <a:pPr eaLnBrk="0" hangingPunct="0"/>
            <a:r>
              <a:rPr lang="en-US" altLang="zh-CN" sz="1500" dirty="0" smtClean="0">
                <a:solidFill>
                  <a:srgbClr val="7030A0"/>
                </a:solidFill>
                <a:latin typeface="楷体" panose="02010609060101010101" pitchFamily="49" charset="-122"/>
                <a:ea typeface="楷体" panose="02010609060101010101" pitchFamily="49" charset="-122"/>
              </a:rPr>
              <a:t>……</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86" name="文本框 19"/>
          <p:cNvSpPr txBox="1">
            <a:spLocks noChangeArrowheads="1"/>
          </p:cNvSpPr>
          <p:nvPr/>
        </p:nvSpPr>
        <p:spPr bwMode="gray">
          <a:xfrm>
            <a:off x="499051" y="1561086"/>
            <a:ext cx="1823423" cy="477054"/>
          </a:xfrm>
          <a:prstGeom prst="rect">
            <a:avLst/>
          </a:prstGeom>
          <a:noFill/>
          <a:ln w="9525">
            <a:noFill/>
            <a:miter lim="800000"/>
            <a:headEnd/>
            <a:tailEnd/>
          </a:ln>
        </p:spPr>
        <p:txBody>
          <a:bodyPr wrap="square">
            <a:spAutoFit/>
          </a:bodyPr>
          <a:lstStyle/>
          <a:p>
            <a:pPr eaLnBrk="0" hangingPunct="0"/>
            <a:r>
              <a:rPr lang="zh-CN" altLang="en-US" sz="2500" dirty="0">
                <a:solidFill>
                  <a:srgbClr val="0070C0"/>
                </a:solidFill>
                <a:ea typeface="微软雅黑" pitchFamily="34" charset="-122"/>
              </a:rPr>
              <a:t>发售</a:t>
            </a:r>
            <a:endParaRPr lang="en-US" altLang="zh-CN" sz="2500" dirty="0">
              <a:solidFill>
                <a:srgbClr val="0070C0"/>
              </a:solidFill>
              <a:ea typeface="微软雅黑" pitchFamily="34" charset="-122"/>
            </a:endParaRPr>
          </a:p>
        </p:txBody>
      </p:sp>
      <p:sp>
        <p:nvSpPr>
          <p:cNvPr id="87" name="文本框 19"/>
          <p:cNvSpPr txBox="1">
            <a:spLocks noChangeArrowheads="1"/>
          </p:cNvSpPr>
          <p:nvPr/>
        </p:nvSpPr>
        <p:spPr bwMode="gray">
          <a:xfrm>
            <a:off x="1374025" y="1894997"/>
            <a:ext cx="3774117"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B050"/>
                </a:solidFill>
                <a:ea typeface="微软雅黑" pitchFamily="34" charset="-122"/>
              </a:rPr>
              <a:t>申购价格固定并且可以自己设定</a:t>
            </a:r>
            <a:endParaRPr lang="en-US" altLang="zh-CN" sz="2000" dirty="0">
              <a:solidFill>
                <a:srgbClr val="00B050"/>
              </a:solidFill>
              <a:ea typeface="微软雅黑" pitchFamily="34" charset="-122"/>
            </a:endParaRPr>
          </a:p>
        </p:txBody>
      </p:sp>
      <p:sp>
        <p:nvSpPr>
          <p:cNvPr id="88" name="文本框 19"/>
          <p:cNvSpPr txBox="1">
            <a:spLocks noChangeArrowheads="1"/>
          </p:cNvSpPr>
          <p:nvPr/>
        </p:nvSpPr>
        <p:spPr bwMode="gray">
          <a:xfrm>
            <a:off x="496042" y="4712755"/>
            <a:ext cx="910843" cy="477054"/>
          </a:xfrm>
          <a:prstGeom prst="rect">
            <a:avLst/>
          </a:prstGeom>
          <a:noFill/>
          <a:ln w="9525">
            <a:noFill/>
            <a:miter lim="800000"/>
            <a:headEnd/>
            <a:tailEnd/>
          </a:ln>
        </p:spPr>
        <p:txBody>
          <a:bodyPr wrap="square">
            <a:spAutoFit/>
          </a:bodyPr>
          <a:lstStyle/>
          <a:p>
            <a:pPr eaLnBrk="0" hangingPunct="0"/>
            <a:r>
              <a:rPr lang="zh-CN" altLang="en-US" sz="2500" dirty="0">
                <a:solidFill>
                  <a:srgbClr val="0070C0"/>
                </a:solidFill>
                <a:ea typeface="微软雅黑" pitchFamily="34" charset="-122"/>
              </a:rPr>
              <a:t>批发</a:t>
            </a:r>
            <a:endParaRPr lang="en-US" altLang="zh-CN" sz="2500" dirty="0">
              <a:solidFill>
                <a:srgbClr val="0070C0"/>
              </a:solidFill>
              <a:ea typeface="微软雅黑" pitchFamily="34" charset="-122"/>
            </a:endParaRPr>
          </a:p>
        </p:txBody>
      </p:sp>
      <p:sp>
        <p:nvSpPr>
          <p:cNvPr id="89" name="文本框 19"/>
          <p:cNvSpPr txBox="1">
            <a:spLocks noChangeArrowheads="1"/>
          </p:cNvSpPr>
          <p:nvPr/>
        </p:nvSpPr>
        <p:spPr bwMode="gray">
          <a:xfrm>
            <a:off x="496042" y="5694106"/>
            <a:ext cx="910843" cy="477054"/>
          </a:xfrm>
          <a:prstGeom prst="rect">
            <a:avLst/>
          </a:prstGeom>
          <a:noFill/>
          <a:ln w="9525">
            <a:noFill/>
            <a:miter lim="800000"/>
            <a:headEnd/>
            <a:tailEnd/>
          </a:ln>
        </p:spPr>
        <p:txBody>
          <a:bodyPr wrap="square">
            <a:spAutoFit/>
          </a:bodyPr>
          <a:lstStyle/>
          <a:p>
            <a:pPr eaLnBrk="0" hangingPunct="0"/>
            <a:r>
              <a:rPr lang="zh-CN" altLang="en-US" sz="2500" dirty="0">
                <a:solidFill>
                  <a:srgbClr val="0070C0"/>
                </a:solidFill>
                <a:ea typeface="微软雅黑" pitchFamily="34" charset="-122"/>
              </a:rPr>
              <a:t>众筹</a:t>
            </a:r>
            <a:endParaRPr lang="en-US" altLang="zh-CN" sz="2500" dirty="0">
              <a:solidFill>
                <a:srgbClr val="0070C0"/>
              </a:solidFill>
              <a:ea typeface="微软雅黑" pitchFamily="34" charset="-122"/>
            </a:endParaRPr>
          </a:p>
        </p:txBody>
      </p:sp>
      <p:sp>
        <p:nvSpPr>
          <p:cNvPr id="90" name="文本框 19"/>
          <p:cNvSpPr txBox="1">
            <a:spLocks noChangeArrowheads="1"/>
          </p:cNvSpPr>
          <p:nvPr/>
        </p:nvSpPr>
        <p:spPr bwMode="gray">
          <a:xfrm>
            <a:off x="1406885" y="5870424"/>
            <a:ext cx="3056169" cy="400110"/>
          </a:xfrm>
          <a:prstGeom prst="rect">
            <a:avLst/>
          </a:prstGeom>
          <a:noFill/>
          <a:ln w="9525">
            <a:noFill/>
            <a:miter lim="800000"/>
            <a:headEnd/>
            <a:tailEnd/>
          </a:ln>
        </p:spPr>
        <p:txBody>
          <a:bodyPr wrap="square">
            <a:spAutoFit/>
          </a:bodyPr>
          <a:lstStyle/>
          <a:p>
            <a:pPr eaLnBrk="0" hangingPunct="0"/>
            <a:r>
              <a:rPr lang="zh-CN" altLang="en-US" sz="2000" dirty="0">
                <a:solidFill>
                  <a:srgbClr val="00B050"/>
                </a:solidFill>
                <a:ea typeface="微软雅黑" pitchFamily="34" charset="-122"/>
              </a:rPr>
              <a:t>达到一定量才开始生产</a:t>
            </a:r>
            <a:endParaRPr lang="en-US" altLang="zh-CN" sz="2000" dirty="0">
              <a:solidFill>
                <a:srgbClr val="00B050"/>
              </a:solidFill>
              <a:ea typeface="微软雅黑" pitchFamily="34" charset="-122"/>
            </a:endParaRPr>
          </a:p>
        </p:txBody>
      </p:sp>
      <p:sp>
        <p:nvSpPr>
          <p:cNvPr id="91" name="文本框 19"/>
          <p:cNvSpPr txBox="1">
            <a:spLocks noChangeArrowheads="1"/>
          </p:cNvSpPr>
          <p:nvPr/>
        </p:nvSpPr>
        <p:spPr bwMode="gray">
          <a:xfrm>
            <a:off x="1314234" y="5074114"/>
            <a:ext cx="2764069" cy="400110"/>
          </a:xfrm>
          <a:prstGeom prst="rect">
            <a:avLst/>
          </a:prstGeom>
          <a:noFill/>
          <a:ln w="9525">
            <a:noFill/>
            <a:miter lim="800000"/>
            <a:headEnd/>
            <a:tailEnd/>
          </a:ln>
        </p:spPr>
        <p:txBody>
          <a:bodyPr wrap="square">
            <a:spAutoFit/>
          </a:bodyPr>
          <a:lstStyle/>
          <a:p>
            <a:pPr eaLnBrk="0" hangingPunct="0"/>
            <a:r>
              <a:rPr lang="zh-CN" altLang="en-US" sz="2000" dirty="0">
                <a:solidFill>
                  <a:srgbClr val="00B050"/>
                </a:solidFill>
                <a:ea typeface="微软雅黑" pitchFamily="34" charset="-122"/>
              </a:rPr>
              <a:t>订购量大，面对大宗</a:t>
            </a:r>
            <a:endParaRPr lang="en-US" altLang="zh-CN" sz="2000" dirty="0">
              <a:solidFill>
                <a:srgbClr val="00B050"/>
              </a:solidFill>
              <a:ea typeface="微软雅黑" pitchFamily="34" charset="-122"/>
            </a:endParaRPr>
          </a:p>
        </p:txBody>
      </p:sp>
      <p:sp>
        <p:nvSpPr>
          <p:cNvPr id="92" name="文本框 19"/>
          <p:cNvSpPr txBox="1">
            <a:spLocks noChangeArrowheads="1"/>
          </p:cNvSpPr>
          <p:nvPr/>
        </p:nvSpPr>
        <p:spPr bwMode="gray">
          <a:xfrm>
            <a:off x="5847012" y="2671156"/>
            <a:ext cx="1073511" cy="338554"/>
          </a:xfrm>
          <a:prstGeom prst="rect">
            <a:avLst/>
          </a:prstGeom>
          <a:noFill/>
          <a:ln w="9525">
            <a:noFill/>
            <a:miter lim="800000"/>
            <a:headEnd/>
            <a:tailEnd/>
          </a:ln>
        </p:spPr>
        <p:txBody>
          <a:bodyPr wrap="square">
            <a:spAutoFit/>
          </a:bodyPr>
          <a:lstStyle/>
          <a:p>
            <a:pPr eaLnBrk="0" hangingPunct="0"/>
            <a:r>
              <a:rPr lang="zh-CN" altLang="en-US" sz="1600" dirty="0">
                <a:solidFill>
                  <a:srgbClr val="0057A9"/>
                </a:solidFill>
                <a:latin typeface="楷体" panose="02010609060101010101" pitchFamily="49" charset="-122"/>
                <a:ea typeface="楷体" panose="02010609060101010101" pitchFamily="49" charset="-122"/>
              </a:rPr>
              <a:t>交易商</a:t>
            </a:r>
            <a:r>
              <a:rPr lang="en-US" altLang="zh-CN" sz="1600" dirty="0">
                <a:solidFill>
                  <a:srgbClr val="0057A9"/>
                </a:solidFill>
                <a:latin typeface="楷体" panose="02010609060101010101" pitchFamily="49" charset="-122"/>
                <a:ea typeface="楷体" panose="02010609060101010101" pitchFamily="49" charset="-122"/>
              </a:rPr>
              <a:t>1</a:t>
            </a:r>
          </a:p>
        </p:txBody>
      </p:sp>
      <p:sp>
        <p:nvSpPr>
          <p:cNvPr id="93" name="文本框 19"/>
          <p:cNvSpPr txBox="1">
            <a:spLocks noChangeArrowheads="1"/>
          </p:cNvSpPr>
          <p:nvPr/>
        </p:nvSpPr>
        <p:spPr bwMode="gray">
          <a:xfrm>
            <a:off x="5847012" y="3044459"/>
            <a:ext cx="1073511" cy="338554"/>
          </a:xfrm>
          <a:prstGeom prst="rect">
            <a:avLst/>
          </a:prstGeom>
          <a:noFill/>
          <a:ln w="9525">
            <a:noFill/>
            <a:miter lim="800000"/>
            <a:headEnd/>
            <a:tailEnd/>
          </a:ln>
        </p:spPr>
        <p:txBody>
          <a:bodyPr wrap="square">
            <a:spAutoFit/>
          </a:bodyPr>
          <a:lstStyle/>
          <a:p>
            <a:pPr eaLnBrk="0" hangingPunct="0"/>
            <a:r>
              <a:rPr lang="zh-CN" altLang="en-US" sz="1600" dirty="0">
                <a:solidFill>
                  <a:srgbClr val="0057A9"/>
                </a:solidFill>
                <a:latin typeface="楷体" panose="02010609060101010101" pitchFamily="49" charset="-122"/>
                <a:ea typeface="楷体" panose="02010609060101010101" pitchFamily="49" charset="-122"/>
              </a:rPr>
              <a:t>交易</a:t>
            </a:r>
            <a:r>
              <a:rPr lang="zh-CN" altLang="en-US" sz="1600" dirty="0" smtClean="0">
                <a:solidFill>
                  <a:srgbClr val="0057A9"/>
                </a:solidFill>
                <a:latin typeface="楷体" panose="02010609060101010101" pitchFamily="49" charset="-122"/>
                <a:ea typeface="楷体" panose="02010609060101010101" pitchFamily="49" charset="-122"/>
              </a:rPr>
              <a:t>商</a:t>
            </a:r>
            <a:r>
              <a:rPr lang="en-US" altLang="zh-CN" sz="1600" dirty="0" smtClean="0">
                <a:solidFill>
                  <a:srgbClr val="0057A9"/>
                </a:solidFill>
                <a:latin typeface="楷体" panose="02010609060101010101" pitchFamily="49" charset="-122"/>
                <a:ea typeface="楷体" panose="02010609060101010101" pitchFamily="49" charset="-122"/>
              </a:rPr>
              <a:t>2</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94" name="文本框 19"/>
          <p:cNvSpPr txBox="1">
            <a:spLocks noChangeArrowheads="1"/>
          </p:cNvSpPr>
          <p:nvPr/>
        </p:nvSpPr>
        <p:spPr bwMode="gray">
          <a:xfrm>
            <a:off x="5847012" y="3355075"/>
            <a:ext cx="1193142" cy="338554"/>
          </a:xfrm>
          <a:prstGeom prst="rect">
            <a:avLst/>
          </a:prstGeom>
          <a:noFill/>
          <a:ln w="9525">
            <a:noFill/>
            <a:miter lim="800000"/>
            <a:headEnd/>
            <a:tailEnd/>
          </a:ln>
        </p:spPr>
        <p:txBody>
          <a:bodyPr wrap="square">
            <a:spAutoFit/>
          </a:bodyPr>
          <a:lstStyle/>
          <a:p>
            <a:pPr eaLnBrk="0" hangingPunct="0"/>
            <a:r>
              <a:rPr lang="zh-CN" altLang="en-US" sz="1600" dirty="0">
                <a:solidFill>
                  <a:srgbClr val="0057A9"/>
                </a:solidFill>
                <a:latin typeface="楷体" panose="02010609060101010101" pitchFamily="49" charset="-122"/>
                <a:ea typeface="楷体" panose="02010609060101010101" pitchFamily="49" charset="-122"/>
              </a:rPr>
              <a:t>交易</a:t>
            </a:r>
            <a:r>
              <a:rPr lang="zh-CN" altLang="en-US" sz="1600" dirty="0" smtClean="0">
                <a:solidFill>
                  <a:srgbClr val="0057A9"/>
                </a:solidFill>
                <a:latin typeface="楷体" panose="02010609060101010101" pitchFamily="49" charset="-122"/>
                <a:ea typeface="楷体" panose="02010609060101010101" pitchFamily="49" charset="-122"/>
              </a:rPr>
              <a:t>商</a:t>
            </a:r>
            <a:r>
              <a:rPr lang="en-US" altLang="zh-CN" sz="1600" dirty="0" smtClean="0">
                <a:solidFill>
                  <a:srgbClr val="0057A9"/>
                </a:solidFill>
                <a:latin typeface="楷体" panose="02010609060101010101" pitchFamily="49" charset="-122"/>
                <a:ea typeface="楷体" panose="02010609060101010101" pitchFamily="49" charset="-122"/>
              </a:rPr>
              <a:t>3</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95" name="文本框 19"/>
          <p:cNvSpPr txBox="1">
            <a:spLocks noChangeArrowheads="1"/>
          </p:cNvSpPr>
          <p:nvPr/>
        </p:nvSpPr>
        <p:spPr bwMode="gray">
          <a:xfrm>
            <a:off x="5847012" y="3702860"/>
            <a:ext cx="1193142" cy="338554"/>
          </a:xfrm>
          <a:prstGeom prst="rect">
            <a:avLst/>
          </a:prstGeom>
          <a:noFill/>
          <a:ln w="9525">
            <a:noFill/>
            <a:miter lim="800000"/>
            <a:headEnd/>
            <a:tailEnd/>
          </a:ln>
        </p:spPr>
        <p:txBody>
          <a:bodyPr wrap="square">
            <a:spAutoFit/>
          </a:bodyPr>
          <a:lstStyle/>
          <a:p>
            <a:pPr eaLnBrk="0" hangingPunct="0"/>
            <a:r>
              <a:rPr lang="zh-CN" altLang="en-US" sz="1600" dirty="0">
                <a:solidFill>
                  <a:srgbClr val="0057A9"/>
                </a:solidFill>
                <a:latin typeface="楷体" panose="02010609060101010101" pitchFamily="49" charset="-122"/>
                <a:ea typeface="楷体" panose="02010609060101010101" pitchFamily="49" charset="-122"/>
              </a:rPr>
              <a:t>交易</a:t>
            </a:r>
            <a:r>
              <a:rPr lang="zh-CN" altLang="en-US" sz="1600" dirty="0" smtClean="0">
                <a:solidFill>
                  <a:srgbClr val="0057A9"/>
                </a:solidFill>
                <a:latin typeface="楷体" panose="02010609060101010101" pitchFamily="49" charset="-122"/>
                <a:ea typeface="楷体" panose="02010609060101010101" pitchFamily="49" charset="-122"/>
              </a:rPr>
              <a:t>商</a:t>
            </a:r>
            <a:r>
              <a:rPr lang="en-US" altLang="zh-CN" sz="1600" dirty="0" smtClean="0">
                <a:solidFill>
                  <a:srgbClr val="0057A9"/>
                </a:solidFill>
                <a:latin typeface="楷体" panose="02010609060101010101" pitchFamily="49" charset="-122"/>
                <a:ea typeface="楷体" panose="02010609060101010101" pitchFamily="49" charset="-122"/>
              </a:rPr>
              <a:t>4</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96" name="文本框 19"/>
          <p:cNvSpPr txBox="1">
            <a:spLocks noChangeArrowheads="1"/>
          </p:cNvSpPr>
          <p:nvPr/>
        </p:nvSpPr>
        <p:spPr bwMode="gray">
          <a:xfrm>
            <a:off x="5847012" y="4013476"/>
            <a:ext cx="938462" cy="338554"/>
          </a:xfrm>
          <a:prstGeom prst="rect">
            <a:avLst/>
          </a:prstGeom>
          <a:noFill/>
          <a:ln w="9525">
            <a:noFill/>
            <a:miter lim="800000"/>
            <a:headEnd/>
            <a:tailEnd/>
          </a:ln>
        </p:spPr>
        <p:txBody>
          <a:bodyPr wrap="square">
            <a:spAutoFit/>
          </a:bodyPr>
          <a:lstStyle/>
          <a:p>
            <a:pPr eaLnBrk="0" hangingPunct="0"/>
            <a:r>
              <a:rPr lang="zh-CN" altLang="en-US" sz="1600" dirty="0">
                <a:solidFill>
                  <a:srgbClr val="0057A9"/>
                </a:solidFill>
                <a:latin typeface="楷体" panose="02010609060101010101" pitchFamily="49" charset="-122"/>
                <a:ea typeface="楷体" panose="02010609060101010101" pitchFamily="49" charset="-122"/>
              </a:rPr>
              <a:t>交易</a:t>
            </a:r>
            <a:r>
              <a:rPr lang="zh-CN" altLang="en-US" sz="1600" dirty="0" smtClean="0">
                <a:solidFill>
                  <a:srgbClr val="0057A9"/>
                </a:solidFill>
                <a:latin typeface="楷体" panose="02010609060101010101" pitchFamily="49" charset="-122"/>
                <a:ea typeface="楷体" panose="02010609060101010101" pitchFamily="49" charset="-122"/>
              </a:rPr>
              <a:t>商</a:t>
            </a:r>
            <a:r>
              <a:rPr lang="en-US" altLang="zh-CN" sz="1600" dirty="0" smtClean="0">
                <a:solidFill>
                  <a:srgbClr val="0057A9"/>
                </a:solidFill>
                <a:latin typeface="楷体" panose="02010609060101010101" pitchFamily="49" charset="-122"/>
                <a:ea typeface="楷体" panose="02010609060101010101" pitchFamily="49" charset="-122"/>
              </a:rPr>
              <a:t>5</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97" name="文本框 19"/>
          <p:cNvSpPr txBox="1">
            <a:spLocks noChangeArrowheads="1"/>
          </p:cNvSpPr>
          <p:nvPr/>
        </p:nvSpPr>
        <p:spPr bwMode="gray">
          <a:xfrm>
            <a:off x="5847012" y="4301102"/>
            <a:ext cx="1193141" cy="338554"/>
          </a:xfrm>
          <a:prstGeom prst="rect">
            <a:avLst/>
          </a:prstGeom>
          <a:noFill/>
          <a:ln w="9525">
            <a:noFill/>
            <a:miter lim="800000"/>
            <a:headEnd/>
            <a:tailEnd/>
          </a:ln>
        </p:spPr>
        <p:txBody>
          <a:bodyPr wrap="square">
            <a:spAutoFit/>
          </a:bodyPr>
          <a:lstStyle/>
          <a:p>
            <a:pPr eaLnBrk="0" hangingPunct="0"/>
            <a:r>
              <a:rPr lang="zh-CN" altLang="en-US" sz="1600" dirty="0">
                <a:solidFill>
                  <a:srgbClr val="0057A9"/>
                </a:solidFill>
                <a:latin typeface="楷体" panose="02010609060101010101" pitchFamily="49" charset="-122"/>
                <a:ea typeface="楷体" panose="02010609060101010101" pitchFamily="49" charset="-122"/>
              </a:rPr>
              <a:t>交易</a:t>
            </a:r>
            <a:r>
              <a:rPr lang="zh-CN" altLang="en-US" sz="1600" dirty="0" smtClean="0">
                <a:solidFill>
                  <a:srgbClr val="0057A9"/>
                </a:solidFill>
                <a:latin typeface="楷体" panose="02010609060101010101" pitchFamily="49" charset="-122"/>
                <a:ea typeface="楷体" panose="02010609060101010101" pitchFamily="49" charset="-122"/>
              </a:rPr>
              <a:t>商</a:t>
            </a:r>
            <a:r>
              <a:rPr lang="en-US" altLang="zh-CN" sz="1600" dirty="0" smtClean="0">
                <a:solidFill>
                  <a:srgbClr val="0057A9"/>
                </a:solidFill>
                <a:latin typeface="楷体" panose="02010609060101010101" pitchFamily="49" charset="-122"/>
                <a:ea typeface="楷体" panose="02010609060101010101" pitchFamily="49" charset="-122"/>
              </a:rPr>
              <a:t>6</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98" name="文本框 19"/>
          <p:cNvSpPr txBox="1">
            <a:spLocks noChangeArrowheads="1"/>
          </p:cNvSpPr>
          <p:nvPr/>
        </p:nvSpPr>
        <p:spPr bwMode="gray">
          <a:xfrm>
            <a:off x="5847012" y="4600916"/>
            <a:ext cx="1193141"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  ……</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99" name="文本框 19"/>
          <p:cNvSpPr txBox="1">
            <a:spLocks noChangeArrowheads="1"/>
          </p:cNvSpPr>
          <p:nvPr/>
        </p:nvSpPr>
        <p:spPr bwMode="gray">
          <a:xfrm>
            <a:off x="6185909" y="1747664"/>
            <a:ext cx="2225065" cy="369332"/>
          </a:xfrm>
          <a:prstGeom prst="rect">
            <a:avLst/>
          </a:prstGeom>
          <a:noFill/>
          <a:ln w="9525">
            <a:noFill/>
            <a:miter lim="800000"/>
            <a:headEnd/>
            <a:tailEnd/>
          </a:ln>
        </p:spPr>
        <p:txBody>
          <a:bodyPr wrap="square">
            <a:spAutoFit/>
          </a:bodyPr>
          <a:lstStyle/>
          <a:p>
            <a:pPr eaLnBrk="0" hangingPunct="0"/>
            <a:r>
              <a:rPr lang="zh-CN" altLang="en-US" dirty="0">
                <a:solidFill>
                  <a:srgbClr val="7030A0"/>
                </a:solidFill>
                <a:latin typeface="楷体" panose="02010609060101010101" pitchFamily="49" charset="-122"/>
                <a:ea typeface="楷体" panose="02010609060101010101" pitchFamily="49" charset="-122"/>
              </a:rPr>
              <a:t>网上发行</a:t>
            </a:r>
            <a:r>
              <a:rPr lang="zh-CN" altLang="en-US" dirty="0" smtClean="0">
                <a:solidFill>
                  <a:srgbClr val="7030A0"/>
                </a:solidFill>
                <a:latin typeface="楷体" panose="02010609060101010101" pitchFamily="49" charset="-122"/>
                <a:ea typeface="楷体" panose="02010609060101010101" pitchFamily="49" charset="-122"/>
              </a:rPr>
              <a:t>总量</a:t>
            </a:r>
            <a:r>
              <a:rPr lang="en-US" altLang="zh-CN" dirty="0" smtClean="0">
                <a:solidFill>
                  <a:srgbClr val="7030A0"/>
                </a:solidFill>
                <a:latin typeface="楷体" panose="02010609060101010101" pitchFamily="49" charset="-122"/>
                <a:ea typeface="楷体" panose="02010609060101010101" pitchFamily="49" charset="-122"/>
              </a:rPr>
              <a:t>1000</a:t>
            </a:r>
            <a:endParaRPr lang="en-US" altLang="zh-CN"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991404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kern="1200" dirty="0" smtClean="0"/>
              <a:t>配号</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9"/>
          <p:cNvSpPr txBox="1">
            <a:spLocks noChangeArrowheads="1"/>
          </p:cNvSpPr>
          <p:nvPr/>
        </p:nvSpPr>
        <p:spPr bwMode="gray">
          <a:xfrm>
            <a:off x="1499110" y="1197238"/>
            <a:ext cx="9834297"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B050"/>
                </a:solidFill>
                <a:ea typeface="微软雅黑" pitchFamily="34" charset="-122"/>
              </a:rPr>
              <a:t>当   申购量   </a:t>
            </a:r>
            <a:r>
              <a:rPr lang="en-US" altLang="zh-CN" sz="2800" dirty="0" smtClean="0">
                <a:solidFill>
                  <a:srgbClr val="00B050"/>
                </a:solidFill>
                <a:ea typeface="微软雅黑" pitchFamily="34" charset="-122"/>
              </a:rPr>
              <a:t>&gt;   </a:t>
            </a:r>
            <a:r>
              <a:rPr lang="zh-CN" altLang="en-US" sz="2800" dirty="0" smtClean="0">
                <a:solidFill>
                  <a:srgbClr val="00B050"/>
                </a:solidFill>
                <a:ea typeface="微软雅黑" pitchFamily="34" charset="-122"/>
              </a:rPr>
              <a:t>网上发行量，需要抽签，抽签前</a:t>
            </a:r>
            <a:r>
              <a:rPr lang="zh-CN" altLang="en-US" sz="2800" dirty="0">
                <a:solidFill>
                  <a:srgbClr val="00B050"/>
                </a:solidFill>
                <a:ea typeface="微软雅黑" pitchFamily="34" charset="-122"/>
              </a:rPr>
              <a:t>需要</a:t>
            </a:r>
            <a:r>
              <a:rPr lang="zh-CN" altLang="en-US" sz="2800" dirty="0" smtClean="0">
                <a:solidFill>
                  <a:srgbClr val="00B050"/>
                </a:solidFill>
                <a:ea typeface="微软雅黑" pitchFamily="34" charset="-122"/>
              </a:rPr>
              <a:t>进行配号 </a:t>
            </a:r>
            <a:endParaRPr lang="en-US" altLang="zh-CN" sz="2800" dirty="0">
              <a:solidFill>
                <a:srgbClr val="00B050"/>
              </a:solidFill>
              <a:ea typeface="微软雅黑" pitchFamily="34" charset="-122"/>
            </a:endParaRPr>
          </a:p>
        </p:txBody>
      </p:sp>
      <p:sp>
        <p:nvSpPr>
          <p:cNvPr id="9" name="文本框 19"/>
          <p:cNvSpPr txBox="1">
            <a:spLocks noChangeArrowheads="1"/>
          </p:cNvSpPr>
          <p:nvPr/>
        </p:nvSpPr>
        <p:spPr bwMode="gray">
          <a:xfrm>
            <a:off x="1499111" y="2110408"/>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B050"/>
                </a:solidFill>
                <a:ea typeface="微软雅黑" pitchFamily="34" charset="-122"/>
              </a:rPr>
              <a:t>例：网上发行量</a:t>
            </a:r>
            <a:r>
              <a:rPr lang="en-US" altLang="zh-CN" sz="2800" dirty="0" smtClean="0">
                <a:solidFill>
                  <a:srgbClr val="00B050"/>
                </a:solidFill>
                <a:ea typeface="微软雅黑" pitchFamily="34" charset="-122"/>
              </a:rPr>
              <a:t>1000</a:t>
            </a:r>
            <a:r>
              <a:rPr lang="zh-CN" altLang="en-US" sz="2800" dirty="0" smtClean="0">
                <a:solidFill>
                  <a:srgbClr val="00B050"/>
                </a:solidFill>
                <a:ea typeface="微软雅黑" pitchFamily="34" charset="-122"/>
              </a:rPr>
              <a:t>，最小申购单位</a:t>
            </a:r>
            <a:r>
              <a:rPr lang="en-US" altLang="zh-CN" sz="2800" dirty="0" smtClean="0">
                <a:solidFill>
                  <a:srgbClr val="00B050"/>
                </a:solidFill>
                <a:ea typeface="微软雅黑" pitchFamily="34" charset="-122"/>
              </a:rPr>
              <a:t>100</a:t>
            </a:r>
            <a:endParaRPr lang="en-US" altLang="zh-CN" sz="2800" dirty="0">
              <a:solidFill>
                <a:srgbClr val="00B050"/>
              </a:solidFill>
              <a:ea typeface="微软雅黑" pitchFamily="34" charset="-122"/>
            </a:endParaRPr>
          </a:p>
        </p:txBody>
      </p:sp>
      <p:sp>
        <p:nvSpPr>
          <p:cNvPr id="28" name="文本框 19"/>
          <p:cNvSpPr txBox="1">
            <a:spLocks noChangeArrowheads="1"/>
          </p:cNvSpPr>
          <p:nvPr/>
        </p:nvSpPr>
        <p:spPr bwMode="gray">
          <a:xfrm>
            <a:off x="4181932" y="2959840"/>
            <a:ext cx="1073511" cy="400110"/>
          </a:xfrm>
          <a:prstGeom prst="rect">
            <a:avLst/>
          </a:prstGeom>
          <a:noFill/>
          <a:ln w="9525">
            <a:noFill/>
            <a:miter lim="800000"/>
            <a:headEnd/>
            <a:tailEnd/>
          </a:ln>
        </p:spPr>
        <p:txBody>
          <a:bodyPr wrap="square">
            <a:spAutoFit/>
          </a:bodyPr>
          <a:lstStyle/>
          <a:p>
            <a:pPr eaLnBrk="0" hangingPunct="0"/>
            <a:r>
              <a:rPr lang="zh-CN" altLang="en-US" sz="2000" dirty="0" smtClean="0">
                <a:solidFill>
                  <a:schemeClr val="accent5"/>
                </a:solidFill>
                <a:latin typeface="楷体" panose="02010609060101010101" pitchFamily="49" charset="-122"/>
                <a:ea typeface="楷体" panose="02010609060101010101" pitchFamily="49" charset="-122"/>
              </a:rPr>
              <a:t>申购量</a:t>
            </a:r>
            <a:endParaRPr lang="en-US" altLang="zh-CN" sz="2000" dirty="0">
              <a:solidFill>
                <a:schemeClr val="accent5"/>
              </a:solidFill>
              <a:latin typeface="楷体" panose="02010609060101010101" pitchFamily="49" charset="-122"/>
              <a:ea typeface="楷体" panose="02010609060101010101" pitchFamily="49" charset="-122"/>
            </a:endParaRPr>
          </a:p>
        </p:txBody>
      </p:sp>
      <p:sp>
        <p:nvSpPr>
          <p:cNvPr id="29" name="文本框 19"/>
          <p:cNvSpPr txBox="1">
            <a:spLocks noChangeArrowheads="1"/>
          </p:cNvSpPr>
          <p:nvPr/>
        </p:nvSpPr>
        <p:spPr bwMode="gray">
          <a:xfrm>
            <a:off x="5931683" y="2959840"/>
            <a:ext cx="733033" cy="400110"/>
          </a:xfrm>
          <a:prstGeom prst="rect">
            <a:avLst/>
          </a:prstGeom>
          <a:noFill/>
          <a:ln w="9525">
            <a:noFill/>
            <a:miter lim="800000"/>
            <a:headEnd/>
            <a:tailEnd/>
          </a:ln>
        </p:spPr>
        <p:txBody>
          <a:bodyPr wrap="square">
            <a:spAutoFit/>
          </a:bodyPr>
          <a:lstStyle/>
          <a:p>
            <a:pPr eaLnBrk="0" hangingPunct="0"/>
            <a:r>
              <a:rPr lang="zh-CN" altLang="en-US" sz="2000" dirty="0">
                <a:solidFill>
                  <a:schemeClr val="accent5"/>
                </a:solidFill>
                <a:latin typeface="楷体" panose="02010609060101010101" pitchFamily="49" charset="-122"/>
                <a:ea typeface="楷体" panose="02010609060101010101" pitchFamily="49" charset="-122"/>
              </a:rPr>
              <a:t>配号</a:t>
            </a:r>
            <a:endParaRPr lang="en-US" altLang="zh-CN" sz="2000" dirty="0">
              <a:solidFill>
                <a:schemeClr val="accent5"/>
              </a:solidFill>
              <a:latin typeface="楷体" panose="02010609060101010101" pitchFamily="49" charset="-122"/>
              <a:ea typeface="楷体" panose="02010609060101010101" pitchFamily="49" charset="-122"/>
            </a:endParaRPr>
          </a:p>
        </p:txBody>
      </p:sp>
      <p:sp>
        <p:nvSpPr>
          <p:cNvPr id="30" name="文本框 19"/>
          <p:cNvSpPr txBox="1">
            <a:spLocks noChangeArrowheads="1"/>
          </p:cNvSpPr>
          <p:nvPr/>
        </p:nvSpPr>
        <p:spPr bwMode="gray">
          <a:xfrm>
            <a:off x="4418046" y="3491871"/>
            <a:ext cx="90297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300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1" name="文本框 19"/>
          <p:cNvSpPr txBox="1">
            <a:spLocks noChangeArrowheads="1"/>
          </p:cNvSpPr>
          <p:nvPr/>
        </p:nvSpPr>
        <p:spPr bwMode="gray">
          <a:xfrm>
            <a:off x="6073352" y="3491871"/>
            <a:ext cx="1383515"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3</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2" name="文本框 19"/>
          <p:cNvSpPr txBox="1">
            <a:spLocks noChangeArrowheads="1"/>
          </p:cNvSpPr>
          <p:nvPr/>
        </p:nvSpPr>
        <p:spPr bwMode="gray">
          <a:xfrm>
            <a:off x="4418046" y="3865174"/>
            <a:ext cx="821461"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500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3" name="文本框 19"/>
          <p:cNvSpPr txBox="1">
            <a:spLocks noChangeArrowheads="1"/>
          </p:cNvSpPr>
          <p:nvPr/>
        </p:nvSpPr>
        <p:spPr bwMode="gray">
          <a:xfrm>
            <a:off x="6073352" y="3865174"/>
            <a:ext cx="1666850"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4</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5</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6</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7</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8</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4" name="文本框 19"/>
          <p:cNvSpPr txBox="1">
            <a:spLocks noChangeArrowheads="1"/>
          </p:cNvSpPr>
          <p:nvPr/>
        </p:nvSpPr>
        <p:spPr bwMode="gray">
          <a:xfrm>
            <a:off x="4418047" y="4223918"/>
            <a:ext cx="855922"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200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5" name="文本框 19"/>
          <p:cNvSpPr txBox="1">
            <a:spLocks noChangeArrowheads="1"/>
          </p:cNvSpPr>
          <p:nvPr/>
        </p:nvSpPr>
        <p:spPr bwMode="gray">
          <a:xfrm>
            <a:off x="6073352" y="4223918"/>
            <a:ext cx="82972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9</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6" name="文本框 35"/>
          <p:cNvSpPr txBox="1">
            <a:spLocks noChangeArrowheads="1"/>
          </p:cNvSpPr>
          <p:nvPr/>
        </p:nvSpPr>
        <p:spPr bwMode="gray">
          <a:xfrm>
            <a:off x="4418047" y="4547639"/>
            <a:ext cx="673828"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800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7" name="文本框 19"/>
          <p:cNvSpPr txBox="1">
            <a:spLocks noChangeArrowheads="1"/>
          </p:cNvSpPr>
          <p:nvPr/>
        </p:nvSpPr>
        <p:spPr bwMode="gray">
          <a:xfrm>
            <a:off x="6073352" y="4547639"/>
            <a:ext cx="3302468"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11</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12</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13</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14</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15</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16</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17</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18</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2" name="文本框 19"/>
          <p:cNvSpPr txBox="1">
            <a:spLocks noChangeArrowheads="1"/>
          </p:cNvSpPr>
          <p:nvPr/>
        </p:nvSpPr>
        <p:spPr bwMode="gray">
          <a:xfrm>
            <a:off x="2643720" y="2959840"/>
            <a:ext cx="1073511" cy="400110"/>
          </a:xfrm>
          <a:prstGeom prst="rect">
            <a:avLst/>
          </a:prstGeom>
          <a:noFill/>
          <a:ln w="9525">
            <a:noFill/>
            <a:miter lim="800000"/>
            <a:headEnd/>
            <a:tailEnd/>
          </a:ln>
        </p:spPr>
        <p:txBody>
          <a:bodyPr wrap="square">
            <a:spAutoFit/>
          </a:bodyPr>
          <a:lstStyle/>
          <a:p>
            <a:pPr eaLnBrk="0" hangingPunct="0"/>
            <a:r>
              <a:rPr lang="zh-CN" altLang="en-US" sz="2000" dirty="0" smtClean="0">
                <a:solidFill>
                  <a:schemeClr val="accent5"/>
                </a:solidFill>
                <a:latin typeface="楷体" panose="02010609060101010101" pitchFamily="49" charset="-122"/>
                <a:ea typeface="楷体" panose="02010609060101010101" pitchFamily="49" charset="-122"/>
              </a:rPr>
              <a:t>交易商</a:t>
            </a:r>
            <a:endParaRPr lang="en-US" altLang="zh-CN" sz="2000" dirty="0">
              <a:solidFill>
                <a:schemeClr val="accent5"/>
              </a:solidFill>
              <a:latin typeface="楷体" panose="02010609060101010101" pitchFamily="49" charset="-122"/>
              <a:ea typeface="楷体" panose="02010609060101010101" pitchFamily="49" charset="-122"/>
            </a:endParaRPr>
          </a:p>
        </p:txBody>
      </p:sp>
      <p:sp>
        <p:nvSpPr>
          <p:cNvPr id="43" name="文本框 42"/>
          <p:cNvSpPr txBox="1">
            <a:spLocks noChangeArrowheads="1"/>
          </p:cNvSpPr>
          <p:nvPr/>
        </p:nvSpPr>
        <p:spPr bwMode="gray">
          <a:xfrm>
            <a:off x="4418046" y="4906383"/>
            <a:ext cx="673828"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400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4" name="文本框 19"/>
          <p:cNvSpPr txBox="1">
            <a:spLocks noChangeArrowheads="1"/>
          </p:cNvSpPr>
          <p:nvPr/>
        </p:nvSpPr>
        <p:spPr bwMode="gray">
          <a:xfrm>
            <a:off x="6073351" y="4906383"/>
            <a:ext cx="3302468"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19</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20</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21</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22</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6" name="文本框 45"/>
          <p:cNvSpPr txBox="1">
            <a:spLocks noChangeArrowheads="1"/>
          </p:cNvSpPr>
          <p:nvPr/>
        </p:nvSpPr>
        <p:spPr bwMode="gray">
          <a:xfrm>
            <a:off x="4418046" y="5230104"/>
            <a:ext cx="673828" cy="338554"/>
          </a:xfrm>
          <a:prstGeom prst="rect">
            <a:avLst/>
          </a:prstGeom>
          <a:noFill/>
          <a:ln w="9525">
            <a:noFill/>
            <a:miter lim="800000"/>
            <a:headEnd/>
            <a:tailEnd/>
          </a:ln>
        </p:spPr>
        <p:txBody>
          <a:bodyPr wrap="square">
            <a:spAutoFit/>
          </a:bodyPr>
          <a:lstStyle/>
          <a:p>
            <a:pPr eaLnBrk="0" hangingPunct="0"/>
            <a:r>
              <a:rPr lang="en-US" altLang="zh-CN" sz="1600" dirty="0">
                <a:solidFill>
                  <a:srgbClr val="7030A0"/>
                </a:solidFill>
                <a:latin typeface="楷体" panose="02010609060101010101" pitchFamily="49" charset="-122"/>
                <a:ea typeface="楷体" panose="02010609060101010101" pitchFamily="49" charset="-122"/>
              </a:rPr>
              <a:t>6</a:t>
            </a:r>
            <a:r>
              <a:rPr lang="en-US" altLang="zh-CN" sz="1600" dirty="0" smtClean="0">
                <a:solidFill>
                  <a:srgbClr val="7030A0"/>
                </a:solidFill>
                <a:latin typeface="楷体" panose="02010609060101010101" pitchFamily="49" charset="-122"/>
                <a:ea typeface="楷体" panose="02010609060101010101" pitchFamily="49" charset="-122"/>
              </a:rPr>
              <a:t>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7" name="文本框 19"/>
          <p:cNvSpPr txBox="1">
            <a:spLocks noChangeArrowheads="1"/>
          </p:cNvSpPr>
          <p:nvPr/>
        </p:nvSpPr>
        <p:spPr bwMode="gray">
          <a:xfrm>
            <a:off x="6073351" y="5230104"/>
            <a:ext cx="3302468"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23</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24</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25</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27</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28</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29</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9" name="文本框 19"/>
          <p:cNvSpPr txBox="1">
            <a:spLocks noChangeArrowheads="1"/>
          </p:cNvSpPr>
          <p:nvPr/>
        </p:nvSpPr>
        <p:spPr bwMode="gray">
          <a:xfrm>
            <a:off x="2617806" y="3479160"/>
            <a:ext cx="1073511"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交易商</a:t>
            </a:r>
            <a:r>
              <a:rPr lang="en-US" altLang="zh-CN" sz="1600" dirty="0">
                <a:solidFill>
                  <a:srgbClr val="7030A0"/>
                </a:solidFill>
                <a:latin typeface="楷体" panose="02010609060101010101" pitchFamily="49" charset="-122"/>
                <a:ea typeface="楷体" panose="02010609060101010101" pitchFamily="49" charset="-122"/>
              </a:rPr>
              <a:t>1</a:t>
            </a:r>
          </a:p>
        </p:txBody>
      </p:sp>
      <p:sp>
        <p:nvSpPr>
          <p:cNvPr id="50" name="文本框 19"/>
          <p:cNvSpPr txBox="1">
            <a:spLocks noChangeArrowheads="1"/>
          </p:cNvSpPr>
          <p:nvPr/>
        </p:nvSpPr>
        <p:spPr bwMode="gray">
          <a:xfrm>
            <a:off x="2617806" y="3852463"/>
            <a:ext cx="1073511"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a:t>
            </a:r>
            <a:r>
              <a:rPr lang="zh-CN" altLang="en-US" sz="1600" dirty="0" smtClean="0">
                <a:solidFill>
                  <a:srgbClr val="7030A0"/>
                </a:solidFill>
                <a:latin typeface="楷体" panose="02010609060101010101" pitchFamily="49" charset="-122"/>
                <a:ea typeface="楷体" panose="02010609060101010101" pitchFamily="49" charset="-122"/>
              </a:rPr>
              <a:t>商</a:t>
            </a:r>
            <a:r>
              <a:rPr lang="en-US" altLang="zh-CN" sz="1600" dirty="0" smtClean="0">
                <a:solidFill>
                  <a:srgbClr val="7030A0"/>
                </a:solidFill>
                <a:latin typeface="楷体" panose="02010609060101010101" pitchFamily="49" charset="-122"/>
                <a:ea typeface="楷体" panose="02010609060101010101" pitchFamily="49" charset="-122"/>
              </a:rPr>
              <a:t>2</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51" name="文本框 19"/>
          <p:cNvSpPr txBox="1">
            <a:spLocks noChangeArrowheads="1"/>
          </p:cNvSpPr>
          <p:nvPr/>
        </p:nvSpPr>
        <p:spPr bwMode="gray">
          <a:xfrm>
            <a:off x="2617806" y="4211207"/>
            <a:ext cx="1193142"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a:t>
            </a:r>
            <a:r>
              <a:rPr lang="zh-CN" altLang="en-US" sz="1600" dirty="0" smtClean="0">
                <a:solidFill>
                  <a:srgbClr val="7030A0"/>
                </a:solidFill>
                <a:latin typeface="楷体" panose="02010609060101010101" pitchFamily="49" charset="-122"/>
                <a:ea typeface="楷体" panose="02010609060101010101" pitchFamily="49" charset="-122"/>
              </a:rPr>
              <a:t>商</a:t>
            </a:r>
            <a:r>
              <a:rPr lang="en-US" altLang="zh-CN" sz="1600" dirty="0" smtClean="0">
                <a:solidFill>
                  <a:srgbClr val="7030A0"/>
                </a:solidFill>
                <a:latin typeface="楷体" panose="02010609060101010101" pitchFamily="49" charset="-122"/>
                <a:ea typeface="楷体" panose="02010609060101010101" pitchFamily="49" charset="-122"/>
              </a:rPr>
              <a:t>3</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52" name="文本框 19"/>
          <p:cNvSpPr txBox="1">
            <a:spLocks noChangeArrowheads="1"/>
          </p:cNvSpPr>
          <p:nvPr/>
        </p:nvSpPr>
        <p:spPr bwMode="gray">
          <a:xfrm>
            <a:off x="2617806" y="4534928"/>
            <a:ext cx="1193142"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a:t>
            </a:r>
            <a:r>
              <a:rPr lang="zh-CN" altLang="en-US" sz="1600" dirty="0" smtClean="0">
                <a:solidFill>
                  <a:srgbClr val="7030A0"/>
                </a:solidFill>
                <a:latin typeface="楷体" panose="02010609060101010101" pitchFamily="49" charset="-122"/>
                <a:ea typeface="楷体" panose="02010609060101010101" pitchFamily="49" charset="-122"/>
              </a:rPr>
              <a:t>商</a:t>
            </a:r>
            <a:r>
              <a:rPr lang="en-US" altLang="zh-CN" sz="1600" dirty="0" smtClean="0">
                <a:solidFill>
                  <a:srgbClr val="7030A0"/>
                </a:solidFill>
                <a:latin typeface="楷体" panose="02010609060101010101" pitchFamily="49" charset="-122"/>
                <a:ea typeface="楷体" panose="02010609060101010101" pitchFamily="49" charset="-122"/>
              </a:rPr>
              <a:t>4</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53" name="文本框 19"/>
          <p:cNvSpPr txBox="1">
            <a:spLocks noChangeArrowheads="1"/>
          </p:cNvSpPr>
          <p:nvPr/>
        </p:nvSpPr>
        <p:spPr bwMode="gray">
          <a:xfrm>
            <a:off x="2617806" y="4893672"/>
            <a:ext cx="938462"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a:t>
            </a:r>
            <a:r>
              <a:rPr lang="zh-CN" altLang="en-US" sz="1600" dirty="0" smtClean="0">
                <a:solidFill>
                  <a:srgbClr val="7030A0"/>
                </a:solidFill>
                <a:latin typeface="楷体" panose="02010609060101010101" pitchFamily="49" charset="-122"/>
                <a:ea typeface="楷体" panose="02010609060101010101" pitchFamily="49" charset="-122"/>
              </a:rPr>
              <a:t>商</a:t>
            </a:r>
            <a:r>
              <a:rPr lang="en-US" altLang="zh-CN" sz="1600" dirty="0" smtClean="0">
                <a:solidFill>
                  <a:srgbClr val="7030A0"/>
                </a:solidFill>
                <a:latin typeface="楷体" panose="02010609060101010101" pitchFamily="49" charset="-122"/>
                <a:ea typeface="楷体" panose="02010609060101010101" pitchFamily="49" charset="-122"/>
              </a:rPr>
              <a:t>5</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54" name="文本框 19"/>
          <p:cNvSpPr txBox="1">
            <a:spLocks noChangeArrowheads="1"/>
          </p:cNvSpPr>
          <p:nvPr/>
        </p:nvSpPr>
        <p:spPr bwMode="gray">
          <a:xfrm>
            <a:off x="2617806" y="5217393"/>
            <a:ext cx="1193141"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a:t>
            </a:r>
            <a:r>
              <a:rPr lang="zh-CN" altLang="en-US" sz="1600" dirty="0" smtClean="0">
                <a:solidFill>
                  <a:srgbClr val="7030A0"/>
                </a:solidFill>
                <a:latin typeface="楷体" panose="02010609060101010101" pitchFamily="49" charset="-122"/>
                <a:ea typeface="楷体" panose="02010609060101010101" pitchFamily="49" charset="-122"/>
              </a:rPr>
              <a:t>商</a:t>
            </a:r>
            <a:r>
              <a:rPr lang="en-US" altLang="zh-CN" sz="1600" dirty="0" smtClean="0">
                <a:solidFill>
                  <a:srgbClr val="7030A0"/>
                </a:solidFill>
                <a:latin typeface="楷体" panose="02010609060101010101" pitchFamily="49" charset="-122"/>
                <a:ea typeface="楷体" panose="02010609060101010101" pitchFamily="49" charset="-122"/>
              </a:rPr>
              <a:t>6</a:t>
            </a:r>
            <a:endParaRPr lang="en-US" altLang="zh-CN" sz="1600"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08551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 y="6466389"/>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76" name="Group 4"/>
          <p:cNvGraphicFramePr>
            <a:graphicFrameLocks noGrp="1"/>
          </p:cNvGraphicFramePr>
          <p:nvPr>
            <p:extLst/>
          </p:nvPr>
        </p:nvGraphicFramePr>
        <p:xfrm>
          <a:off x="71968" y="1289145"/>
          <a:ext cx="12048067" cy="5121275"/>
        </p:xfrm>
        <a:graphic>
          <a:graphicData uri="http://schemas.openxmlformats.org/drawingml/2006/table">
            <a:tbl>
              <a:tblPr/>
              <a:tblGrid>
                <a:gridCol w="2292351"/>
                <a:gridCol w="2283883"/>
                <a:gridCol w="2398184"/>
                <a:gridCol w="2616200"/>
                <a:gridCol w="2457449"/>
              </a:tblGrid>
              <a:tr h="1371600">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rgbClr val="FFFFFF"/>
                          </a:solidFill>
                          <a:effectLst/>
                          <a:latin typeface="Calibri" pitchFamily="34" charset="0"/>
                          <a:ea typeface="宋体" pitchFamily="2" charset="-122"/>
                        </a:rPr>
                        <a:t>行情价位</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rgbClr val="FFFFFF"/>
                          </a:solidFill>
                          <a:effectLst/>
                          <a:latin typeface="Calibri" pitchFamily="34" charset="0"/>
                          <a:ea typeface="宋体" pitchFamily="2" charset="-122"/>
                        </a:rPr>
                        <a:t>交易规则</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rgbClr val="FFFFFF"/>
                          </a:solidFill>
                          <a:effectLst/>
                          <a:latin typeface="宋体" pitchFamily="2" charset="-122"/>
                          <a:ea typeface="宋体" pitchFamily="2" charset="-122"/>
                        </a:rPr>
                        <a:t>风险处理</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FFFFFF"/>
                          </a:solidFill>
                          <a:effectLst/>
                          <a:latin typeface="宋体" pitchFamily="2" charset="-122"/>
                          <a:ea typeface="宋体" pitchFamily="2" charset="-122"/>
                        </a:rPr>
                        <a:t>统一的数据查询平台</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FFFFFF"/>
                          </a:solidFill>
                          <a:effectLst/>
                          <a:latin typeface="宋体" pitchFamily="2" charset="-122"/>
                          <a:ea typeface="宋体" pitchFamily="2" charset="-122"/>
                        </a:rPr>
                        <a:t>费用返还</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3749675">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Calibri" pitchFamily="34" charset="0"/>
                          <a:ea typeface="楷体" pitchFamily="49" charset="-122"/>
                        </a:rPr>
                        <a:t>从多家数据源接入行情，进行价位的筛选、过滤。</a:t>
                      </a:r>
                    </a:p>
                  </a:txBody>
                  <a:tcPr marL="121920" marR="12192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Calibri" pitchFamily="34" charset="0"/>
                          <a:ea typeface="楷体" pitchFamily="49" charset="-122"/>
                          <a:sym typeface="Arial" pitchFamily="34" charset="0"/>
                        </a:rPr>
                        <a:t>客户和综合会员进行交易、综合会员和特别会员会员对冲交易。</a:t>
                      </a:r>
                    </a:p>
                  </a:txBody>
                  <a:tcPr marL="121920" marR="12192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00"/>
                          </a:solidFill>
                          <a:effectLst/>
                          <a:latin typeface="Calibri" pitchFamily="34" charset="0"/>
                          <a:ea typeface="楷体" pitchFamily="49" charset="-122"/>
                          <a:sym typeface="Arial" pitchFamily="34" charset="0"/>
                        </a:rPr>
                        <a:t>系统实时筛选低于市场风险阀值的客户、综合会员、特别会员进行对应的风险处理。</a:t>
                      </a:r>
                    </a:p>
                  </a:txBody>
                  <a:tcPr marL="121920" marR="12192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Calibri" pitchFamily="34" charset="0"/>
                          <a:ea typeface="楷体" pitchFamily="49" charset="-122"/>
                          <a:sym typeface="Arial" pitchFamily="34" charset="0"/>
                        </a:rPr>
                        <a:t>交易所集中交易，会员分布式数据查询。</a:t>
                      </a:r>
                    </a:p>
                  </a:txBody>
                  <a:tcPr marL="121920" marR="12192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00"/>
                          </a:solidFill>
                          <a:effectLst/>
                          <a:latin typeface="Calibri" pitchFamily="34" charset="0"/>
                          <a:ea typeface="楷体" pitchFamily="49" charset="-122"/>
                          <a:sym typeface="Arial" pitchFamily="34" charset="0"/>
                        </a:rPr>
                        <a:t>交易所设置综合会员的返还参数，综合会员设置下属居间、机构的返还参数，交易所统一结算、统一返还办理。</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
        <p:nvSpPr>
          <p:cNvPr id="5" name="圆角矩形 4"/>
          <p:cNvSpPr/>
          <p:nvPr/>
        </p:nvSpPr>
        <p:spPr>
          <a:xfrm>
            <a:off x="0" y="240833"/>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圆角矩形 4"/>
          <p:cNvSpPr/>
          <p:nvPr/>
        </p:nvSpPr>
        <p:spPr>
          <a:xfrm>
            <a:off x="314057" y="58083"/>
            <a:ext cx="8618911" cy="1098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zh-CN" altLang="en-US" sz="3200" dirty="0">
                <a:solidFill>
                  <a:schemeClr val="bg1"/>
                </a:solidFill>
              </a:rPr>
              <a:t>分散式柜台交易系统特点</a:t>
            </a:r>
            <a:endParaRPr lang="zh-CN" altLang="en-US" sz="3000" kern="1200" dirty="0">
              <a:solidFill>
                <a:schemeClr val="bg1"/>
              </a:solidFill>
            </a:endParaRPr>
          </a:p>
        </p:txBody>
      </p:sp>
    </p:spTree>
    <p:extLst>
      <p:ext uri="{BB962C8B-B14F-4D97-AF65-F5344CB8AC3E}">
        <p14:creationId xmlns:p14="http://schemas.microsoft.com/office/powerpoint/2010/main" val="28834194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en-US" altLang="zh-CN" sz="3000" kern="1200" dirty="0" smtClean="0"/>
              <a:t>1</a:t>
            </a:r>
            <a:r>
              <a:rPr lang="zh-CN" altLang="en-US" sz="3000" kern="1200" dirty="0" smtClean="0"/>
              <a:t>、随机抽签</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9"/>
          <p:cNvSpPr txBox="1">
            <a:spLocks noChangeArrowheads="1"/>
          </p:cNvSpPr>
          <p:nvPr/>
        </p:nvSpPr>
        <p:spPr bwMode="gray">
          <a:xfrm>
            <a:off x="1125624" y="1295535"/>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B050"/>
                </a:solidFill>
                <a:ea typeface="微软雅黑" pitchFamily="34" charset="-122"/>
              </a:rPr>
              <a:t>例：网上发行量</a:t>
            </a:r>
            <a:r>
              <a:rPr lang="en-US" altLang="zh-CN" sz="2800" dirty="0" smtClean="0">
                <a:solidFill>
                  <a:srgbClr val="00B050"/>
                </a:solidFill>
                <a:ea typeface="微软雅黑" pitchFamily="34" charset="-122"/>
              </a:rPr>
              <a:t>1000</a:t>
            </a:r>
            <a:r>
              <a:rPr lang="zh-CN" altLang="en-US" sz="2800" dirty="0" smtClean="0">
                <a:solidFill>
                  <a:srgbClr val="00B050"/>
                </a:solidFill>
                <a:ea typeface="微软雅黑" pitchFamily="34" charset="-122"/>
              </a:rPr>
              <a:t>，最小申购单位</a:t>
            </a:r>
            <a:r>
              <a:rPr lang="en-US" altLang="zh-CN" sz="2800" dirty="0" smtClean="0">
                <a:solidFill>
                  <a:srgbClr val="00B050"/>
                </a:solidFill>
                <a:ea typeface="微软雅黑" pitchFamily="34" charset="-122"/>
              </a:rPr>
              <a:t>100</a:t>
            </a:r>
            <a:endParaRPr lang="en-US" altLang="zh-CN" sz="2800" dirty="0">
              <a:solidFill>
                <a:srgbClr val="00B050"/>
              </a:solidFill>
              <a:ea typeface="微软雅黑" pitchFamily="34" charset="-122"/>
            </a:endParaRPr>
          </a:p>
        </p:txBody>
      </p:sp>
      <p:sp>
        <p:nvSpPr>
          <p:cNvPr id="29" name="文本框 19"/>
          <p:cNvSpPr txBox="1">
            <a:spLocks noChangeArrowheads="1"/>
          </p:cNvSpPr>
          <p:nvPr/>
        </p:nvSpPr>
        <p:spPr bwMode="gray">
          <a:xfrm>
            <a:off x="4220569" y="2573470"/>
            <a:ext cx="1073511"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申购量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30" name="文本框 19"/>
          <p:cNvSpPr txBox="1">
            <a:spLocks noChangeArrowheads="1"/>
          </p:cNvSpPr>
          <p:nvPr/>
        </p:nvSpPr>
        <p:spPr bwMode="gray">
          <a:xfrm>
            <a:off x="5970320" y="2573470"/>
            <a:ext cx="733033"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配号</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31" name="文本框 19"/>
          <p:cNvSpPr txBox="1">
            <a:spLocks noChangeArrowheads="1"/>
          </p:cNvSpPr>
          <p:nvPr/>
        </p:nvSpPr>
        <p:spPr bwMode="gray">
          <a:xfrm>
            <a:off x="4456683" y="3105501"/>
            <a:ext cx="90297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300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2" name="文本框 19"/>
          <p:cNvSpPr txBox="1">
            <a:spLocks noChangeArrowheads="1"/>
          </p:cNvSpPr>
          <p:nvPr/>
        </p:nvSpPr>
        <p:spPr bwMode="gray">
          <a:xfrm>
            <a:off x="6111989" y="3105501"/>
            <a:ext cx="1383515"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b="1" u="sng" dirty="0" smtClean="0">
                <a:solidFill>
                  <a:srgbClr val="FF0000"/>
                </a:solidFill>
                <a:latin typeface="楷体" panose="02010609060101010101" pitchFamily="49" charset="-122"/>
                <a:ea typeface="楷体" panose="02010609060101010101" pitchFamily="49" charset="-122"/>
              </a:rPr>
              <a:t>3</a:t>
            </a:r>
            <a:endParaRPr lang="en-US" altLang="zh-CN" sz="1600" b="1" u="sng" dirty="0">
              <a:solidFill>
                <a:srgbClr val="FF0000"/>
              </a:solidFill>
              <a:latin typeface="楷体" panose="02010609060101010101" pitchFamily="49" charset="-122"/>
              <a:ea typeface="楷体" panose="02010609060101010101" pitchFamily="49" charset="-122"/>
            </a:endParaRPr>
          </a:p>
        </p:txBody>
      </p:sp>
      <p:sp>
        <p:nvSpPr>
          <p:cNvPr id="33" name="文本框 19"/>
          <p:cNvSpPr txBox="1">
            <a:spLocks noChangeArrowheads="1"/>
          </p:cNvSpPr>
          <p:nvPr/>
        </p:nvSpPr>
        <p:spPr bwMode="gray">
          <a:xfrm>
            <a:off x="4456683" y="3478804"/>
            <a:ext cx="821461"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500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4" name="文本框 19"/>
          <p:cNvSpPr txBox="1">
            <a:spLocks noChangeArrowheads="1"/>
          </p:cNvSpPr>
          <p:nvPr/>
        </p:nvSpPr>
        <p:spPr bwMode="gray">
          <a:xfrm>
            <a:off x="6111989" y="3478804"/>
            <a:ext cx="1666850"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4</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b="1" u="sng" dirty="0" smtClean="0">
                <a:solidFill>
                  <a:srgbClr val="FF0000"/>
                </a:solidFill>
                <a:latin typeface="楷体" panose="02010609060101010101" pitchFamily="49" charset="-122"/>
                <a:ea typeface="楷体" panose="02010609060101010101" pitchFamily="49" charset="-122"/>
              </a:rPr>
              <a:t>5</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6</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7</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b="1" u="sng" dirty="0" smtClean="0">
                <a:solidFill>
                  <a:srgbClr val="FF0000"/>
                </a:solidFill>
                <a:latin typeface="楷体" panose="02010609060101010101" pitchFamily="49" charset="-122"/>
                <a:ea typeface="楷体" panose="02010609060101010101" pitchFamily="49" charset="-122"/>
              </a:rPr>
              <a:t>8</a:t>
            </a:r>
            <a:endParaRPr lang="en-US" altLang="zh-CN" sz="1600" b="1" u="sng" dirty="0">
              <a:solidFill>
                <a:srgbClr val="FF0000"/>
              </a:solidFill>
              <a:latin typeface="楷体" panose="02010609060101010101" pitchFamily="49" charset="-122"/>
              <a:ea typeface="楷体" panose="02010609060101010101" pitchFamily="49" charset="-122"/>
            </a:endParaRPr>
          </a:p>
        </p:txBody>
      </p:sp>
      <p:sp>
        <p:nvSpPr>
          <p:cNvPr id="35" name="文本框 19"/>
          <p:cNvSpPr txBox="1">
            <a:spLocks noChangeArrowheads="1"/>
          </p:cNvSpPr>
          <p:nvPr/>
        </p:nvSpPr>
        <p:spPr bwMode="gray">
          <a:xfrm>
            <a:off x="4456684" y="3837548"/>
            <a:ext cx="855922"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200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6" name="文本框 19"/>
          <p:cNvSpPr txBox="1">
            <a:spLocks noChangeArrowheads="1"/>
          </p:cNvSpPr>
          <p:nvPr/>
        </p:nvSpPr>
        <p:spPr bwMode="gray">
          <a:xfrm>
            <a:off x="6111989" y="3837548"/>
            <a:ext cx="829723" cy="338554"/>
          </a:xfrm>
          <a:prstGeom prst="rect">
            <a:avLst/>
          </a:prstGeom>
          <a:noFill/>
          <a:ln w="9525">
            <a:noFill/>
            <a:miter lim="800000"/>
            <a:headEnd/>
            <a:tailEnd/>
          </a:ln>
        </p:spPr>
        <p:txBody>
          <a:bodyPr wrap="square">
            <a:spAutoFit/>
          </a:bodyPr>
          <a:lstStyle/>
          <a:p>
            <a:pPr eaLnBrk="0" hangingPunct="0"/>
            <a:r>
              <a:rPr lang="en-US" altLang="zh-CN" sz="1600" b="1" u="sng" dirty="0" smtClean="0">
                <a:solidFill>
                  <a:srgbClr val="FF0000"/>
                </a:solidFill>
                <a:latin typeface="楷体" panose="02010609060101010101" pitchFamily="49" charset="-122"/>
                <a:ea typeface="楷体" panose="02010609060101010101" pitchFamily="49" charset="-122"/>
              </a:rPr>
              <a:t>9</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7" name="文本框 36"/>
          <p:cNvSpPr txBox="1">
            <a:spLocks noChangeArrowheads="1"/>
          </p:cNvSpPr>
          <p:nvPr/>
        </p:nvSpPr>
        <p:spPr bwMode="gray">
          <a:xfrm>
            <a:off x="4456684" y="4161269"/>
            <a:ext cx="673828"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800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8" name="文本框 19"/>
          <p:cNvSpPr txBox="1">
            <a:spLocks noChangeArrowheads="1"/>
          </p:cNvSpPr>
          <p:nvPr/>
        </p:nvSpPr>
        <p:spPr bwMode="gray">
          <a:xfrm>
            <a:off x="6111989" y="4161269"/>
            <a:ext cx="3302468"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11</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b="1" u="sng" dirty="0" smtClean="0">
                <a:solidFill>
                  <a:srgbClr val="FF0000"/>
                </a:solidFill>
                <a:latin typeface="楷体" panose="02010609060101010101" pitchFamily="49" charset="-122"/>
                <a:ea typeface="楷体" panose="02010609060101010101" pitchFamily="49" charset="-122"/>
              </a:rPr>
              <a:t>12</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13</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14</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b="1" u="sng" dirty="0" smtClean="0">
                <a:solidFill>
                  <a:srgbClr val="FF0000"/>
                </a:solidFill>
                <a:latin typeface="楷体" panose="02010609060101010101" pitchFamily="49" charset="-122"/>
                <a:ea typeface="楷体" panose="02010609060101010101" pitchFamily="49" charset="-122"/>
              </a:rPr>
              <a:t>15</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16</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b="1" u="sng" dirty="0" smtClean="0">
                <a:solidFill>
                  <a:srgbClr val="FF0000"/>
                </a:solidFill>
                <a:latin typeface="楷体" panose="02010609060101010101" pitchFamily="49" charset="-122"/>
                <a:ea typeface="楷体" panose="02010609060101010101" pitchFamily="49" charset="-122"/>
              </a:rPr>
              <a:t>17</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18</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39" name="文本框 19"/>
          <p:cNvSpPr txBox="1">
            <a:spLocks noChangeArrowheads="1"/>
          </p:cNvSpPr>
          <p:nvPr/>
        </p:nvSpPr>
        <p:spPr bwMode="gray">
          <a:xfrm>
            <a:off x="2695080" y="3105501"/>
            <a:ext cx="1073511"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交易商</a:t>
            </a:r>
            <a:r>
              <a:rPr lang="en-US" altLang="zh-CN" sz="1600" dirty="0">
                <a:solidFill>
                  <a:srgbClr val="7030A0"/>
                </a:solidFill>
                <a:latin typeface="楷体" panose="02010609060101010101" pitchFamily="49" charset="-122"/>
                <a:ea typeface="楷体" panose="02010609060101010101" pitchFamily="49" charset="-122"/>
              </a:rPr>
              <a:t>1</a:t>
            </a:r>
          </a:p>
        </p:txBody>
      </p:sp>
      <p:sp>
        <p:nvSpPr>
          <p:cNvPr id="40" name="文本框 19"/>
          <p:cNvSpPr txBox="1">
            <a:spLocks noChangeArrowheads="1"/>
          </p:cNvSpPr>
          <p:nvPr/>
        </p:nvSpPr>
        <p:spPr bwMode="gray">
          <a:xfrm>
            <a:off x="2695080" y="3478804"/>
            <a:ext cx="1073511"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a:t>
            </a:r>
            <a:r>
              <a:rPr lang="zh-CN" altLang="en-US" sz="1600" dirty="0" smtClean="0">
                <a:solidFill>
                  <a:srgbClr val="7030A0"/>
                </a:solidFill>
                <a:latin typeface="楷体" panose="02010609060101010101" pitchFamily="49" charset="-122"/>
                <a:ea typeface="楷体" panose="02010609060101010101" pitchFamily="49" charset="-122"/>
              </a:rPr>
              <a:t>商</a:t>
            </a:r>
            <a:r>
              <a:rPr lang="en-US" altLang="zh-CN" sz="1600" dirty="0" smtClean="0">
                <a:solidFill>
                  <a:srgbClr val="7030A0"/>
                </a:solidFill>
                <a:latin typeface="楷体" panose="02010609060101010101" pitchFamily="49" charset="-122"/>
                <a:ea typeface="楷体" panose="02010609060101010101" pitchFamily="49" charset="-122"/>
              </a:rPr>
              <a:t>2</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1" name="文本框 19"/>
          <p:cNvSpPr txBox="1">
            <a:spLocks noChangeArrowheads="1"/>
          </p:cNvSpPr>
          <p:nvPr/>
        </p:nvSpPr>
        <p:spPr bwMode="gray">
          <a:xfrm>
            <a:off x="2695080" y="3837548"/>
            <a:ext cx="1193142"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a:t>
            </a:r>
            <a:r>
              <a:rPr lang="zh-CN" altLang="en-US" sz="1600" dirty="0" smtClean="0">
                <a:solidFill>
                  <a:srgbClr val="7030A0"/>
                </a:solidFill>
                <a:latin typeface="楷体" panose="02010609060101010101" pitchFamily="49" charset="-122"/>
                <a:ea typeface="楷体" panose="02010609060101010101" pitchFamily="49" charset="-122"/>
              </a:rPr>
              <a:t>商</a:t>
            </a:r>
            <a:r>
              <a:rPr lang="en-US" altLang="zh-CN" sz="1600" dirty="0" smtClean="0">
                <a:solidFill>
                  <a:srgbClr val="7030A0"/>
                </a:solidFill>
                <a:latin typeface="楷体" panose="02010609060101010101" pitchFamily="49" charset="-122"/>
                <a:ea typeface="楷体" panose="02010609060101010101" pitchFamily="49" charset="-122"/>
              </a:rPr>
              <a:t>3</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2" name="文本框 19"/>
          <p:cNvSpPr txBox="1">
            <a:spLocks noChangeArrowheads="1"/>
          </p:cNvSpPr>
          <p:nvPr/>
        </p:nvSpPr>
        <p:spPr bwMode="gray">
          <a:xfrm>
            <a:off x="2695080" y="4161269"/>
            <a:ext cx="1193142"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a:t>
            </a:r>
            <a:r>
              <a:rPr lang="zh-CN" altLang="en-US" sz="1600" dirty="0" smtClean="0">
                <a:solidFill>
                  <a:srgbClr val="7030A0"/>
                </a:solidFill>
                <a:latin typeface="楷体" panose="02010609060101010101" pitchFamily="49" charset="-122"/>
                <a:ea typeface="楷体" panose="02010609060101010101" pitchFamily="49" charset="-122"/>
              </a:rPr>
              <a:t>商</a:t>
            </a:r>
            <a:r>
              <a:rPr lang="en-US" altLang="zh-CN" sz="1600" dirty="0" smtClean="0">
                <a:solidFill>
                  <a:srgbClr val="7030A0"/>
                </a:solidFill>
                <a:latin typeface="楷体" panose="02010609060101010101" pitchFamily="49" charset="-122"/>
                <a:ea typeface="楷体" panose="02010609060101010101" pitchFamily="49" charset="-122"/>
              </a:rPr>
              <a:t>4</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3" name="文本框 19"/>
          <p:cNvSpPr txBox="1">
            <a:spLocks noChangeArrowheads="1"/>
          </p:cNvSpPr>
          <p:nvPr/>
        </p:nvSpPr>
        <p:spPr bwMode="gray">
          <a:xfrm>
            <a:off x="2682357" y="2619212"/>
            <a:ext cx="1073511"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交易商</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45" name="文本框 44"/>
          <p:cNvSpPr txBox="1">
            <a:spLocks noChangeArrowheads="1"/>
          </p:cNvSpPr>
          <p:nvPr/>
        </p:nvSpPr>
        <p:spPr bwMode="gray">
          <a:xfrm>
            <a:off x="4456683" y="4520013"/>
            <a:ext cx="673828"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400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6" name="文本框 19"/>
          <p:cNvSpPr txBox="1">
            <a:spLocks noChangeArrowheads="1"/>
          </p:cNvSpPr>
          <p:nvPr/>
        </p:nvSpPr>
        <p:spPr bwMode="gray">
          <a:xfrm>
            <a:off x="6111988" y="4520013"/>
            <a:ext cx="3302468"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19</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b="1" u="sng" dirty="0" smtClean="0">
                <a:solidFill>
                  <a:srgbClr val="FF0000"/>
                </a:solidFill>
                <a:latin typeface="楷体" panose="02010609060101010101" pitchFamily="49" charset="-122"/>
                <a:ea typeface="楷体" panose="02010609060101010101" pitchFamily="49" charset="-122"/>
              </a:rPr>
              <a:t>20</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21</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22</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7" name="文本框 19"/>
          <p:cNvSpPr txBox="1">
            <a:spLocks noChangeArrowheads="1"/>
          </p:cNvSpPr>
          <p:nvPr/>
        </p:nvSpPr>
        <p:spPr bwMode="gray">
          <a:xfrm>
            <a:off x="2695080" y="4520013"/>
            <a:ext cx="938462"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a:t>
            </a:r>
            <a:r>
              <a:rPr lang="zh-CN" altLang="en-US" sz="1600" dirty="0" smtClean="0">
                <a:solidFill>
                  <a:srgbClr val="7030A0"/>
                </a:solidFill>
                <a:latin typeface="楷体" panose="02010609060101010101" pitchFamily="49" charset="-122"/>
                <a:ea typeface="楷体" panose="02010609060101010101" pitchFamily="49" charset="-122"/>
              </a:rPr>
              <a:t>商</a:t>
            </a:r>
            <a:r>
              <a:rPr lang="en-US" altLang="zh-CN" sz="1600" dirty="0" smtClean="0">
                <a:solidFill>
                  <a:srgbClr val="7030A0"/>
                </a:solidFill>
                <a:latin typeface="楷体" panose="02010609060101010101" pitchFamily="49" charset="-122"/>
                <a:ea typeface="楷体" panose="02010609060101010101" pitchFamily="49" charset="-122"/>
              </a:rPr>
              <a:t>5</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8" name="文本框 47"/>
          <p:cNvSpPr txBox="1">
            <a:spLocks noChangeArrowheads="1"/>
          </p:cNvSpPr>
          <p:nvPr/>
        </p:nvSpPr>
        <p:spPr bwMode="gray">
          <a:xfrm>
            <a:off x="4456683" y="4843734"/>
            <a:ext cx="673828" cy="338554"/>
          </a:xfrm>
          <a:prstGeom prst="rect">
            <a:avLst/>
          </a:prstGeom>
          <a:noFill/>
          <a:ln w="9525">
            <a:noFill/>
            <a:miter lim="800000"/>
            <a:headEnd/>
            <a:tailEnd/>
          </a:ln>
        </p:spPr>
        <p:txBody>
          <a:bodyPr wrap="square">
            <a:spAutoFit/>
          </a:bodyPr>
          <a:lstStyle/>
          <a:p>
            <a:pPr eaLnBrk="0" hangingPunct="0"/>
            <a:r>
              <a:rPr lang="en-US" altLang="zh-CN" sz="1600" dirty="0">
                <a:solidFill>
                  <a:srgbClr val="7030A0"/>
                </a:solidFill>
                <a:latin typeface="楷体" panose="02010609060101010101" pitchFamily="49" charset="-122"/>
                <a:ea typeface="楷体" panose="02010609060101010101" pitchFamily="49" charset="-122"/>
              </a:rPr>
              <a:t>6</a:t>
            </a:r>
            <a:r>
              <a:rPr lang="en-US" altLang="zh-CN" sz="1600" dirty="0" smtClean="0">
                <a:solidFill>
                  <a:srgbClr val="7030A0"/>
                </a:solidFill>
                <a:latin typeface="楷体" panose="02010609060101010101" pitchFamily="49" charset="-122"/>
                <a:ea typeface="楷体" panose="02010609060101010101" pitchFamily="49" charset="-122"/>
              </a:rPr>
              <a:t>00</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49" name="文本框 19"/>
          <p:cNvSpPr txBox="1">
            <a:spLocks noChangeArrowheads="1"/>
          </p:cNvSpPr>
          <p:nvPr/>
        </p:nvSpPr>
        <p:spPr bwMode="gray">
          <a:xfrm>
            <a:off x="6111988" y="4843734"/>
            <a:ext cx="3302468"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23</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b="1" u="sng" dirty="0" smtClean="0">
                <a:solidFill>
                  <a:srgbClr val="FF0000"/>
                </a:solidFill>
                <a:latin typeface="楷体" panose="02010609060101010101" pitchFamily="49" charset="-122"/>
                <a:ea typeface="楷体" panose="02010609060101010101" pitchFamily="49" charset="-122"/>
              </a:rPr>
              <a:t>24</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25</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b="1" u="sng" dirty="0" smtClean="0">
                <a:solidFill>
                  <a:srgbClr val="FF0000"/>
                </a:solidFill>
                <a:latin typeface="楷体" panose="02010609060101010101" pitchFamily="49" charset="-122"/>
                <a:ea typeface="楷体" panose="02010609060101010101" pitchFamily="49" charset="-122"/>
              </a:rPr>
              <a:t>27</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28</a:t>
            </a:r>
            <a:r>
              <a:rPr lang="zh-CN" altLang="en-US" sz="1600" dirty="0" smtClean="0">
                <a:solidFill>
                  <a:srgbClr val="7030A0"/>
                </a:solidFill>
                <a:latin typeface="楷体" panose="02010609060101010101" pitchFamily="49" charset="-122"/>
                <a:ea typeface="楷体" panose="02010609060101010101" pitchFamily="49" charset="-122"/>
              </a:rPr>
              <a:t>、</a:t>
            </a:r>
            <a:r>
              <a:rPr lang="en-US" altLang="zh-CN" sz="1600" dirty="0" smtClean="0">
                <a:solidFill>
                  <a:srgbClr val="7030A0"/>
                </a:solidFill>
                <a:latin typeface="楷体" panose="02010609060101010101" pitchFamily="49" charset="-122"/>
                <a:ea typeface="楷体" panose="02010609060101010101" pitchFamily="49" charset="-122"/>
              </a:rPr>
              <a:t>29</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50" name="文本框 19"/>
          <p:cNvSpPr txBox="1">
            <a:spLocks noChangeArrowheads="1"/>
          </p:cNvSpPr>
          <p:nvPr/>
        </p:nvSpPr>
        <p:spPr bwMode="gray">
          <a:xfrm>
            <a:off x="2695080" y="4843734"/>
            <a:ext cx="1193141" cy="338554"/>
          </a:xfrm>
          <a:prstGeom prst="rect">
            <a:avLst/>
          </a:prstGeom>
          <a:noFill/>
          <a:ln w="9525">
            <a:noFill/>
            <a:miter lim="800000"/>
            <a:headEnd/>
            <a:tailEnd/>
          </a:ln>
        </p:spPr>
        <p:txBody>
          <a:bodyPr wrap="square">
            <a:spAutoFit/>
          </a:bodyPr>
          <a:lstStyle/>
          <a:p>
            <a:pPr eaLnBrk="0" hangingPunct="0"/>
            <a:r>
              <a:rPr lang="zh-CN" altLang="en-US" sz="1600" dirty="0">
                <a:solidFill>
                  <a:srgbClr val="7030A0"/>
                </a:solidFill>
                <a:latin typeface="楷体" panose="02010609060101010101" pitchFamily="49" charset="-122"/>
                <a:ea typeface="楷体" panose="02010609060101010101" pitchFamily="49" charset="-122"/>
              </a:rPr>
              <a:t>交易</a:t>
            </a:r>
            <a:r>
              <a:rPr lang="zh-CN" altLang="en-US" sz="1600" dirty="0" smtClean="0">
                <a:solidFill>
                  <a:srgbClr val="7030A0"/>
                </a:solidFill>
                <a:latin typeface="楷体" panose="02010609060101010101" pitchFamily="49" charset="-122"/>
                <a:ea typeface="楷体" panose="02010609060101010101" pitchFamily="49" charset="-122"/>
              </a:rPr>
              <a:t>商</a:t>
            </a:r>
            <a:r>
              <a:rPr lang="en-US" altLang="zh-CN" sz="1600" dirty="0" smtClean="0">
                <a:solidFill>
                  <a:srgbClr val="7030A0"/>
                </a:solidFill>
                <a:latin typeface="楷体" panose="02010609060101010101" pitchFamily="49" charset="-122"/>
                <a:ea typeface="楷体" panose="02010609060101010101" pitchFamily="49" charset="-122"/>
              </a:rPr>
              <a:t>6</a:t>
            </a:r>
            <a:endParaRPr lang="en-US" altLang="zh-CN" sz="1600"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196946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en-US" altLang="zh-CN" sz="3000" dirty="0" smtClean="0"/>
              <a:t>2</a:t>
            </a:r>
            <a:r>
              <a:rPr lang="zh-CN" altLang="en-US" sz="3000" dirty="0" smtClean="0"/>
              <a:t>、尾</a:t>
            </a:r>
            <a:r>
              <a:rPr lang="zh-CN" altLang="en-US" sz="3000" dirty="0"/>
              <a:t>数</a:t>
            </a:r>
            <a:r>
              <a:rPr lang="zh-CN" altLang="en-US" sz="3000" kern="1200" dirty="0" smtClean="0"/>
              <a:t>抽签</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9"/>
          <p:cNvSpPr txBox="1">
            <a:spLocks noChangeArrowheads="1"/>
          </p:cNvSpPr>
          <p:nvPr/>
        </p:nvSpPr>
        <p:spPr bwMode="gray">
          <a:xfrm>
            <a:off x="1300120" y="1025090"/>
            <a:ext cx="763284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B050"/>
                </a:solidFill>
                <a:ea typeface="微软雅黑" pitchFamily="34" charset="-122"/>
              </a:rPr>
              <a:t>例：网上发行量</a:t>
            </a:r>
            <a:r>
              <a:rPr lang="en-US" altLang="zh-CN" sz="2800" dirty="0" smtClean="0">
                <a:solidFill>
                  <a:srgbClr val="00B050"/>
                </a:solidFill>
                <a:ea typeface="微软雅黑" pitchFamily="34" charset="-122"/>
              </a:rPr>
              <a:t>100000</a:t>
            </a:r>
            <a:r>
              <a:rPr lang="zh-CN" altLang="en-US" sz="2800" dirty="0" smtClean="0">
                <a:solidFill>
                  <a:srgbClr val="00B050"/>
                </a:solidFill>
                <a:ea typeface="微软雅黑" pitchFamily="34" charset="-122"/>
              </a:rPr>
              <a:t>，申购总量</a:t>
            </a:r>
            <a:r>
              <a:rPr lang="en-US" altLang="zh-CN" sz="2800" dirty="0" smtClean="0">
                <a:solidFill>
                  <a:srgbClr val="00B050"/>
                </a:solidFill>
                <a:ea typeface="微软雅黑" pitchFamily="34" charset="-122"/>
              </a:rPr>
              <a:t>286600</a:t>
            </a:r>
            <a:endParaRPr lang="en-US" altLang="zh-CN" sz="2800" dirty="0">
              <a:solidFill>
                <a:srgbClr val="00B050"/>
              </a:solidFill>
              <a:ea typeface="微软雅黑" pitchFamily="34" charset="-122"/>
            </a:endParaRPr>
          </a:p>
        </p:txBody>
      </p:sp>
      <p:sp>
        <p:nvSpPr>
          <p:cNvPr id="29" name="文本框 19"/>
          <p:cNvSpPr txBox="1">
            <a:spLocks noChangeArrowheads="1"/>
          </p:cNvSpPr>
          <p:nvPr/>
        </p:nvSpPr>
        <p:spPr bwMode="gray">
          <a:xfrm>
            <a:off x="3287944" y="2722499"/>
            <a:ext cx="4233318" cy="400110"/>
          </a:xfrm>
          <a:prstGeom prst="rect">
            <a:avLst/>
          </a:prstGeom>
          <a:noFill/>
          <a:ln w="9525">
            <a:noFill/>
            <a:miter lim="800000"/>
            <a:headEnd/>
            <a:tailEnd/>
          </a:ln>
        </p:spPr>
        <p:txBody>
          <a:bodyPr wrap="square">
            <a:spAutoFit/>
          </a:bodyPr>
          <a:lstStyle/>
          <a:p>
            <a:pPr eaLnBrk="0" hangingPunct="0"/>
            <a:r>
              <a:rPr lang="en-US" altLang="zh-CN" sz="2000" dirty="0" smtClean="0">
                <a:solidFill>
                  <a:srgbClr val="FF0000"/>
                </a:solidFill>
                <a:latin typeface="楷体" panose="02010609060101010101" pitchFamily="49" charset="-122"/>
                <a:ea typeface="楷体" panose="02010609060101010101" pitchFamily="49" charset="-122"/>
              </a:rPr>
              <a:t>3</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13</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23</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33</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43</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53</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63……</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44" name="文本框 19"/>
          <p:cNvSpPr txBox="1">
            <a:spLocks noChangeArrowheads="1"/>
          </p:cNvSpPr>
          <p:nvPr/>
        </p:nvSpPr>
        <p:spPr bwMode="gray">
          <a:xfrm>
            <a:off x="1300119" y="1552143"/>
            <a:ext cx="10574201"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B050"/>
                </a:solidFill>
                <a:ea typeface="微软雅黑" pitchFamily="34" charset="-122"/>
              </a:rPr>
              <a:t>中签率</a:t>
            </a:r>
            <a:r>
              <a:rPr lang="en-US" altLang="zh-CN" sz="2800" dirty="0" smtClean="0">
                <a:solidFill>
                  <a:srgbClr val="00B050"/>
                </a:solidFill>
                <a:ea typeface="微软雅黑" pitchFamily="34" charset="-122"/>
              </a:rPr>
              <a:t>=</a:t>
            </a:r>
            <a:r>
              <a:rPr lang="zh-CN" altLang="en-US" sz="2800" dirty="0" smtClean="0">
                <a:solidFill>
                  <a:srgbClr val="00B050"/>
                </a:solidFill>
                <a:ea typeface="微软雅黑" pitchFamily="34" charset="-122"/>
              </a:rPr>
              <a:t>网上发行量</a:t>
            </a:r>
            <a:r>
              <a:rPr lang="en-US" altLang="zh-CN" sz="2800" dirty="0" smtClean="0">
                <a:solidFill>
                  <a:srgbClr val="00B050"/>
                </a:solidFill>
                <a:ea typeface="微软雅黑" pitchFamily="34" charset="-122"/>
              </a:rPr>
              <a:t>/</a:t>
            </a:r>
            <a:r>
              <a:rPr lang="zh-CN" altLang="en-US" sz="2800" dirty="0" smtClean="0">
                <a:solidFill>
                  <a:srgbClr val="00B050"/>
                </a:solidFill>
                <a:ea typeface="微软雅黑" pitchFamily="34" charset="-122"/>
              </a:rPr>
              <a:t>申购总量      </a:t>
            </a:r>
            <a:r>
              <a:rPr lang="en-US" altLang="zh-CN" sz="2800" dirty="0" smtClean="0">
                <a:solidFill>
                  <a:srgbClr val="00B050"/>
                </a:solidFill>
                <a:ea typeface="微软雅黑" pitchFamily="34" charset="-122"/>
              </a:rPr>
              <a:t>100000/286600=0.348918353…….</a:t>
            </a:r>
            <a:endParaRPr lang="en-US" altLang="zh-CN" sz="2800" dirty="0">
              <a:solidFill>
                <a:srgbClr val="00B050"/>
              </a:solidFill>
              <a:ea typeface="微软雅黑" pitchFamily="34" charset="-122"/>
            </a:endParaRPr>
          </a:p>
        </p:txBody>
      </p:sp>
      <p:sp>
        <p:nvSpPr>
          <p:cNvPr id="52" name="文本框 19"/>
          <p:cNvSpPr txBox="1">
            <a:spLocks noChangeArrowheads="1"/>
          </p:cNvSpPr>
          <p:nvPr/>
        </p:nvSpPr>
        <p:spPr bwMode="gray">
          <a:xfrm>
            <a:off x="1300119" y="2275418"/>
            <a:ext cx="9827227"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小数位第一位</a:t>
            </a:r>
            <a:r>
              <a:rPr lang="en-US" altLang="zh-CN" sz="2000" dirty="0" smtClean="0">
                <a:solidFill>
                  <a:srgbClr val="0057A9"/>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3    </a:t>
            </a:r>
            <a:r>
              <a:rPr lang="zh-CN" altLang="en-US" sz="2000" dirty="0" smtClean="0">
                <a:solidFill>
                  <a:srgbClr val="0057A9"/>
                </a:solidFill>
                <a:latin typeface="楷体" panose="02010609060101010101" pitchFamily="49" charset="-122"/>
                <a:ea typeface="楷体" panose="02010609060101010101" pitchFamily="49" charset="-122"/>
              </a:rPr>
              <a:t>从</a:t>
            </a:r>
            <a:r>
              <a:rPr lang="en-US" altLang="zh-CN" sz="2000" dirty="0">
                <a:solidFill>
                  <a:srgbClr val="0057A9"/>
                </a:solidFill>
                <a:latin typeface="楷体" panose="02010609060101010101" pitchFamily="49" charset="-122"/>
                <a:ea typeface="楷体" panose="02010609060101010101" pitchFamily="49" charset="-122"/>
              </a:rPr>
              <a:t>0-9</a:t>
            </a:r>
            <a:r>
              <a:rPr lang="zh-CN" altLang="en-US" sz="2000" dirty="0">
                <a:solidFill>
                  <a:srgbClr val="0057A9"/>
                </a:solidFill>
                <a:latin typeface="楷体" panose="02010609060101010101" pitchFamily="49" charset="-122"/>
                <a:ea typeface="楷体" panose="02010609060101010101" pitchFamily="49" charset="-122"/>
              </a:rPr>
              <a:t>随机抽</a:t>
            </a:r>
            <a:r>
              <a:rPr lang="en-US" altLang="zh-CN" sz="2000" dirty="0">
                <a:solidFill>
                  <a:srgbClr val="FF0000"/>
                </a:solidFill>
                <a:latin typeface="楷体" panose="02010609060101010101" pitchFamily="49" charset="-122"/>
                <a:ea typeface="楷体" panose="02010609060101010101" pitchFamily="49" charset="-122"/>
              </a:rPr>
              <a:t>3</a:t>
            </a:r>
            <a:r>
              <a:rPr lang="zh-CN" altLang="en-US" sz="2000" dirty="0">
                <a:solidFill>
                  <a:srgbClr val="0057A9"/>
                </a:solidFill>
                <a:latin typeface="楷体" panose="02010609060101010101" pitchFamily="49" charset="-122"/>
                <a:ea typeface="楷体" panose="02010609060101010101" pitchFamily="49" charset="-122"/>
              </a:rPr>
              <a:t>个数，假如抽中：</a:t>
            </a:r>
            <a:r>
              <a:rPr lang="en-US" altLang="zh-CN" sz="2000" dirty="0">
                <a:solidFill>
                  <a:srgbClr val="FF0000"/>
                </a:solidFill>
                <a:latin typeface="楷体" panose="02010609060101010101" pitchFamily="49" charset="-122"/>
                <a:ea typeface="楷体" panose="02010609060101010101" pitchFamily="49" charset="-122"/>
              </a:rPr>
              <a:t>3</a:t>
            </a:r>
            <a:r>
              <a:rPr lang="zh-CN" altLang="en-US" sz="2000" dirty="0">
                <a:solidFill>
                  <a:srgbClr val="FF0000"/>
                </a:solidFill>
                <a:latin typeface="楷体" panose="02010609060101010101" pitchFamily="49" charset="-122"/>
                <a:ea typeface="楷体" panose="02010609060101010101" pitchFamily="49" charset="-122"/>
              </a:rPr>
              <a:t>、</a:t>
            </a:r>
            <a:r>
              <a:rPr lang="en-US" altLang="zh-CN" sz="2000" dirty="0">
                <a:solidFill>
                  <a:srgbClr val="FF0000"/>
                </a:solidFill>
                <a:latin typeface="楷体" panose="02010609060101010101" pitchFamily="49" charset="-122"/>
                <a:ea typeface="楷体" panose="02010609060101010101" pitchFamily="49" charset="-122"/>
              </a:rPr>
              <a:t>6</a:t>
            </a:r>
            <a:r>
              <a:rPr lang="zh-CN" altLang="en-US" sz="2000" dirty="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9</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53" name="文本框 19"/>
          <p:cNvSpPr txBox="1">
            <a:spLocks noChangeArrowheads="1"/>
          </p:cNvSpPr>
          <p:nvPr/>
        </p:nvSpPr>
        <p:spPr bwMode="gray">
          <a:xfrm>
            <a:off x="1555412" y="2780187"/>
            <a:ext cx="1842326" cy="400110"/>
          </a:xfrm>
          <a:prstGeom prst="rect">
            <a:avLst/>
          </a:prstGeom>
          <a:noFill/>
          <a:ln w="9525">
            <a:noFill/>
            <a:miter lim="800000"/>
            <a:headEnd/>
            <a:tailEnd/>
          </a:ln>
        </p:spPr>
        <p:txBody>
          <a:bodyPr wrap="square">
            <a:spAutoFit/>
          </a:bodyPr>
          <a:lstStyle/>
          <a:p>
            <a:pPr eaLnBrk="0" hangingPunct="0"/>
            <a:r>
              <a:rPr lang="zh-CN" altLang="en-US" sz="2000" dirty="0">
                <a:solidFill>
                  <a:srgbClr val="7030A0"/>
                </a:solidFill>
                <a:latin typeface="楷体" panose="02010609060101010101" pitchFamily="49" charset="-122"/>
                <a:ea typeface="楷体" panose="02010609060101010101" pitchFamily="49" charset="-122"/>
              </a:rPr>
              <a:t>则中签的为：</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54" name="文本框 19"/>
          <p:cNvSpPr txBox="1">
            <a:spLocks noChangeArrowheads="1"/>
          </p:cNvSpPr>
          <p:nvPr/>
        </p:nvSpPr>
        <p:spPr bwMode="gray">
          <a:xfrm>
            <a:off x="3287944" y="3104036"/>
            <a:ext cx="4233318" cy="400110"/>
          </a:xfrm>
          <a:prstGeom prst="rect">
            <a:avLst/>
          </a:prstGeom>
          <a:noFill/>
          <a:ln w="9525">
            <a:noFill/>
            <a:miter lim="800000"/>
            <a:headEnd/>
            <a:tailEnd/>
          </a:ln>
        </p:spPr>
        <p:txBody>
          <a:bodyPr wrap="square">
            <a:spAutoFit/>
          </a:bodyPr>
          <a:lstStyle/>
          <a:p>
            <a:pPr eaLnBrk="0" hangingPunct="0"/>
            <a:r>
              <a:rPr lang="en-US" altLang="zh-CN" sz="2000" dirty="0" smtClean="0">
                <a:solidFill>
                  <a:srgbClr val="FF0000"/>
                </a:solidFill>
                <a:latin typeface="楷体" panose="02010609060101010101" pitchFamily="49" charset="-122"/>
                <a:ea typeface="楷体" panose="02010609060101010101" pitchFamily="49" charset="-122"/>
              </a:rPr>
              <a:t>6</a:t>
            </a:r>
            <a:r>
              <a:rPr lang="zh-CN" altLang="en-US" sz="2000" dirty="0">
                <a:solidFill>
                  <a:srgbClr val="FF0000"/>
                </a:solidFill>
                <a:latin typeface="楷体" panose="02010609060101010101" pitchFamily="49" charset="-122"/>
                <a:ea typeface="楷体" panose="02010609060101010101" pitchFamily="49" charset="-122"/>
              </a:rPr>
              <a:t>、</a:t>
            </a:r>
            <a:r>
              <a:rPr lang="en-US" altLang="zh-CN" sz="2000" dirty="0">
                <a:solidFill>
                  <a:srgbClr val="FF0000"/>
                </a:solidFill>
                <a:latin typeface="楷体" panose="02010609060101010101" pitchFamily="49" charset="-122"/>
                <a:ea typeface="楷体" panose="02010609060101010101" pitchFamily="49" charset="-122"/>
              </a:rPr>
              <a:t>16</a:t>
            </a:r>
            <a:r>
              <a:rPr lang="zh-CN" altLang="en-US" sz="2000" dirty="0">
                <a:solidFill>
                  <a:srgbClr val="FF0000"/>
                </a:solidFill>
                <a:latin typeface="楷体" panose="02010609060101010101" pitchFamily="49" charset="-122"/>
                <a:ea typeface="楷体" panose="02010609060101010101" pitchFamily="49" charset="-122"/>
              </a:rPr>
              <a:t>、</a:t>
            </a:r>
            <a:r>
              <a:rPr lang="en-US" altLang="zh-CN" sz="2000" dirty="0">
                <a:solidFill>
                  <a:srgbClr val="FF0000"/>
                </a:solidFill>
                <a:latin typeface="楷体" panose="02010609060101010101" pitchFamily="49" charset="-122"/>
                <a:ea typeface="楷体" panose="02010609060101010101" pitchFamily="49" charset="-122"/>
              </a:rPr>
              <a:t>26</a:t>
            </a:r>
            <a:r>
              <a:rPr lang="zh-CN" altLang="en-US" sz="2000" dirty="0">
                <a:solidFill>
                  <a:srgbClr val="FF0000"/>
                </a:solidFill>
                <a:latin typeface="楷体" panose="02010609060101010101" pitchFamily="49" charset="-122"/>
                <a:ea typeface="楷体" panose="02010609060101010101" pitchFamily="49" charset="-122"/>
              </a:rPr>
              <a:t>、</a:t>
            </a:r>
            <a:r>
              <a:rPr lang="en-US" altLang="zh-CN" sz="2000" dirty="0">
                <a:solidFill>
                  <a:srgbClr val="FF0000"/>
                </a:solidFill>
                <a:latin typeface="楷体" panose="02010609060101010101" pitchFamily="49" charset="-122"/>
                <a:ea typeface="楷体" panose="02010609060101010101" pitchFamily="49" charset="-122"/>
              </a:rPr>
              <a:t>36</a:t>
            </a:r>
            <a:r>
              <a:rPr lang="zh-CN" altLang="en-US" sz="2000" dirty="0">
                <a:solidFill>
                  <a:srgbClr val="FF0000"/>
                </a:solidFill>
                <a:latin typeface="楷体" panose="02010609060101010101" pitchFamily="49" charset="-122"/>
                <a:ea typeface="楷体" panose="02010609060101010101" pitchFamily="49" charset="-122"/>
              </a:rPr>
              <a:t>、</a:t>
            </a:r>
            <a:r>
              <a:rPr lang="en-US" altLang="zh-CN" sz="2000" dirty="0">
                <a:solidFill>
                  <a:srgbClr val="FF0000"/>
                </a:solidFill>
                <a:latin typeface="楷体" panose="02010609060101010101" pitchFamily="49" charset="-122"/>
                <a:ea typeface="楷体" panose="02010609060101010101" pitchFamily="49" charset="-122"/>
              </a:rPr>
              <a:t>46</a:t>
            </a:r>
            <a:r>
              <a:rPr lang="zh-CN" altLang="en-US" sz="2000" dirty="0">
                <a:solidFill>
                  <a:srgbClr val="FF0000"/>
                </a:solidFill>
                <a:latin typeface="楷体" panose="02010609060101010101" pitchFamily="49" charset="-122"/>
                <a:ea typeface="楷体" panose="02010609060101010101" pitchFamily="49" charset="-122"/>
              </a:rPr>
              <a:t>、</a:t>
            </a:r>
            <a:r>
              <a:rPr lang="en-US" altLang="zh-CN" sz="2000" dirty="0">
                <a:solidFill>
                  <a:srgbClr val="FF0000"/>
                </a:solidFill>
                <a:latin typeface="楷体" panose="02010609060101010101" pitchFamily="49" charset="-122"/>
                <a:ea typeface="楷体" panose="02010609060101010101" pitchFamily="49" charset="-122"/>
              </a:rPr>
              <a:t>56</a:t>
            </a:r>
            <a:r>
              <a:rPr lang="zh-CN" altLang="en-US" sz="2000" dirty="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66……</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55" name="文本框 19"/>
          <p:cNvSpPr txBox="1">
            <a:spLocks noChangeArrowheads="1"/>
          </p:cNvSpPr>
          <p:nvPr/>
        </p:nvSpPr>
        <p:spPr bwMode="gray">
          <a:xfrm>
            <a:off x="3287944" y="3466946"/>
            <a:ext cx="4233318" cy="400110"/>
          </a:xfrm>
          <a:prstGeom prst="rect">
            <a:avLst/>
          </a:prstGeom>
          <a:noFill/>
          <a:ln w="9525">
            <a:noFill/>
            <a:miter lim="800000"/>
            <a:headEnd/>
            <a:tailEnd/>
          </a:ln>
        </p:spPr>
        <p:txBody>
          <a:bodyPr wrap="square">
            <a:spAutoFit/>
          </a:bodyPr>
          <a:lstStyle/>
          <a:p>
            <a:pPr eaLnBrk="0" hangingPunct="0"/>
            <a:r>
              <a:rPr lang="en-US" altLang="zh-CN" sz="2000" dirty="0">
                <a:solidFill>
                  <a:srgbClr val="FF0000"/>
                </a:solidFill>
                <a:latin typeface="楷体" panose="02010609060101010101" pitchFamily="49" charset="-122"/>
                <a:ea typeface="楷体" panose="02010609060101010101" pitchFamily="49" charset="-122"/>
              </a:rPr>
              <a:t>9</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19</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29</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39</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49</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59</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69……</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56" name="文本框 19"/>
          <p:cNvSpPr txBox="1">
            <a:spLocks noChangeArrowheads="1"/>
          </p:cNvSpPr>
          <p:nvPr/>
        </p:nvSpPr>
        <p:spPr bwMode="gray">
          <a:xfrm>
            <a:off x="3287944" y="4395397"/>
            <a:ext cx="4233318" cy="400110"/>
          </a:xfrm>
          <a:prstGeom prst="rect">
            <a:avLst/>
          </a:prstGeom>
          <a:noFill/>
          <a:ln w="9525">
            <a:noFill/>
            <a:miter lim="800000"/>
            <a:headEnd/>
            <a:tailEnd/>
          </a:ln>
        </p:spPr>
        <p:txBody>
          <a:bodyPr wrap="square">
            <a:spAutoFit/>
          </a:bodyPr>
          <a:lstStyle/>
          <a:p>
            <a:pPr eaLnBrk="0" hangingPunct="0"/>
            <a:r>
              <a:rPr lang="en-US" altLang="zh-CN" sz="2000" dirty="0" smtClean="0">
                <a:solidFill>
                  <a:srgbClr val="FF0000"/>
                </a:solidFill>
                <a:latin typeface="楷体" panose="02010609060101010101" pitchFamily="49" charset="-122"/>
                <a:ea typeface="楷体" panose="02010609060101010101" pitchFamily="49" charset="-122"/>
              </a:rPr>
              <a:t>15</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115</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215</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315</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415</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515……</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57" name="文本框 19"/>
          <p:cNvSpPr txBox="1">
            <a:spLocks noChangeArrowheads="1"/>
          </p:cNvSpPr>
          <p:nvPr/>
        </p:nvSpPr>
        <p:spPr bwMode="gray">
          <a:xfrm>
            <a:off x="1300119" y="3948316"/>
            <a:ext cx="9827227"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小数位第二位</a:t>
            </a:r>
            <a:r>
              <a:rPr lang="en-US" altLang="zh-CN" sz="2000" dirty="0" smtClean="0">
                <a:solidFill>
                  <a:srgbClr val="0057A9"/>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4</a:t>
            </a:r>
            <a:r>
              <a:rPr lang="en-US" altLang="zh-CN" sz="2000" dirty="0" smtClean="0">
                <a:solidFill>
                  <a:srgbClr val="0057A9"/>
                </a:solidFill>
                <a:latin typeface="楷体" panose="02010609060101010101" pitchFamily="49" charset="-122"/>
                <a:ea typeface="楷体" panose="02010609060101010101" pitchFamily="49" charset="-122"/>
              </a:rPr>
              <a:t>    </a:t>
            </a:r>
            <a:r>
              <a:rPr lang="zh-CN" altLang="en-US" sz="2000" dirty="0" smtClean="0">
                <a:solidFill>
                  <a:srgbClr val="0057A9"/>
                </a:solidFill>
                <a:latin typeface="楷体" panose="02010609060101010101" pitchFamily="49" charset="-122"/>
                <a:ea typeface="楷体" panose="02010609060101010101" pitchFamily="49" charset="-122"/>
              </a:rPr>
              <a:t>从</a:t>
            </a:r>
            <a:r>
              <a:rPr lang="en-US" altLang="zh-CN" sz="2000" dirty="0" smtClean="0">
                <a:solidFill>
                  <a:srgbClr val="0057A9"/>
                </a:solidFill>
                <a:latin typeface="楷体" panose="02010609060101010101" pitchFamily="49" charset="-122"/>
                <a:ea typeface="楷体" panose="02010609060101010101" pitchFamily="49" charset="-122"/>
              </a:rPr>
              <a:t>00-99</a:t>
            </a:r>
            <a:r>
              <a:rPr lang="zh-CN" altLang="en-US" sz="2000" dirty="0">
                <a:solidFill>
                  <a:srgbClr val="0057A9"/>
                </a:solidFill>
                <a:latin typeface="楷体" panose="02010609060101010101" pitchFamily="49" charset="-122"/>
                <a:ea typeface="楷体" panose="02010609060101010101" pitchFamily="49" charset="-122"/>
              </a:rPr>
              <a:t>随机</a:t>
            </a:r>
            <a:r>
              <a:rPr lang="zh-CN" altLang="en-US" sz="2000" dirty="0" smtClean="0">
                <a:solidFill>
                  <a:srgbClr val="0057A9"/>
                </a:solidFill>
                <a:latin typeface="楷体" panose="02010609060101010101" pitchFamily="49" charset="-122"/>
                <a:ea typeface="楷体" panose="02010609060101010101" pitchFamily="49" charset="-122"/>
              </a:rPr>
              <a:t>抽</a:t>
            </a:r>
            <a:r>
              <a:rPr lang="en-US" altLang="zh-CN" sz="2000" dirty="0" smtClean="0">
                <a:solidFill>
                  <a:srgbClr val="FF0000"/>
                </a:solidFill>
                <a:latin typeface="楷体" panose="02010609060101010101" pitchFamily="49" charset="-122"/>
                <a:ea typeface="楷体" panose="02010609060101010101" pitchFamily="49" charset="-122"/>
              </a:rPr>
              <a:t>4</a:t>
            </a:r>
            <a:r>
              <a:rPr lang="zh-CN" altLang="en-US" sz="2000" dirty="0" smtClean="0">
                <a:solidFill>
                  <a:srgbClr val="0057A9"/>
                </a:solidFill>
                <a:latin typeface="楷体" panose="02010609060101010101" pitchFamily="49" charset="-122"/>
                <a:ea typeface="楷体" panose="02010609060101010101" pitchFamily="49" charset="-122"/>
              </a:rPr>
              <a:t>个数</a:t>
            </a:r>
            <a:r>
              <a:rPr lang="zh-CN" altLang="en-US" sz="2000" dirty="0">
                <a:solidFill>
                  <a:srgbClr val="0057A9"/>
                </a:solidFill>
                <a:latin typeface="楷体" panose="02010609060101010101" pitchFamily="49" charset="-122"/>
                <a:ea typeface="楷体" panose="02010609060101010101" pitchFamily="49" charset="-122"/>
              </a:rPr>
              <a:t>，假如抽中</a:t>
            </a:r>
            <a:r>
              <a:rPr lang="zh-CN" altLang="en-US" sz="2000" dirty="0" smtClean="0">
                <a:solidFill>
                  <a:srgbClr val="0057A9"/>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15</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27</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52</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08</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58" name="文本框 19"/>
          <p:cNvSpPr txBox="1">
            <a:spLocks noChangeArrowheads="1"/>
          </p:cNvSpPr>
          <p:nvPr/>
        </p:nvSpPr>
        <p:spPr bwMode="gray">
          <a:xfrm>
            <a:off x="1555412" y="4453085"/>
            <a:ext cx="1842326" cy="400110"/>
          </a:xfrm>
          <a:prstGeom prst="rect">
            <a:avLst/>
          </a:prstGeom>
          <a:noFill/>
          <a:ln w="9525">
            <a:noFill/>
            <a:miter lim="800000"/>
            <a:headEnd/>
            <a:tailEnd/>
          </a:ln>
        </p:spPr>
        <p:txBody>
          <a:bodyPr wrap="square">
            <a:spAutoFit/>
          </a:bodyPr>
          <a:lstStyle/>
          <a:p>
            <a:pPr eaLnBrk="0" hangingPunct="0"/>
            <a:r>
              <a:rPr lang="zh-CN" altLang="en-US" sz="2000" dirty="0">
                <a:solidFill>
                  <a:srgbClr val="7030A0"/>
                </a:solidFill>
                <a:latin typeface="楷体" panose="02010609060101010101" pitchFamily="49" charset="-122"/>
                <a:ea typeface="楷体" panose="02010609060101010101" pitchFamily="49" charset="-122"/>
              </a:rPr>
              <a:t>则中签的为：</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59" name="文本框 19"/>
          <p:cNvSpPr txBox="1">
            <a:spLocks noChangeArrowheads="1"/>
          </p:cNvSpPr>
          <p:nvPr/>
        </p:nvSpPr>
        <p:spPr bwMode="gray">
          <a:xfrm>
            <a:off x="3287944" y="4776934"/>
            <a:ext cx="4233318" cy="400110"/>
          </a:xfrm>
          <a:prstGeom prst="rect">
            <a:avLst/>
          </a:prstGeom>
          <a:noFill/>
          <a:ln w="9525">
            <a:noFill/>
            <a:miter lim="800000"/>
            <a:headEnd/>
            <a:tailEnd/>
          </a:ln>
        </p:spPr>
        <p:txBody>
          <a:bodyPr wrap="square">
            <a:spAutoFit/>
          </a:bodyPr>
          <a:lstStyle/>
          <a:p>
            <a:pPr eaLnBrk="0" hangingPunct="0"/>
            <a:r>
              <a:rPr lang="en-US" altLang="zh-CN" sz="2000" dirty="0" smtClean="0">
                <a:solidFill>
                  <a:srgbClr val="FF0000"/>
                </a:solidFill>
                <a:latin typeface="楷体" panose="02010609060101010101" pitchFamily="49" charset="-122"/>
                <a:ea typeface="楷体" panose="02010609060101010101" pitchFamily="49" charset="-122"/>
              </a:rPr>
              <a:t>27</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127</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227</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327</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427</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527……</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60" name="文本框 19"/>
          <p:cNvSpPr txBox="1">
            <a:spLocks noChangeArrowheads="1"/>
          </p:cNvSpPr>
          <p:nvPr/>
        </p:nvSpPr>
        <p:spPr bwMode="gray">
          <a:xfrm>
            <a:off x="3287944" y="5139844"/>
            <a:ext cx="4233318" cy="400110"/>
          </a:xfrm>
          <a:prstGeom prst="rect">
            <a:avLst/>
          </a:prstGeom>
          <a:noFill/>
          <a:ln w="9525">
            <a:noFill/>
            <a:miter lim="800000"/>
            <a:headEnd/>
            <a:tailEnd/>
          </a:ln>
        </p:spPr>
        <p:txBody>
          <a:bodyPr wrap="square">
            <a:spAutoFit/>
          </a:bodyPr>
          <a:lstStyle/>
          <a:p>
            <a:pPr eaLnBrk="0" hangingPunct="0"/>
            <a:r>
              <a:rPr lang="en-US" altLang="zh-CN" sz="2000" dirty="0" smtClean="0">
                <a:solidFill>
                  <a:srgbClr val="FF0000"/>
                </a:solidFill>
                <a:latin typeface="楷体" panose="02010609060101010101" pitchFamily="49" charset="-122"/>
                <a:ea typeface="楷体" panose="02010609060101010101" pitchFamily="49" charset="-122"/>
              </a:rPr>
              <a:t>52</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152</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252</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352</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452</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552……</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61" name="文本框 19"/>
          <p:cNvSpPr txBox="1">
            <a:spLocks noChangeArrowheads="1"/>
          </p:cNvSpPr>
          <p:nvPr/>
        </p:nvSpPr>
        <p:spPr bwMode="gray">
          <a:xfrm>
            <a:off x="4744972" y="5933823"/>
            <a:ext cx="743143" cy="400110"/>
          </a:xfrm>
          <a:prstGeom prst="rect">
            <a:avLst/>
          </a:prstGeom>
          <a:noFill/>
          <a:ln w="9525">
            <a:noFill/>
            <a:miter lim="800000"/>
            <a:headEnd/>
            <a:tailEnd/>
          </a:ln>
        </p:spPr>
        <p:txBody>
          <a:bodyPr wrap="square">
            <a:spAutoFit/>
          </a:bodyPr>
          <a:lstStyle/>
          <a:p>
            <a:pPr eaLnBrk="0" hangingPunct="0"/>
            <a:r>
              <a:rPr lang="en-US" altLang="zh-CN" sz="2000" dirty="0" smtClean="0">
                <a:solidFill>
                  <a:srgbClr val="7030A0"/>
                </a:solidFill>
                <a:latin typeface="楷体" panose="02010609060101010101" pitchFamily="49" charset="-122"/>
                <a:ea typeface="楷体" panose="02010609060101010101" pitchFamily="49" charset="-122"/>
              </a:rPr>
              <a:t>……</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62" name="文本框 19"/>
          <p:cNvSpPr txBox="1">
            <a:spLocks noChangeArrowheads="1"/>
          </p:cNvSpPr>
          <p:nvPr/>
        </p:nvSpPr>
        <p:spPr bwMode="gray">
          <a:xfrm>
            <a:off x="3287943" y="5482266"/>
            <a:ext cx="5645025" cy="400110"/>
          </a:xfrm>
          <a:prstGeom prst="rect">
            <a:avLst/>
          </a:prstGeom>
          <a:noFill/>
          <a:ln w="9525">
            <a:noFill/>
            <a:miter lim="800000"/>
            <a:headEnd/>
            <a:tailEnd/>
          </a:ln>
        </p:spPr>
        <p:txBody>
          <a:bodyPr wrap="square">
            <a:spAutoFit/>
          </a:bodyPr>
          <a:lstStyle/>
          <a:p>
            <a:pPr eaLnBrk="0" hangingPunct="0"/>
            <a:r>
              <a:rPr lang="en-US" altLang="zh-CN" sz="2000" dirty="0" smtClean="0">
                <a:solidFill>
                  <a:srgbClr val="FF0000"/>
                </a:solidFill>
                <a:latin typeface="楷体" panose="02010609060101010101" pitchFamily="49" charset="-122"/>
                <a:ea typeface="楷体" panose="02010609060101010101" pitchFamily="49" charset="-122"/>
              </a:rPr>
              <a:t>08</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108</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208</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308</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408</a:t>
            </a:r>
            <a:r>
              <a:rPr lang="zh-CN" altLang="en-US" sz="2000" dirty="0" smtClean="0">
                <a:solidFill>
                  <a:srgbClr val="FF0000"/>
                </a:solidFill>
                <a:latin typeface="楷体" panose="02010609060101010101" pitchFamily="49" charset="-122"/>
                <a:ea typeface="楷体" panose="02010609060101010101" pitchFamily="49" charset="-122"/>
              </a:rPr>
              <a:t>、</a:t>
            </a:r>
            <a:r>
              <a:rPr lang="en-US" altLang="zh-CN" sz="2000" dirty="0" smtClean="0">
                <a:solidFill>
                  <a:srgbClr val="FF0000"/>
                </a:solidFill>
                <a:latin typeface="楷体" panose="02010609060101010101" pitchFamily="49" charset="-122"/>
                <a:ea typeface="楷体" panose="02010609060101010101" pitchFamily="49" charset="-122"/>
              </a:rPr>
              <a:t>508……</a:t>
            </a:r>
            <a:endParaRPr lang="en-US" altLang="zh-CN" sz="20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9204121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en-US" altLang="zh-CN" sz="3000" dirty="0" smtClean="0"/>
              <a:t>3</a:t>
            </a:r>
            <a:r>
              <a:rPr lang="zh-CN" altLang="en-US" sz="3000" dirty="0"/>
              <a:t>、申购时间优先</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9"/>
          <p:cNvSpPr txBox="1">
            <a:spLocks noChangeArrowheads="1"/>
          </p:cNvSpPr>
          <p:nvPr/>
        </p:nvSpPr>
        <p:spPr bwMode="gray">
          <a:xfrm>
            <a:off x="1454668" y="1076606"/>
            <a:ext cx="4321664"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B050"/>
                </a:solidFill>
                <a:ea typeface="微软雅黑" pitchFamily="34" charset="-122"/>
              </a:rPr>
              <a:t>按时间先后将申购量排序</a:t>
            </a:r>
            <a:endParaRPr lang="en-US" altLang="zh-CN" sz="2800" dirty="0">
              <a:solidFill>
                <a:srgbClr val="00B050"/>
              </a:solidFill>
              <a:ea typeface="微软雅黑" pitchFamily="34" charset="-122"/>
            </a:endParaRPr>
          </a:p>
        </p:txBody>
      </p:sp>
      <p:sp>
        <p:nvSpPr>
          <p:cNvPr id="52" name="文本框 19"/>
          <p:cNvSpPr txBox="1">
            <a:spLocks noChangeArrowheads="1"/>
          </p:cNvSpPr>
          <p:nvPr/>
        </p:nvSpPr>
        <p:spPr bwMode="gray">
          <a:xfrm>
            <a:off x="2407550" y="2208309"/>
            <a:ext cx="2911274"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交易</a:t>
            </a:r>
            <a:r>
              <a:rPr lang="zh-CN" altLang="en-US" sz="2000" dirty="0">
                <a:solidFill>
                  <a:srgbClr val="0057A9"/>
                </a:solidFill>
                <a:latin typeface="楷体" panose="02010609060101010101" pitchFamily="49" charset="-122"/>
                <a:ea typeface="楷体" panose="02010609060101010101" pitchFamily="49" charset="-122"/>
              </a:rPr>
              <a:t>商</a:t>
            </a:r>
            <a:r>
              <a:rPr lang="en-US" altLang="zh-CN" sz="2000" dirty="0" smtClean="0">
                <a:solidFill>
                  <a:srgbClr val="0057A9"/>
                </a:solidFill>
                <a:latin typeface="楷体" panose="02010609060101010101" pitchFamily="49" charset="-122"/>
                <a:ea typeface="楷体" panose="02010609060101010101" pitchFamily="49" charset="-122"/>
              </a:rPr>
              <a:t>   </a:t>
            </a:r>
            <a:r>
              <a:rPr lang="zh-CN" altLang="en-US" sz="2000" dirty="0" smtClean="0">
                <a:solidFill>
                  <a:srgbClr val="0057A9"/>
                </a:solidFill>
                <a:latin typeface="楷体" panose="02010609060101010101" pitchFamily="49" charset="-122"/>
                <a:ea typeface="楷体" panose="02010609060101010101" pitchFamily="49" charset="-122"/>
              </a:rPr>
              <a:t>申购量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57" name="文本框 19"/>
          <p:cNvSpPr txBox="1">
            <a:spLocks noChangeArrowheads="1"/>
          </p:cNvSpPr>
          <p:nvPr/>
        </p:nvSpPr>
        <p:spPr bwMode="gray">
          <a:xfrm>
            <a:off x="2536339" y="4800626"/>
            <a:ext cx="1902048" cy="323165"/>
          </a:xfrm>
          <a:prstGeom prst="rect">
            <a:avLst/>
          </a:prstGeom>
          <a:noFill/>
          <a:ln w="9525">
            <a:noFill/>
            <a:miter lim="800000"/>
            <a:headEnd/>
            <a:tailEnd/>
          </a:ln>
        </p:spPr>
        <p:txBody>
          <a:bodyPr wrap="square">
            <a:spAutoFit/>
          </a:bodyPr>
          <a:lstStyle/>
          <a:p>
            <a:pPr eaLnBrk="0" hangingPunct="0"/>
            <a:r>
              <a:rPr lang="zh-CN" altLang="en-US" sz="1500" dirty="0">
                <a:solidFill>
                  <a:srgbClr val="7030A0"/>
                </a:solidFill>
                <a:latin typeface="楷体" panose="02010609060101010101" pitchFamily="49" charset="-122"/>
                <a:ea typeface="楷体" panose="02010609060101010101" pitchFamily="49" charset="-122"/>
              </a:rPr>
              <a:t>交易商</a:t>
            </a:r>
            <a:r>
              <a:rPr lang="en-US" altLang="zh-CN" sz="1500" dirty="0">
                <a:solidFill>
                  <a:srgbClr val="7030A0"/>
                </a:solidFill>
                <a:latin typeface="楷体" panose="02010609060101010101" pitchFamily="49" charset="-122"/>
                <a:ea typeface="楷体" panose="02010609060101010101" pitchFamily="49" charset="-122"/>
              </a:rPr>
              <a:t>…      …</a:t>
            </a:r>
          </a:p>
        </p:txBody>
      </p:sp>
      <p:sp>
        <p:nvSpPr>
          <p:cNvPr id="58" name="文本框 19"/>
          <p:cNvSpPr txBox="1">
            <a:spLocks noChangeArrowheads="1"/>
          </p:cNvSpPr>
          <p:nvPr/>
        </p:nvSpPr>
        <p:spPr bwMode="gray">
          <a:xfrm>
            <a:off x="7183012" y="2202499"/>
            <a:ext cx="2142676" cy="400110"/>
          </a:xfrm>
          <a:prstGeom prst="rect">
            <a:avLst/>
          </a:prstGeom>
          <a:noFill/>
          <a:ln w="9525">
            <a:noFill/>
            <a:miter lim="800000"/>
            <a:headEnd/>
            <a:tailEnd/>
          </a:ln>
        </p:spPr>
        <p:txBody>
          <a:bodyPr wrap="square">
            <a:spAutoFit/>
          </a:bodyPr>
          <a:lstStyle/>
          <a:p>
            <a:pPr eaLnBrk="0" hangingPunct="0"/>
            <a:r>
              <a:rPr lang="zh-CN" altLang="en-US" sz="2000" dirty="0">
                <a:solidFill>
                  <a:srgbClr val="7030A0"/>
                </a:solidFill>
                <a:latin typeface="楷体" panose="02010609060101010101" pitchFamily="49" charset="-122"/>
                <a:ea typeface="楷体" panose="02010609060101010101" pitchFamily="49" charset="-122"/>
              </a:rPr>
              <a:t>则中签的为</a:t>
            </a:r>
            <a:r>
              <a:rPr lang="zh-CN" altLang="en-US" sz="2000" dirty="0" smtClean="0">
                <a:solidFill>
                  <a:srgbClr val="7030A0"/>
                </a:solidFill>
                <a:latin typeface="楷体" panose="02010609060101010101" pitchFamily="49" charset="-122"/>
                <a:ea typeface="楷体" panose="02010609060101010101" pitchFamily="49" charset="-122"/>
              </a:rPr>
              <a:t>：</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20" name="文本框 19"/>
          <p:cNvSpPr txBox="1">
            <a:spLocks noChangeArrowheads="1"/>
          </p:cNvSpPr>
          <p:nvPr/>
        </p:nvSpPr>
        <p:spPr bwMode="gray">
          <a:xfrm>
            <a:off x="2536340" y="2651748"/>
            <a:ext cx="190204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7030A0"/>
                </a:solidFill>
                <a:latin typeface="楷体" panose="02010609060101010101" pitchFamily="49" charset="-122"/>
                <a:ea typeface="楷体" panose="02010609060101010101" pitchFamily="49" charset="-122"/>
              </a:rPr>
              <a:t>交易商</a:t>
            </a:r>
            <a:r>
              <a:rPr lang="en-US" altLang="zh-CN" sz="1500" dirty="0" smtClean="0">
                <a:solidFill>
                  <a:srgbClr val="7030A0"/>
                </a:solidFill>
                <a:latin typeface="楷体" panose="02010609060101010101" pitchFamily="49" charset="-122"/>
                <a:ea typeface="楷体" panose="02010609060101010101" pitchFamily="49" charset="-122"/>
              </a:rPr>
              <a:t>1       </a:t>
            </a:r>
            <a:r>
              <a:rPr lang="en-US" altLang="zh-CN" sz="1500" dirty="0" smtClean="0">
                <a:solidFill>
                  <a:srgbClr val="FF0000"/>
                </a:solidFill>
                <a:latin typeface="楷体" panose="02010609060101010101" pitchFamily="49" charset="-122"/>
                <a:ea typeface="楷体" panose="02010609060101010101" pitchFamily="49" charset="-122"/>
              </a:rPr>
              <a:t>a</a:t>
            </a:r>
            <a:endParaRPr lang="en-US" altLang="zh-CN" sz="1500" dirty="0">
              <a:solidFill>
                <a:srgbClr val="FF0000"/>
              </a:solidFill>
              <a:latin typeface="楷体" panose="02010609060101010101" pitchFamily="49" charset="-122"/>
              <a:ea typeface="楷体" panose="02010609060101010101" pitchFamily="49" charset="-122"/>
            </a:endParaRPr>
          </a:p>
        </p:txBody>
      </p:sp>
      <p:sp>
        <p:nvSpPr>
          <p:cNvPr id="21" name="文本框 19"/>
          <p:cNvSpPr txBox="1">
            <a:spLocks noChangeArrowheads="1"/>
          </p:cNvSpPr>
          <p:nvPr/>
        </p:nvSpPr>
        <p:spPr bwMode="gray">
          <a:xfrm>
            <a:off x="2536340" y="3057179"/>
            <a:ext cx="190204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7030A0"/>
                </a:solidFill>
                <a:latin typeface="楷体" panose="02010609060101010101" pitchFamily="49" charset="-122"/>
                <a:ea typeface="楷体" panose="02010609060101010101" pitchFamily="49" charset="-122"/>
              </a:rPr>
              <a:t>交易商</a:t>
            </a:r>
            <a:r>
              <a:rPr lang="en-US" altLang="zh-CN" sz="1500" dirty="0" smtClean="0">
                <a:solidFill>
                  <a:srgbClr val="7030A0"/>
                </a:solidFill>
                <a:latin typeface="楷体" panose="02010609060101010101" pitchFamily="49" charset="-122"/>
                <a:ea typeface="楷体" panose="02010609060101010101" pitchFamily="49" charset="-122"/>
              </a:rPr>
              <a:t>2       </a:t>
            </a:r>
            <a:r>
              <a:rPr lang="en-US" altLang="zh-CN" sz="1500" dirty="0" smtClean="0">
                <a:solidFill>
                  <a:srgbClr val="FF0000"/>
                </a:solidFill>
                <a:latin typeface="楷体" panose="02010609060101010101" pitchFamily="49" charset="-122"/>
                <a:ea typeface="楷体" panose="02010609060101010101" pitchFamily="49" charset="-122"/>
              </a:rPr>
              <a:t>b</a:t>
            </a:r>
            <a:endParaRPr lang="en-US" altLang="zh-CN" sz="1500" dirty="0">
              <a:solidFill>
                <a:srgbClr val="FF0000"/>
              </a:solidFill>
              <a:latin typeface="楷体" panose="02010609060101010101" pitchFamily="49" charset="-122"/>
              <a:ea typeface="楷体" panose="02010609060101010101" pitchFamily="49" charset="-122"/>
            </a:endParaRPr>
          </a:p>
        </p:txBody>
      </p:sp>
      <p:sp>
        <p:nvSpPr>
          <p:cNvPr id="22" name="文本框 19"/>
          <p:cNvSpPr txBox="1">
            <a:spLocks noChangeArrowheads="1"/>
          </p:cNvSpPr>
          <p:nvPr/>
        </p:nvSpPr>
        <p:spPr bwMode="gray">
          <a:xfrm>
            <a:off x="2536340" y="3502209"/>
            <a:ext cx="190204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7030A0"/>
                </a:solidFill>
                <a:latin typeface="楷体" panose="02010609060101010101" pitchFamily="49" charset="-122"/>
                <a:ea typeface="楷体" panose="02010609060101010101" pitchFamily="49" charset="-122"/>
              </a:rPr>
              <a:t>交易商</a:t>
            </a:r>
            <a:r>
              <a:rPr lang="en-US" altLang="zh-CN" sz="1500" dirty="0" smtClean="0">
                <a:solidFill>
                  <a:srgbClr val="7030A0"/>
                </a:solidFill>
                <a:latin typeface="楷体" panose="02010609060101010101" pitchFamily="49" charset="-122"/>
                <a:ea typeface="楷体" panose="02010609060101010101" pitchFamily="49" charset="-122"/>
              </a:rPr>
              <a:t>3       </a:t>
            </a:r>
            <a:r>
              <a:rPr lang="en-US" altLang="zh-CN" sz="1500" dirty="0" smtClean="0">
                <a:solidFill>
                  <a:srgbClr val="FF0000"/>
                </a:solidFill>
                <a:latin typeface="楷体" panose="02010609060101010101" pitchFamily="49" charset="-122"/>
                <a:ea typeface="楷体" panose="02010609060101010101" pitchFamily="49" charset="-122"/>
              </a:rPr>
              <a:t>c</a:t>
            </a:r>
            <a:endParaRPr lang="en-US" altLang="zh-CN" sz="1500" dirty="0">
              <a:solidFill>
                <a:srgbClr val="FF0000"/>
              </a:solidFill>
              <a:latin typeface="楷体" panose="02010609060101010101" pitchFamily="49" charset="-122"/>
              <a:ea typeface="楷体" panose="02010609060101010101" pitchFamily="49" charset="-122"/>
            </a:endParaRPr>
          </a:p>
        </p:txBody>
      </p:sp>
      <p:sp>
        <p:nvSpPr>
          <p:cNvPr id="23" name="文本框 19"/>
          <p:cNvSpPr txBox="1">
            <a:spLocks noChangeArrowheads="1"/>
          </p:cNvSpPr>
          <p:nvPr/>
        </p:nvSpPr>
        <p:spPr bwMode="gray">
          <a:xfrm>
            <a:off x="2536340" y="3933398"/>
            <a:ext cx="190204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7030A0"/>
                </a:solidFill>
                <a:latin typeface="楷体" panose="02010609060101010101" pitchFamily="49" charset="-122"/>
                <a:ea typeface="楷体" panose="02010609060101010101" pitchFamily="49" charset="-122"/>
              </a:rPr>
              <a:t>交易商</a:t>
            </a:r>
            <a:r>
              <a:rPr lang="en-US" altLang="zh-CN" sz="1500" dirty="0" smtClean="0">
                <a:solidFill>
                  <a:srgbClr val="7030A0"/>
                </a:solidFill>
                <a:latin typeface="楷体" panose="02010609060101010101" pitchFamily="49" charset="-122"/>
                <a:ea typeface="楷体" panose="02010609060101010101" pitchFamily="49" charset="-122"/>
              </a:rPr>
              <a:t>4       </a:t>
            </a:r>
            <a:r>
              <a:rPr lang="en-US" altLang="zh-CN" sz="1500" dirty="0" smtClean="0">
                <a:solidFill>
                  <a:srgbClr val="FF0000"/>
                </a:solidFill>
                <a:latin typeface="楷体" panose="02010609060101010101" pitchFamily="49" charset="-122"/>
                <a:ea typeface="楷体" panose="02010609060101010101" pitchFamily="49" charset="-122"/>
              </a:rPr>
              <a:t>d</a:t>
            </a:r>
            <a:endParaRPr lang="en-US" altLang="zh-CN" sz="1500" dirty="0">
              <a:solidFill>
                <a:srgbClr val="FF0000"/>
              </a:solidFill>
              <a:latin typeface="楷体" panose="02010609060101010101" pitchFamily="49" charset="-122"/>
              <a:ea typeface="楷体" panose="02010609060101010101" pitchFamily="49" charset="-122"/>
            </a:endParaRPr>
          </a:p>
        </p:txBody>
      </p:sp>
      <p:sp>
        <p:nvSpPr>
          <p:cNvPr id="24" name="文本框 19"/>
          <p:cNvSpPr txBox="1">
            <a:spLocks noChangeArrowheads="1"/>
          </p:cNvSpPr>
          <p:nvPr/>
        </p:nvSpPr>
        <p:spPr bwMode="gray">
          <a:xfrm>
            <a:off x="2536340" y="4398090"/>
            <a:ext cx="190204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7030A0"/>
                </a:solidFill>
                <a:latin typeface="楷体" panose="02010609060101010101" pitchFamily="49" charset="-122"/>
                <a:ea typeface="楷体" panose="02010609060101010101" pitchFamily="49" charset="-122"/>
              </a:rPr>
              <a:t>交易商</a:t>
            </a:r>
            <a:r>
              <a:rPr lang="en-US" altLang="zh-CN" sz="1500" dirty="0" smtClean="0">
                <a:solidFill>
                  <a:srgbClr val="7030A0"/>
                </a:solidFill>
                <a:latin typeface="楷体" panose="02010609060101010101" pitchFamily="49" charset="-122"/>
                <a:ea typeface="楷体" panose="02010609060101010101" pitchFamily="49" charset="-122"/>
              </a:rPr>
              <a:t>5       e</a:t>
            </a:r>
            <a:endParaRPr lang="en-US" altLang="zh-CN" sz="1500" dirty="0">
              <a:solidFill>
                <a:srgbClr val="7030A0"/>
              </a:solidFill>
              <a:latin typeface="楷体" panose="02010609060101010101" pitchFamily="49" charset="-122"/>
              <a:ea typeface="楷体" panose="02010609060101010101" pitchFamily="49" charset="-122"/>
            </a:endParaRPr>
          </a:p>
        </p:txBody>
      </p:sp>
      <p:cxnSp>
        <p:nvCxnSpPr>
          <p:cNvPr id="25" name="直接箭头连接符 24"/>
          <p:cNvCxnSpPr/>
          <p:nvPr/>
        </p:nvCxnSpPr>
        <p:spPr>
          <a:xfrm>
            <a:off x="2074415" y="2497184"/>
            <a:ext cx="0" cy="2526432"/>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26" name="文本框 19"/>
          <p:cNvSpPr txBox="1">
            <a:spLocks noChangeArrowheads="1"/>
          </p:cNvSpPr>
          <p:nvPr/>
        </p:nvSpPr>
        <p:spPr bwMode="gray">
          <a:xfrm>
            <a:off x="4600667" y="3880771"/>
            <a:ext cx="2570617" cy="400110"/>
          </a:xfrm>
          <a:prstGeom prst="rect">
            <a:avLst/>
          </a:prstGeom>
          <a:noFill/>
          <a:ln w="9525">
            <a:noFill/>
            <a:miter lim="800000"/>
            <a:headEnd/>
            <a:tailEnd/>
          </a:ln>
        </p:spPr>
        <p:txBody>
          <a:bodyPr wrap="square">
            <a:spAutoFit/>
          </a:bodyPr>
          <a:lstStyle/>
          <a:p>
            <a:pPr eaLnBrk="0" hangingPunct="0"/>
            <a:r>
              <a:rPr lang="en-US" altLang="zh-CN" sz="2000" dirty="0" smtClean="0">
                <a:solidFill>
                  <a:srgbClr val="FF0000"/>
                </a:solidFill>
                <a:latin typeface="楷体" panose="02010609060101010101" pitchFamily="49" charset="-122"/>
                <a:ea typeface="楷体" panose="02010609060101010101" pitchFamily="49" charset="-122"/>
              </a:rPr>
              <a:t>a+b+c+d=</a:t>
            </a:r>
            <a:r>
              <a:rPr lang="zh-CN" altLang="en-US" sz="2000" dirty="0" smtClean="0">
                <a:solidFill>
                  <a:srgbClr val="FF0000"/>
                </a:solidFill>
                <a:latin typeface="楷体" panose="02010609060101010101" pitchFamily="49" charset="-122"/>
                <a:ea typeface="楷体" panose="02010609060101010101" pitchFamily="49" charset="-122"/>
              </a:rPr>
              <a:t>网上发行量</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27" name="文本框 19"/>
          <p:cNvSpPr txBox="1">
            <a:spLocks noChangeArrowheads="1"/>
          </p:cNvSpPr>
          <p:nvPr/>
        </p:nvSpPr>
        <p:spPr bwMode="gray">
          <a:xfrm>
            <a:off x="969598" y="5859256"/>
            <a:ext cx="9832754"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建议：</a:t>
            </a:r>
            <a:r>
              <a:rPr lang="en-US" altLang="zh-CN" sz="2000" dirty="0" smtClean="0">
                <a:solidFill>
                  <a:srgbClr val="7030A0"/>
                </a:solidFill>
                <a:latin typeface="楷体" panose="02010609060101010101" pitchFamily="49" charset="-122"/>
                <a:ea typeface="楷体" panose="02010609060101010101" pitchFamily="49" charset="-122"/>
              </a:rPr>
              <a:t>1</a:t>
            </a:r>
            <a:r>
              <a:rPr lang="zh-CN" altLang="en-US" sz="2000" dirty="0" smtClean="0">
                <a:solidFill>
                  <a:srgbClr val="7030A0"/>
                </a:solidFill>
                <a:latin typeface="楷体" panose="02010609060101010101" pitchFamily="49" charset="-122"/>
                <a:ea typeface="楷体" panose="02010609060101010101" pitchFamily="49" charset="-122"/>
              </a:rPr>
              <a:t>、只允许申购一次</a:t>
            </a:r>
            <a:r>
              <a:rPr lang="en-US" altLang="zh-CN" sz="2000" dirty="0" smtClean="0">
                <a:solidFill>
                  <a:srgbClr val="7030A0"/>
                </a:solidFill>
                <a:latin typeface="楷体" panose="02010609060101010101" pitchFamily="49" charset="-122"/>
                <a:ea typeface="楷体" panose="02010609060101010101" pitchFamily="49" charset="-122"/>
              </a:rPr>
              <a:t>   2</a:t>
            </a:r>
            <a:r>
              <a:rPr lang="zh-CN" altLang="en-US" sz="2000" dirty="0" smtClean="0">
                <a:solidFill>
                  <a:srgbClr val="7030A0"/>
                </a:solidFill>
                <a:latin typeface="楷体" panose="02010609060101010101" pitchFamily="49" charset="-122"/>
                <a:ea typeface="楷体" panose="02010609060101010101" pitchFamily="49" charset="-122"/>
              </a:rPr>
              <a:t>、最大申购数量</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19" name="文本框 19"/>
          <p:cNvSpPr txBox="1">
            <a:spLocks noChangeArrowheads="1"/>
          </p:cNvSpPr>
          <p:nvPr/>
        </p:nvSpPr>
        <p:spPr bwMode="gray">
          <a:xfrm>
            <a:off x="1523406" y="3502209"/>
            <a:ext cx="660580"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时间</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29" name="文本框 19"/>
          <p:cNvSpPr txBox="1">
            <a:spLocks noChangeArrowheads="1"/>
          </p:cNvSpPr>
          <p:nvPr/>
        </p:nvSpPr>
        <p:spPr bwMode="gray">
          <a:xfrm>
            <a:off x="1872056" y="2215377"/>
            <a:ext cx="660580"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先</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30" name="文本框 19"/>
          <p:cNvSpPr txBox="1">
            <a:spLocks noChangeArrowheads="1"/>
          </p:cNvSpPr>
          <p:nvPr/>
        </p:nvSpPr>
        <p:spPr bwMode="gray">
          <a:xfrm>
            <a:off x="1870487" y="5038015"/>
            <a:ext cx="313499"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后</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31" name="文本框 19"/>
          <p:cNvSpPr txBox="1">
            <a:spLocks noChangeArrowheads="1"/>
          </p:cNvSpPr>
          <p:nvPr/>
        </p:nvSpPr>
        <p:spPr bwMode="gray">
          <a:xfrm>
            <a:off x="8102999" y="2735102"/>
            <a:ext cx="2234181" cy="1323439"/>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交易商</a:t>
            </a:r>
            <a:r>
              <a:rPr lang="en-US" altLang="zh-CN" sz="2000" dirty="0" smtClean="0">
                <a:solidFill>
                  <a:srgbClr val="7030A0"/>
                </a:solidFill>
                <a:latin typeface="楷体" panose="02010609060101010101" pitchFamily="49" charset="-122"/>
                <a:ea typeface="楷体" panose="02010609060101010101" pitchFamily="49" charset="-122"/>
              </a:rPr>
              <a:t>1     a</a:t>
            </a:r>
          </a:p>
          <a:p>
            <a:pPr eaLnBrk="0" hangingPunct="0"/>
            <a:r>
              <a:rPr lang="zh-CN" altLang="en-US" sz="2000" dirty="0">
                <a:solidFill>
                  <a:srgbClr val="7030A0"/>
                </a:solidFill>
                <a:latin typeface="楷体" panose="02010609060101010101" pitchFamily="49" charset="-122"/>
                <a:ea typeface="楷体" panose="02010609060101010101" pitchFamily="49" charset="-122"/>
              </a:rPr>
              <a:t>交易</a:t>
            </a:r>
            <a:r>
              <a:rPr lang="zh-CN" altLang="en-US" sz="2000" dirty="0" smtClean="0">
                <a:solidFill>
                  <a:srgbClr val="7030A0"/>
                </a:solidFill>
                <a:latin typeface="楷体" panose="02010609060101010101" pitchFamily="49" charset="-122"/>
                <a:ea typeface="楷体" panose="02010609060101010101" pitchFamily="49" charset="-122"/>
              </a:rPr>
              <a:t>商</a:t>
            </a:r>
            <a:r>
              <a:rPr lang="en-US" altLang="zh-CN" sz="2000" dirty="0" smtClean="0">
                <a:solidFill>
                  <a:srgbClr val="7030A0"/>
                </a:solidFill>
                <a:latin typeface="楷体" panose="02010609060101010101" pitchFamily="49" charset="-122"/>
                <a:ea typeface="楷体" panose="02010609060101010101" pitchFamily="49" charset="-122"/>
              </a:rPr>
              <a:t>2     b</a:t>
            </a:r>
          </a:p>
          <a:p>
            <a:pPr eaLnBrk="0" hangingPunct="0"/>
            <a:r>
              <a:rPr lang="zh-CN" altLang="en-US" sz="2000" dirty="0">
                <a:solidFill>
                  <a:srgbClr val="7030A0"/>
                </a:solidFill>
                <a:latin typeface="楷体" panose="02010609060101010101" pitchFamily="49" charset="-122"/>
                <a:ea typeface="楷体" panose="02010609060101010101" pitchFamily="49" charset="-122"/>
              </a:rPr>
              <a:t>交易</a:t>
            </a:r>
            <a:r>
              <a:rPr lang="zh-CN" altLang="en-US" sz="2000" dirty="0" smtClean="0">
                <a:solidFill>
                  <a:srgbClr val="7030A0"/>
                </a:solidFill>
                <a:latin typeface="楷体" panose="02010609060101010101" pitchFamily="49" charset="-122"/>
                <a:ea typeface="楷体" panose="02010609060101010101" pitchFamily="49" charset="-122"/>
              </a:rPr>
              <a:t>商</a:t>
            </a:r>
            <a:r>
              <a:rPr lang="en-US" altLang="zh-CN" sz="2000" dirty="0" smtClean="0">
                <a:solidFill>
                  <a:srgbClr val="7030A0"/>
                </a:solidFill>
                <a:latin typeface="楷体" panose="02010609060101010101" pitchFamily="49" charset="-122"/>
                <a:ea typeface="楷体" panose="02010609060101010101" pitchFamily="49" charset="-122"/>
              </a:rPr>
              <a:t>3  </a:t>
            </a:r>
            <a:r>
              <a:rPr lang="zh-CN" altLang="en-US" sz="2000" dirty="0" smtClean="0">
                <a:solidFill>
                  <a:srgbClr val="7030A0"/>
                </a:solidFill>
                <a:latin typeface="楷体" panose="02010609060101010101" pitchFamily="49" charset="-122"/>
                <a:ea typeface="楷体" panose="02010609060101010101" pitchFamily="49" charset="-122"/>
              </a:rPr>
              <a:t>   </a:t>
            </a:r>
            <a:r>
              <a:rPr lang="en-US" altLang="zh-CN" sz="2000" dirty="0" smtClean="0">
                <a:solidFill>
                  <a:srgbClr val="7030A0"/>
                </a:solidFill>
                <a:latin typeface="楷体" panose="02010609060101010101" pitchFamily="49" charset="-122"/>
                <a:ea typeface="楷体" panose="02010609060101010101" pitchFamily="49" charset="-122"/>
              </a:rPr>
              <a:t>c</a:t>
            </a:r>
            <a:endParaRPr lang="en-US" altLang="zh-CN" sz="2000" dirty="0">
              <a:solidFill>
                <a:srgbClr val="7030A0"/>
              </a:solidFill>
              <a:latin typeface="楷体" panose="02010609060101010101" pitchFamily="49" charset="-122"/>
              <a:ea typeface="楷体" panose="02010609060101010101" pitchFamily="49" charset="-122"/>
            </a:endParaRPr>
          </a:p>
          <a:p>
            <a:pPr eaLnBrk="0" hangingPunct="0"/>
            <a:r>
              <a:rPr lang="zh-CN" altLang="en-US" sz="2000" dirty="0" smtClean="0">
                <a:solidFill>
                  <a:srgbClr val="7030A0"/>
                </a:solidFill>
                <a:latin typeface="楷体" panose="02010609060101010101" pitchFamily="49" charset="-122"/>
                <a:ea typeface="楷体" panose="02010609060101010101" pitchFamily="49" charset="-122"/>
              </a:rPr>
              <a:t>交易商</a:t>
            </a:r>
            <a:r>
              <a:rPr lang="en-US" altLang="zh-CN" sz="2000" dirty="0" smtClean="0">
                <a:solidFill>
                  <a:srgbClr val="7030A0"/>
                </a:solidFill>
                <a:latin typeface="楷体" panose="02010609060101010101" pitchFamily="49" charset="-122"/>
                <a:ea typeface="楷体" panose="02010609060101010101" pitchFamily="49" charset="-122"/>
              </a:rPr>
              <a:t>4     d</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3" name="矩形 2"/>
          <p:cNvSpPr/>
          <p:nvPr/>
        </p:nvSpPr>
        <p:spPr>
          <a:xfrm>
            <a:off x="9325688" y="2345974"/>
            <a:ext cx="877163" cy="369332"/>
          </a:xfrm>
          <a:prstGeom prst="rect">
            <a:avLst/>
          </a:prstGeom>
        </p:spPr>
        <p:txBody>
          <a:bodyPr wrap="none">
            <a:spAutoFit/>
          </a:bodyPr>
          <a:lstStyle/>
          <a:p>
            <a:r>
              <a:rPr lang="zh-CN" altLang="en-US" dirty="0">
                <a:solidFill>
                  <a:srgbClr val="7030A0"/>
                </a:solidFill>
                <a:latin typeface="楷体" panose="02010609060101010101" pitchFamily="49" charset="-122"/>
                <a:ea typeface="楷体" panose="02010609060101010101" pitchFamily="49" charset="-122"/>
              </a:rPr>
              <a:t>中签量</a:t>
            </a:r>
            <a:endParaRPr lang="zh-CN" altLang="en-US" dirty="0"/>
          </a:p>
        </p:txBody>
      </p:sp>
    </p:spTree>
    <p:extLst>
      <p:ext uri="{BB962C8B-B14F-4D97-AF65-F5344CB8AC3E}">
        <p14:creationId xmlns:p14="http://schemas.microsoft.com/office/powerpoint/2010/main" val="16499571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defTabSz="1155700">
              <a:lnSpc>
                <a:spcPct val="90000"/>
              </a:lnSpc>
              <a:spcBef>
                <a:spcPct val="0"/>
              </a:spcBef>
              <a:spcAft>
                <a:spcPct val="35000"/>
              </a:spcAft>
            </a:pPr>
            <a:r>
              <a:rPr lang="en-US" altLang="zh-CN" sz="3000" dirty="0" smtClean="0"/>
              <a:t>4</a:t>
            </a:r>
            <a:r>
              <a:rPr lang="zh-CN" altLang="en-US" sz="3000" dirty="0"/>
              <a:t>、申购资金比例</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9"/>
          <p:cNvSpPr txBox="1">
            <a:spLocks noChangeArrowheads="1"/>
          </p:cNvSpPr>
          <p:nvPr/>
        </p:nvSpPr>
        <p:spPr bwMode="gray">
          <a:xfrm>
            <a:off x="1209967" y="1025090"/>
            <a:ext cx="9728436" cy="523220"/>
          </a:xfrm>
          <a:prstGeom prst="rect">
            <a:avLst/>
          </a:prstGeom>
          <a:noFill/>
          <a:ln w="9525">
            <a:noFill/>
            <a:miter lim="800000"/>
            <a:headEnd/>
            <a:tailEnd/>
          </a:ln>
        </p:spPr>
        <p:txBody>
          <a:bodyPr wrap="square">
            <a:spAutoFit/>
          </a:bodyPr>
          <a:lstStyle/>
          <a:p>
            <a:pPr eaLnBrk="0" hangingPunct="0"/>
            <a:r>
              <a:rPr lang="zh-CN" altLang="en-US" sz="2800" dirty="0">
                <a:solidFill>
                  <a:srgbClr val="00B050"/>
                </a:solidFill>
                <a:ea typeface="微软雅黑" pitchFamily="34" charset="-122"/>
              </a:rPr>
              <a:t>按申购资金占总申购资金的比例分配</a:t>
            </a:r>
            <a:r>
              <a:rPr lang="zh-CN" altLang="en-US" sz="2800" dirty="0" smtClean="0">
                <a:solidFill>
                  <a:srgbClr val="00B050"/>
                </a:solidFill>
                <a:ea typeface="微软雅黑" pitchFamily="34" charset="-122"/>
              </a:rPr>
              <a:t>，网</a:t>
            </a:r>
            <a:r>
              <a:rPr lang="zh-CN" altLang="en-US" sz="2800" dirty="0">
                <a:solidFill>
                  <a:srgbClr val="00B050"/>
                </a:solidFill>
                <a:ea typeface="微软雅黑" pitchFamily="34" charset="-122"/>
              </a:rPr>
              <a:t>上</a:t>
            </a:r>
            <a:r>
              <a:rPr lang="zh-CN" altLang="en-US" sz="2800" dirty="0" smtClean="0">
                <a:solidFill>
                  <a:srgbClr val="00B050"/>
                </a:solidFill>
                <a:ea typeface="微软雅黑" pitchFamily="34" charset="-122"/>
              </a:rPr>
              <a:t>发行量为</a:t>
            </a:r>
            <a:r>
              <a:rPr lang="en-US" altLang="zh-CN" sz="2800" dirty="0" smtClean="0">
                <a:solidFill>
                  <a:srgbClr val="00B050"/>
                </a:solidFill>
                <a:ea typeface="微软雅黑" pitchFamily="34" charset="-122"/>
              </a:rPr>
              <a:t>N</a:t>
            </a:r>
            <a:endParaRPr lang="en-US" altLang="zh-CN" sz="2800" dirty="0">
              <a:solidFill>
                <a:srgbClr val="00B050"/>
              </a:solidFill>
              <a:ea typeface="微软雅黑" pitchFamily="34" charset="-122"/>
            </a:endParaRPr>
          </a:p>
        </p:txBody>
      </p:sp>
      <p:sp>
        <p:nvSpPr>
          <p:cNvPr id="52" name="文本框 19"/>
          <p:cNvSpPr txBox="1">
            <a:spLocks noChangeArrowheads="1"/>
          </p:cNvSpPr>
          <p:nvPr/>
        </p:nvSpPr>
        <p:spPr bwMode="gray">
          <a:xfrm>
            <a:off x="2072852" y="1805166"/>
            <a:ext cx="2370359"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交易商</a:t>
            </a:r>
            <a:r>
              <a:rPr lang="en-US" altLang="zh-CN" sz="2000" dirty="0" smtClean="0">
                <a:solidFill>
                  <a:srgbClr val="0057A9"/>
                </a:solidFill>
                <a:latin typeface="楷体" panose="02010609060101010101" pitchFamily="49" charset="-122"/>
                <a:ea typeface="楷体" panose="02010609060101010101" pitchFamily="49" charset="-122"/>
              </a:rPr>
              <a:t>   </a:t>
            </a:r>
            <a:r>
              <a:rPr lang="zh-CN" altLang="en-US" sz="2000" dirty="0" smtClean="0">
                <a:solidFill>
                  <a:srgbClr val="0057A9"/>
                </a:solidFill>
                <a:latin typeface="楷体" panose="02010609060101010101" pitchFamily="49" charset="-122"/>
                <a:ea typeface="楷体" panose="02010609060101010101" pitchFamily="49" charset="-122"/>
              </a:rPr>
              <a:t>申购资金</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57" name="文本框 19"/>
          <p:cNvSpPr txBox="1">
            <a:spLocks noChangeArrowheads="1"/>
          </p:cNvSpPr>
          <p:nvPr/>
        </p:nvSpPr>
        <p:spPr bwMode="gray">
          <a:xfrm>
            <a:off x="2201640" y="4580507"/>
            <a:ext cx="6299176" cy="323165"/>
          </a:xfrm>
          <a:prstGeom prst="rect">
            <a:avLst/>
          </a:prstGeom>
          <a:noFill/>
          <a:ln w="9525">
            <a:noFill/>
            <a:miter lim="800000"/>
            <a:headEnd/>
            <a:tailEnd/>
          </a:ln>
        </p:spPr>
        <p:txBody>
          <a:bodyPr wrap="square">
            <a:spAutoFit/>
          </a:bodyPr>
          <a:lstStyle/>
          <a:p>
            <a:pPr eaLnBrk="0" hangingPunct="0"/>
            <a:r>
              <a:rPr lang="zh-CN" altLang="en-US" sz="1500" dirty="0">
                <a:solidFill>
                  <a:srgbClr val="0057A9"/>
                </a:solidFill>
                <a:latin typeface="楷体" panose="02010609060101010101" pitchFamily="49" charset="-122"/>
                <a:ea typeface="楷体" panose="02010609060101010101" pitchFamily="49" charset="-122"/>
              </a:rPr>
              <a:t>交易</a:t>
            </a:r>
            <a:r>
              <a:rPr lang="zh-CN" altLang="en-US" sz="1500" dirty="0" smtClean="0">
                <a:solidFill>
                  <a:srgbClr val="0057A9"/>
                </a:solidFill>
                <a:latin typeface="楷体" panose="02010609060101010101" pitchFamily="49" charset="-122"/>
                <a:ea typeface="楷体" panose="02010609060101010101" pitchFamily="49" charset="-122"/>
              </a:rPr>
              <a:t>商</a:t>
            </a:r>
            <a:r>
              <a:rPr lang="en-US" altLang="zh-CN" sz="1500" dirty="0" smtClean="0">
                <a:solidFill>
                  <a:srgbClr val="0057A9"/>
                </a:solidFill>
                <a:latin typeface="楷体" panose="02010609060101010101" pitchFamily="49" charset="-122"/>
                <a:ea typeface="楷体" panose="02010609060101010101" pitchFamily="49" charset="-122"/>
              </a:rPr>
              <a:t>…      …                  …                 </a:t>
            </a:r>
            <a:r>
              <a:rPr lang="en-US" altLang="zh-CN" sz="1500" dirty="0" smtClean="0">
                <a:solidFill>
                  <a:srgbClr val="7030A0"/>
                </a:solidFill>
                <a:latin typeface="楷体" panose="02010609060101010101" pitchFamily="49" charset="-122"/>
                <a:ea typeface="楷体" panose="02010609060101010101" pitchFamily="49" charset="-122"/>
              </a:rPr>
              <a:t>…</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20" name="文本框 19"/>
          <p:cNvSpPr txBox="1">
            <a:spLocks noChangeArrowheads="1"/>
          </p:cNvSpPr>
          <p:nvPr/>
        </p:nvSpPr>
        <p:spPr bwMode="gray">
          <a:xfrm>
            <a:off x="2199492" y="2385753"/>
            <a:ext cx="5952049"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1       </a:t>
            </a:r>
            <a:r>
              <a:rPr lang="en-US" altLang="zh-CN" sz="1500" dirty="0">
                <a:solidFill>
                  <a:srgbClr val="0057A9"/>
                </a:solidFill>
                <a:latin typeface="楷体" panose="02010609060101010101" pitchFamily="49" charset="-122"/>
                <a:ea typeface="楷体" panose="02010609060101010101" pitchFamily="49" charset="-122"/>
              </a:rPr>
              <a:t>S</a:t>
            </a:r>
            <a:r>
              <a:rPr lang="en-US" altLang="zh-CN" sz="1500" dirty="0" smtClean="0">
                <a:solidFill>
                  <a:srgbClr val="0057A9"/>
                </a:solidFill>
                <a:latin typeface="楷体" panose="02010609060101010101" pitchFamily="49" charset="-122"/>
                <a:ea typeface="楷体" panose="02010609060101010101" pitchFamily="49" charset="-122"/>
              </a:rPr>
              <a:t>1                S1/S=P1             </a:t>
            </a:r>
            <a:r>
              <a:rPr lang="en-US" altLang="zh-CN" sz="1500" dirty="0" smtClean="0">
                <a:solidFill>
                  <a:srgbClr val="7030A0"/>
                </a:solidFill>
                <a:latin typeface="楷体" panose="02010609060101010101" pitchFamily="49" charset="-122"/>
                <a:ea typeface="楷体" panose="02010609060101010101" pitchFamily="49" charset="-122"/>
              </a:rPr>
              <a:t>N*P1</a:t>
            </a:r>
            <a:r>
              <a:rPr lang="en-US" altLang="zh-CN" sz="1500" dirty="0" smtClean="0">
                <a:solidFill>
                  <a:srgbClr val="0057A9"/>
                </a:solidFill>
                <a:latin typeface="楷体" panose="02010609060101010101" pitchFamily="49" charset="-122"/>
                <a:ea typeface="楷体" panose="02010609060101010101" pitchFamily="49" charset="-122"/>
              </a:rPr>
              <a:t>   </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21" name="文本框 19"/>
          <p:cNvSpPr txBox="1">
            <a:spLocks noChangeArrowheads="1"/>
          </p:cNvSpPr>
          <p:nvPr/>
        </p:nvSpPr>
        <p:spPr bwMode="gray">
          <a:xfrm>
            <a:off x="2201640" y="2837060"/>
            <a:ext cx="5827238"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2       S2                S2/S=P2             </a:t>
            </a:r>
            <a:r>
              <a:rPr lang="en-US" altLang="zh-CN" sz="1500" dirty="0" smtClean="0">
                <a:solidFill>
                  <a:srgbClr val="7030A0"/>
                </a:solidFill>
                <a:latin typeface="楷体" panose="02010609060101010101" pitchFamily="49" charset="-122"/>
                <a:ea typeface="楷体" panose="02010609060101010101" pitchFamily="49" charset="-122"/>
              </a:rPr>
              <a:t>N*P2</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22" name="文本框 19"/>
          <p:cNvSpPr txBox="1">
            <a:spLocks noChangeArrowheads="1"/>
          </p:cNvSpPr>
          <p:nvPr/>
        </p:nvSpPr>
        <p:spPr bwMode="gray">
          <a:xfrm>
            <a:off x="2201641" y="3282090"/>
            <a:ext cx="616775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3       S3                S3/S=P3             </a:t>
            </a:r>
            <a:r>
              <a:rPr lang="en-US" altLang="zh-CN" sz="1500" dirty="0" smtClean="0">
                <a:solidFill>
                  <a:srgbClr val="7030A0"/>
                </a:solidFill>
                <a:latin typeface="楷体" panose="02010609060101010101" pitchFamily="49" charset="-122"/>
                <a:ea typeface="楷体" panose="02010609060101010101" pitchFamily="49" charset="-122"/>
              </a:rPr>
              <a:t>N*P3</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23" name="文本框 19"/>
          <p:cNvSpPr txBox="1">
            <a:spLocks noChangeArrowheads="1"/>
          </p:cNvSpPr>
          <p:nvPr/>
        </p:nvSpPr>
        <p:spPr bwMode="gray">
          <a:xfrm>
            <a:off x="2201641" y="3713279"/>
            <a:ext cx="616775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4       S4                S4/S=P4             </a:t>
            </a:r>
            <a:r>
              <a:rPr lang="en-US" altLang="zh-CN" sz="1500" dirty="0" smtClean="0">
                <a:solidFill>
                  <a:srgbClr val="7030A0"/>
                </a:solidFill>
                <a:latin typeface="楷体" panose="02010609060101010101" pitchFamily="49" charset="-122"/>
                <a:ea typeface="楷体" panose="02010609060101010101" pitchFamily="49" charset="-122"/>
              </a:rPr>
              <a:t>N*P4</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24" name="文本框 19"/>
          <p:cNvSpPr txBox="1">
            <a:spLocks noChangeArrowheads="1"/>
          </p:cNvSpPr>
          <p:nvPr/>
        </p:nvSpPr>
        <p:spPr bwMode="gray">
          <a:xfrm>
            <a:off x="2201641" y="4177971"/>
            <a:ext cx="616775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5       S5                S5/S=P5             </a:t>
            </a:r>
            <a:r>
              <a:rPr lang="en-US" altLang="zh-CN" sz="1500" dirty="0" smtClean="0">
                <a:solidFill>
                  <a:srgbClr val="7030A0"/>
                </a:solidFill>
                <a:latin typeface="楷体" panose="02010609060101010101" pitchFamily="49" charset="-122"/>
                <a:ea typeface="楷体" panose="02010609060101010101" pitchFamily="49" charset="-122"/>
              </a:rPr>
              <a:t>N*P5</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26" name="文本框 19"/>
          <p:cNvSpPr txBox="1">
            <a:spLocks noChangeArrowheads="1"/>
          </p:cNvSpPr>
          <p:nvPr/>
        </p:nvSpPr>
        <p:spPr bwMode="gray">
          <a:xfrm>
            <a:off x="915603" y="5359066"/>
            <a:ext cx="3109986" cy="400110"/>
          </a:xfrm>
          <a:prstGeom prst="rect">
            <a:avLst/>
          </a:prstGeom>
          <a:noFill/>
          <a:ln w="9525">
            <a:noFill/>
            <a:miter lim="800000"/>
            <a:headEnd/>
            <a:tailEnd/>
          </a:ln>
        </p:spPr>
        <p:txBody>
          <a:bodyPr wrap="square">
            <a:spAutoFit/>
          </a:bodyPr>
          <a:lstStyle/>
          <a:p>
            <a:pPr eaLnBrk="0" hangingPunct="0"/>
            <a:r>
              <a:rPr lang="en-US" altLang="zh-CN" sz="2000" dirty="0" smtClean="0">
                <a:solidFill>
                  <a:srgbClr val="FF0000"/>
                </a:solidFill>
                <a:latin typeface="楷体" panose="02010609060101010101" pitchFamily="49" charset="-122"/>
                <a:ea typeface="楷体" panose="02010609060101010101" pitchFamily="49" charset="-122"/>
              </a:rPr>
              <a:t>S1+S2+S3+S4+S5+…+Sn=S</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27" name="文本框 19"/>
          <p:cNvSpPr txBox="1">
            <a:spLocks noChangeArrowheads="1"/>
          </p:cNvSpPr>
          <p:nvPr/>
        </p:nvSpPr>
        <p:spPr bwMode="gray">
          <a:xfrm>
            <a:off x="1892548" y="5889178"/>
            <a:ext cx="8268882"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注：</a:t>
            </a:r>
            <a:r>
              <a:rPr lang="en-US" altLang="zh-CN" sz="2000" dirty="0" smtClean="0">
                <a:solidFill>
                  <a:srgbClr val="7030A0"/>
                </a:solidFill>
                <a:latin typeface="楷体" panose="02010609060101010101" pitchFamily="49" charset="-122"/>
                <a:ea typeface="楷体" panose="02010609060101010101" pitchFamily="49" charset="-122"/>
              </a:rPr>
              <a:t>1</a:t>
            </a:r>
            <a:r>
              <a:rPr lang="zh-CN" altLang="en-US" sz="2000" dirty="0" smtClean="0">
                <a:solidFill>
                  <a:srgbClr val="7030A0"/>
                </a:solidFill>
                <a:latin typeface="楷体" panose="02010609060101010101" pitchFamily="49" charset="-122"/>
                <a:ea typeface="楷体" panose="02010609060101010101" pitchFamily="49" charset="-122"/>
              </a:rPr>
              <a:t>、不足</a:t>
            </a:r>
            <a:r>
              <a:rPr lang="en-US" altLang="zh-CN" sz="2000" dirty="0" smtClean="0">
                <a:solidFill>
                  <a:srgbClr val="7030A0"/>
                </a:solidFill>
                <a:latin typeface="楷体" panose="02010609060101010101" pitchFamily="49" charset="-122"/>
                <a:ea typeface="楷体" panose="02010609060101010101" pitchFamily="49" charset="-122"/>
              </a:rPr>
              <a:t>1</a:t>
            </a:r>
            <a:r>
              <a:rPr lang="zh-CN" altLang="en-US" sz="2000" dirty="0" smtClean="0">
                <a:solidFill>
                  <a:srgbClr val="7030A0"/>
                </a:solidFill>
                <a:latin typeface="楷体" panose="02010609060101010101" pitchFamily="49" charset="-122"/>
                <a:ea typeface="楷体" panose="02010609060101010101" pitchFamily="49" charset="-122"/>
              </a:rPr>
              <a:t>签，舍去；  </a:t>
            </a:r>
            <a:r>
              <a:rPr lang="en-US" altLang="zh-CN" sz="2000" dirty="0" smtClean="0">
                <a:solidFill>
                  <a:srgbClr val="7030A0"/>
                </a:solidFill>
                <a:latin typeface="楷体" panose="02010609060101010101" pitchFamily="49" charset="-122"/>
                <a:ea typeface="楷体" panose="02010609060101010101" pitchFamily="49" charset="-122"/>
              </a:rPr>
              <a:t>2</a:t>
            </a:r>
            <a:r>
              <a:rPr lang="zh-CN" altLang="en-US" sz="2000" dirty="0" smtClean="0">
                <a:solidFill>
                  <a:srgbClr val="7030A0"/>
                </a:solidFill>
                <a:latin typeface="楷体" panose="02010609060101010101" pitchFamily="49" charset="-122"/>
                <a:ea typeface="楷体" panose="02010609060101010101" pitchFamily="49" charset="-122"/>
              </a:rPr>
              <a:t>、抽完还有剩余的</a:t>
            </a:r>
            <a:r>
              <a:rPr lang="zh-CN" altLang="en-US" sz="2000" dirty="0">
                <a:solidFill>
                  <a:srgbClr val="7030A0"/>
                </a:solidFill>
                <a:latin typeface="楷体" panose="02010609060101010101" pitchFamily="49" charset="-122"/>
                <a:ea typeface="楷体" panose="02010609060101010101" pitchFamily="49" charset="-122"/>
              </a:rPr>
              <a:t>，随机分给剩余未中签号</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19" name="文本框 19"/>
          <p:cNvSpPr txBox="1">
            <a:spLocks noChangeArrowheads="1"/>
          </p:cNvSpPr>
          <p:nvPr/>
        </p:nvSpPr>
        <p:spPr bwMode="gray">
          <a:xfrm>
            <a:off x="2199491" y="4938971"/>
            <a:ext cx="6498460" cy="323165"/>
          </a:xfrm>
          <a:prstGeom prst="rect">
            <a:avLst/>
          </a:prstGeom>
          <a:noFill/>
          <a:ln w="9525">
            <a:noFill/>
            <a:miter lim="800000"/>
            <a:headEnd/>
            <a:tailEnd/>
          </a:ln>
        </p:spPr>
        <p:txBody>
          <a:bodyPr wrap="square">
            <a:spAutoFit/>
          </a:bodyPr>
          <a:lstStyle/>
          <a:p>
            <a:pPr eaLnBrk="0" hangingPunct="0"/>
            <a:r>
              <a:rPr lang="zh-CN" altLang="en-US" sz="1500" dirty="0">
                <a:solidFill>
                  <a:srgbClr val="0057A9"/>
                </a:solidFill>
                <a:latin typeface="楷体" panose="02010609060101010101" pitchFamily="49" charset="-122"/>
                <a:ea typeface="楷体" panose="02010609060101010101" pitchFamily="49" charset="-122"/>
              </a:rPr>
              <a:t>交易</a:t>
            </a:r>
            <a:r>
              <a:rPr lang="zh-CN" altLang="en-US" sz="1500" dirty="0" smtClean="0">
                <a:solidFill>
                  <a:srgbClr val="0057A9"/>
                </a:solidFill>
                <a:latin typeface="楷体" panose="02010609060101010101" pitchFamily="49" charset="-122"/>
                <a:ea typeface="楷体" panose="02010609060101010101" pitchFamily="49" charset="-122"/>
              </a:rPr>
              <a:t>商</a:t>
            </a:r>
            <a:r>
              <a:rPr lang="en-US" altLang="zh-CN" sz="1500" dirty="0">
                <a:solidFill>
                  <a:srgbClr val="0057A9"/>
                </a:solidFill>
                <a:latin typeface="楷体" panose="02010609060101010101" pitchFamily="49" charset="-122"/>
                <a:ea typeface="楷体" panose="02010609060101010101" pitchFamily="49" charset="-122"/>
              </a:rPr>
              <a:t>n</a:t>
            </a:r>
            <a:r>
              <a:rPr lang="en-US" altLang="zh-CN" sz="1500" dirty="0" smtClean="0">
                <a:solidFill>
                  <a:srgbClr val="0057A9"/>
                </a:solidFill>
                <a:latin typeface="楷体" panose="02010609060101010101" pitchFamily="49" charset="-122"/>
                <a:ea typeface="楷体" panose="02010609060101010101" pitchFamily="49" charset="-122"/>
              </a:rPr>
              <a:t>       Sn                Sn/S=</a:t>
            </a:r>
            <a:r>
              <a:rPr lang="en-US" altLang="zh-CN" sz="1500" dirty="0" err="1" smtClean="0">
                <a:solidFill>
                  <a:srgbClr val="0057A9"/>
                </a:solidFill>
                <a:latin typeface="楷体" panose="02010609060101010101" pitchFamily="49" charset="-122"/>
                <a:ea typeface="楷体" panose="02010609060101010101" pitchFamily="49" charset="-122"/>
              </a:rPr>
              <a:t>Pn</a:t>
            </a:r>
            <a:r>
              <a:rPr lang="en-US" altLang="zh-CN" sz="1500" dirty="0" smtClean="0">
                <a:solidFill>
                  <a:srgbClr val="0057A9"/>
                </a:solidFill>
                <a:latin typeface="楷体" panose="02010609060101010101" pitchFamily="49" charset="-122"/>
                <a:ea typeface="楷体" panose="02010609060101010101" pitchFamily="49" charset="-122"/>
              </a:rPr>
              <a:t>             </a:t>
            </a:r>
            <a:r>
              <a:rPr lang="en-US" altLang="zh-CN" sz="1500" dirty="0" smtClean="0">
                <a:solidFill>
                  <a:srgbClr val="7030A0"/>
                </a:solidFill>
                <a:latin typeface="楷体" panose="02010609060101010101" pitchFamily="49" charset="-122"/>
                <a:ea typeface="楷体" panose="02010609060101010101" pitchFamily="49" charset="-122"/>
              </a:rPr>
              <a:t>N*</a:t>
            </a:r>
            <a:r>
              <a:rPr lang="en-US" altLang="zh-CN" sz="1500" dirty="0" err="1" smtClean="0">
                <a:solidFill>
                  <a:srgbClr val="7030A0"/>
                </a:solidFill>
                <a:latin typeface="楷体" panose="02010609060101010101" pitchFamily="49" charset="-122"/>
                <a:ea typeface="楷体" panose="02010609060101010101" pitchFamily="49" charset="-122"/>
              </a:rPr>
              <a:t>Pn</a:t>
            </a:r>
            <a:endParaRPr lang="en-US" altLang="zh-CN" sz="1500" dirty="0">
              <a:solidFill>
                <a:srgbClr val="7030A0"/>
              </a:solidFill>
              <a:latin typeface="楷体" panose="02010609060101010101" pitchFamily="49" charset="-122"/>
              <a:ea typeface="楷体" panose="02010609060101010101" pitchFamily="49" charset="-122"/>
            </a:endParaRPr>
          </a:p>
        </p:txBody>
      </p:sp>
      <p:sp>
        <p:nvSpPr>
          <p:cNvPr id="29" name="文本框 28"/>
          <p:cNvSpPr txBox="1">
            <a:spLocks noChangeArrowheads="1"/>
          </p:cNvSpPr>
          <p:nvPr/>
        </p:nvSpPr>
        <p:spPr bwMode="gray">
          <a:xfrm>
            <a:off x="4623512" y="1832730"/>
            <a:ext cx="2156255" cy="338554"/>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占</a:t>
            </a:r>
            <a:r>
              <a:rPr lang="zh-CN" altLang="en-US" sz="1600" dirty="0" smtClean="0">
                <a:solidFill>
                  <a:srgbClr val="0057A9"/>
                </a:solidFill>
                <a:latin typeface="楷体" panose="02010609060101010101" pitchFamily="49" charset="-122"/>
                <a:ea typeface="楷体" panose="02010609060101010101" pitchFamily="49" charset="-122"/>
              </a:rPr>
              <a:t>总申购资金的比例</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30" name="文本框 29"/>
          <p:cNvSpPr txBox="1">
            <a:spLocks noChangeArrowheads="1"/>
          </p:cNvSpPr>
          <p:nvPr/>
        </p:nvSpPr>
        <p:spPr bwMode="gray">
          <a:xfrm>
            <a:off x="6939138" y="1790107"/>
            <a:ext cx="1673188"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中签量</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25" name="文本框 19"/>
          <p:cNvSpPr txBox="1">
            <a:spLocks noChangeArrowheads="1"/>
          </p:cNvSpPr>
          <p:nvPr/>
        </p:nvSpPr>
        <p:spPr bwMode="gray">
          <a:xfrm>
            <a:off x="7925827" y="3746782"/>
            <a:ext cx="4074285" cy="477054"/>
          </a:xfrm>
          <a:prstGeom prst="rect">
            <a:avLst/>
          </a:prstGeom>
          <a:noFill/>
          <a:ln w="9525">
            <a:noFill/>
            <a:miter lim="800000"/>
            <a:headEnd/>
            <a:tailEnd/>
          </a:ln>
        </p:spPr>
        <p:txBody>
          <a:bodyPr wrap="square">
            <a:spAutoFit/>
          </a:bodyPr>
          <a:lstStyle/>
          <a:p>
            <a:pPr eaLnBrk="0" hangingPunct="0"/>
            <a:r>
              <a:rPr lang="zh-CN" altLang="en-US" sz="2500" dirty="0" smtClean="0">
                <a:solidFill>
                  <a:srgbClr val="7030A0"/>
                </a:solidFill>
                <a:latin typeface="楷体" panose="02010609060101010101" pitchFamily="49" charset="-122"/>
                <a:ea typeface="楷体" panose="02010609060101010101" pitchFamily="49" charset="-122"/>
              </a:rPr>
              <a:t>中签量不能超过最大中签量</a:t>
            </a:r>
            <a:endParaRPr lang="en-US" altLang="zh-CN" sz="2500"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623305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en-US" altLang="zh-CN" sz="3000" dirty="0" smtClean="0"/>
              <a:t>5</a:t>
            </a:r>
            <a:r>
              <a:rPr lang="zh-CN" altLang="en-US" sz="3000" dirty="0" smtClean="0"/>
              <a:t>、持仓市值和申购资金组合分配</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9"/>
          <p:cNvSpPr txBox="1">
            <a:spLocks noChangeArrowheads="1"/>
          </p:cNvSpPr>
          <p:nvPr/>
        </p:nvSpPr>
        <p:spPr bwMode="gray">
          <a:xfrm>
            <a:off x="11155" y="961572"/>
            <a:ext cx="12171582" cy="523220"/>
          </a:xfrm>
          <a:prstGeom prst="rect">
            <a:avLst/>
          </a:prstGeom>
          <a:noFill/>
          <a:ln w="9525">
            <a:noFill/>
            <a:miter lim="800000"/>
            <a:headEnd/>
            <a:tailEnd/>
          </a:ln>
        </p:spPr>
        <p:txBody>
          <a:bodyPr wrap="square">
            <a:spAutoFit/>
          </a:bodyPr>
          <a:lstStyle/>
          <a:p>
            <a:pPr eaLnBrk="0" hangingPunct="0"/>
            <a:r>
              <a:rPr lang="en-US" altLang="zh-CN" sz="2800" dirty="0" smtClean="0">
                <a:solidFill>
                  <a:srgbClr val="00B050"/>
                </a:solidFill>
                <a:ea typeface="微软雅黑" pitchFamily="34" charset="-122"/>
              </a:rPr>
              <a:t>1</a:t>
            </a:r>
            <a:r>
              <a:rPr lang="zh-CN" altLang="en-US" sz="2800" dirty="0" smtClean="0">
                <a:solidFill>
                  <a:srgbClr val="00B050"/>
                </a:solidFill>
                <a:ea typeface="微软雅黑" pitchFamily="34" charset="-122"/>
              </a:rPr>
              <a:t>、网上发行量的</a:t>
            </a:r>
            <a:r>
              <a:rPr lang="en-US" altLang="zh-CN" sz="2800" dirty="0" smtClean="0">
                <a:solidFill>
                  <a:srgbClr val="00B050"/>
                </a:solidFill>
                <a:ea typeface="微软雅黑" pitchFamily="34" charset="-122"/>
              </a:rPr>
              <a:t>70%(N)</a:t>
            </a:r>
            <a:r>
              <a:rPr lang="zh-CN" altLang="en-US" sz="2800" dirty="0" smtClean="0">
                <a:solidFill>
                  <a:srgbClr val="00B050"/>
                </a:solidFill>
                <a:ea typeface="微软雅黑" pitchFamily="34" charset="-122"/>
              </a:rPr>
              <a:t>按持仓市值比例分配，</a:t>
            </a:r>
            <a:r>
              <a:rPr lang="zh-CN" altLang="en-US" sz="2800" dirty="0">
                <a:solidFill>
                  <a:srgbClr val="00B050"/>
                </a:solidFill>
                <a:ea typeface="微软雅黑" pitchFamily="34" charset="-122"/>
              </a:rPr>
              <a:t>不足</a:t>
            </a:r>
            <a:r>
              <a:rPr lang="en-US" altLang="zh-CN" sz="2800" dirty="0">
                <a:solidFill>
                  <a:srgbClr val="00B050"/>
                </a:solidFill>
                <a:ea typeface="微软雅黑" pitchFamily="34" charset="-122"/>
              </a:rPr>
              <a:t>1</a:t>
            </a:r>
            <a:r>
              <a:rPr lang="zh-CN" altLang="en-US" sz="2800" dirty="0">
                <a:solidFill>
                  <a:srgbClr val="00B050"/>
                </a:solidFill>
                <a:ea typeface="微软雅黑" pitchFamily="34" charset="-122"/>
              </a:rPr>
              <a:t>签的进入步骤</a:t>
            </a:r>
            <a:r>
              <a:rPr lang="en-US" altLang="zh-CN" sz="2800" dirty="0">
                <a:solidFill>
                  <a:srgbClr val="00B050"/>
                </a:solidFill>
                <a:ea typeface="微软雅黑" pitchFamily="34" charset="-122"/>
              </a:rPr>
              <a:t>2</a:t>
            </a:r>
            <a:r>
              <a:rPr lang="zh-CN" altLang="en-US" sz="2800" dirty="0">
                <a:solidFill>
                  <a:srgbClr val="00B050"/>
                </a:solidFill>
                <a:ea typeface="微软雅黑" pitchFamily="34" charset="-122"/>
              </a:rPr>
              <a:t>重新分配</a:t>
            </a:r>
            <a:endParaRPr lang="en-US" altLang="zh-CN" sz="2800" dirty="0">
              <a:solidFill>
                <a:srgbClr val="00B050"/>
              </a:solidFill>
              <a:ea typeface="微软雅黑" pitchFamily="34" charset="-122"/>
            </a:endParaRPr>
          </a:p>
        </p:txBody>
      </p:sp>
      <p:sp>
        <p:nvSpPr>
          <p:cNvPr id="27" name="文本框 19"/>
          <p:cNvSpPr txBox="1">
            <a:spLocks noChangeArrowheads="1"/>
          </p:cNvSpPr>
          <p:nvPr/>
        </p:nvSpPr>
        <p:spPr bwMode="gray">
          <a:xfrm>
            <a:off x="314057" y="5318808"/>
            <a:ext cx="11637537" cy="1015663"/>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注</a:t>
            </a:r>
            <a:r>
              <a:rPr lang="zh-CN" altLang="en-US" sz="2000" dirty="0">
                <a:solidFill>
                  <a:srgbClr val="7030A0"/>
                </a:solidFill>
                <a:latin typeface="楷体" panose="02010609060101010101" pitchFamily="49" charset="-122"/>
                <a:ea typeface="楷体" panose="02010609060101010101" pitchFamily="49" charset="-122"/>
              </a:rPr>
              <a:t>：</a:t>
            </a:r>
            <a:r>
              <a:rPr lang="en-US" altLang="zh-CN" sz="2000" dirty="0" smtClean="0">
                <a:solidFill>
                  <a:srgbClr val="7030A0"/>
                </a:solidFill>
                <a:latin typeface="楷体" panose="02010609060101010101" pitchFamily="49" charset="-122"/>
                <a:ea typeface="楷体" panose="02010609060101010101" pitchFamily="49" charset="-122"/>
              </a:rPr>
              <a:t>1</a:t>
            </a:r>
            <a:r>
              <a:rPr lang="zh-CN" altLang="en-US" sz="2000" dirty="0" smtClean="0">
                <a:solidFill>
                  <a:srgbClr val="7030A0"/>
                </a:solidFill>
                <a:latin typeface="楷体" panose="02010609060101010101" pitchFamily="49" charset="-122"/>
                <a:ea typeface="楷体" panose="02010609060101010101" pitchFamily="49" charset="-122"/>
              </a:rPr>
              <a:t>、持</a:t>
            </a:r>
            <a:r>
              <a:rPr lang="zh-CN" altLang="en-US" sz="2000" dirty="0">
                <a:solidFill>
                  <a:srgbClr val="7030A0"/>
                </a:solidFill>
                <a:latin typeface="楷体" panose="02010609060101010101" pitchFamily="49" charset="-122"/>
                <a:ea typeface="楷体" panose="02010609060101010101" pitchFamily="49" charset="-122"/>
              </a:rPr>
              <a:t>仓市值</a:t>
            </a:r>
            <a:r>
              <a:rPr lang="en-US" altLang="zh-CN" sz="2000" dirty="0" smtClean="0">
                <a:solidFill>
                  <a:srgbClr val="7030A0"/>
                </a:solidFill>
                <a:latin typeface="楷体" panose="02010609060101010101" pitchFamily="49" charset="-122"/>
                <a:ea typeface="楷体" panose="02010609060101010101" pitchFamily="49" charset="-122"/>
              </a:rPr>
              <a:t>=</a:t>
            </a:r>
            <a:r>
              <a:rPr lang="zh-CN" altLang="en-US" sz="2000" dirty="0" smtClean="0">
                <a:solidFill>
                  <a:srgbClr val="7030A0"/>
                </a:solidFill>
                <a:latin typeface="楷体" panose="02010609060101010101" pitchFamily="49" charset="-122"/>
                <a:ea typeface="楷体" panose="02010609060101010101" pitchFamily="49" charset="-122"/>
              </a:rPr>
              <a:t>申购结束当日收盘价</a:t>
            </a:r>
            <a:r>
              <a:rPr lang="en-US" altLang="zh-CN" sz="2000" dirty="0">
                <a:solidFill>
                  <a:srgbClr val="7030A0"/>
                </a:solidFill>
                <a:latin typeface="楷体" panose="02010609060101010101" pitchFamily="49" charset="-122"/>
                <a:ea typeface="楷体" panose="02010609060101010101" pitchFamily="49" charset="-122"/>
              </a:rPr>
              <a:t>x</a:t>
            </a:r>
            <a:r>
              <a:rPr lang="zh-CN" altLang="en-US" sz="2000" dirty="0" smtClean="0">
                <a:solidFill>
                  <a:srgbClr val="7030A0"/>
                </a:solidFill>
                <a:latin typeface="楷体" panose="02010609060101010101" pitchFamily="49" charset="-122"/>
                <a:ea typeface="楷体" panose="02010609060101010101" pitchFamily="49" charset="-122"/>
              </a:rPr>
              <a:t>持仓量</a:t>
            </a:r>
            <a:r>
              <a:rPr lang="en-US" altLang="zh-CN" sz="2000" dirty="0" smtClean="0">
                <a:solidFill>
                  <a:srgbClr val="7030A0"/>
                </a:solidFill>
                <a:latin typeface="楷体" panose="02010609060101010101" pitchFamily="49" charset="-122"/>
                <a:ea typeface="楷体" panose="02010609060101010101" pitchFamily="49" charset="-122"/>
              </a:rPr>
              <a:t>;</a:t>
            </a:r>
            <a:r>
              <a:rPr lang="zh-CN" altLang="en-US" sz="2000" dirty="0" smtClean="0">
                <a:solidFill>
                  <a:srgbClr val="7030A0"/>
                </a:solidFill>
                <a:latin typeface="楷体" panose="02010609060101010101" pitchFamily="49" charset="-122"/>
                <a:ea typeface="楷体" panose="02010609060101010101" pitchFamily="49" charset="-122"/>
              </a:rPr>
              <a:t>抽完还有剩余的</a:t>
            </a:r>
            <a:r>
              <a:rPr lang="zh-CN" altLang="en-US" sz="2000" dirty="0">
                <a:solidFill>
                  <a:srgbClr val="7030A0"/>
                </a:solidFill>
                <a:latin typeface="楷体" panose="02010609060101010101" pitchFamily="49" charset="-122"/>
                <a:ea typeface="楷体" panose="02010609060101010101" pitchFamily="49" charset="-122"/>
              </a:rPr>
              <a:t>，随机分给剩余未中签</a:t>
            </a:r>
            <a:r>
              <a:rPr lang="zh-CN" altLang="en-US" sz="2000" dirty="0" smtClean="0">
                <a:solidFill>
                  <a:srgbClr val="7030A0"/>
                </a:solidFill>
                <a:latin typeface="楷体" panose="02010609060101010101" pitchFamily="49" charset="-122"/>
                <a:ea typeface="楷体" panose="02010609060101010101" pitchFamily="49" charset="-122"/>
              </a:rPr>
              <a:t>号</a:t>
            </a:r>
            <a:endParaRPr lang="en-US" altLang="zh-CN" sz="2000" dirty="0" smtClean="0">
              <a:solidFill>
                <a:srgbClr val="7030A0"/>
              </a:solidFill>
              <a:latin typeface="楷体" panose="02010609060101010101" pitchFamily="49" charset="-122"/>
              <a:ea typeface="楷体" panose="02010609060101010101" pitchFamily="49" charset="-122"/>
            </a:endParaRPr>
          </a:p>
          <a:p>
            <a:pPr eaLnBrk="0" hangingPunct="0"/>
            <a:r>
              <a:rPr lang="zh-CN" altLang="en-US" sz="2000" dirty="0" smtClean="0">
                <a:solidFill>
                  <a:srgbClr val="7030A0"/>
                </a:solidFill>
                <a:latin typeface="楷体" panose="02010609060101010101" pitchFamily="49" charset="-122"/>
                <a:ea typeface="楷体" panose="02010609060101010101" pitchFamily="49" charset="-122"/>
              </a:rPr>
              <a:t>    </a:t>
            </a:r>
            <a:r>
              <a:rPr lang="en-US" altLang="zh-CN" sz="2000" dirty="0" smtClean="0">
                <a:solidFill>
                  <a:srgbClr val="7030A0"/>
                </a:solidFill>
                <a:latin typeface="楷体" panose="02010609060101010101" pitchFamily="49" charset="-122"/>
                <a:ea typeface="楷体" panose="02010609060101010101" pitchFamily="49" charset="-122"/>
              </a:rPr>
              <a:t>2</a:t>
            </a:r>
            <a:r>
              <a:rPr lang="zh-CN" altLang="en-US" sz="2000" dirty="0" smtClean="0">
                <a:solidFill>
                  <a:srgbClr val="7030A0"/>
                </a:solidFill>
                <a:latin typeface="楷体" panose="02010609060101010101" pitchFamily="49" charset="-122"/>
                <a:ea typeface="楷体" panose="02010609060101010101" pitchFamily="49" charset="-122"/>
              </a:rPr>
              <a:t>、单个</a:t>
            </a:r>
            <a:r>
              <a:rPr lang="zh-CN" altLang="en-US" sz="2000" dirty="0">
                <a:solidFill>
                  <a:srgbClr val="7030A0"/>
                </a:solidFill>
                <a:latin typeface="楷体" panose="02010609060101010101" pitchFamily="49" charset="-122"/>
                <a:ea typeface="楷体" panose="02010609060101010101" pitchFamily="49" charset="-122"/>
              </a:rPr>
              <a:t>交易商中签总数</a:t>
            </a:r>
            <a:r>
              <a:rPr lang="en-US" altLang="zh-CN" sz="2000" dirty="0">
                <a:solidFill>
                  <a:srgbClr val="7030A0"/>
                </a:solidFill>
                <a:latin typeface="楷体" panose="02010609060101010101" pitchFamily="49" charset="-122"/>
                <a:ea typeface="楷体" panose="02010609060101010101" pitchFamily="49" charset="-122"/>
              </a:rPr>
              <a:t>=</a:t>
            </a:r>
            <a:r>
              <a:rPr lang="zh-CN" altLang="en-US" sz="2000" dirty="0" smtClean="0">
                <a:solidFill>
                  <a:srgbClr val="7030A0"/>
                </a:solidFill>
                <a:latin typeface="楷体" panose="02010609060101010101" pitchFamily="49" charset="-122"/>
                <a:ea typeface="楷体" panose="02010609060101010101" pitchFamily="49" charset="-122"/>
              </a:rPr>
              <a:t>（</a:t>
            </a:r>
            <a:r>
              <a:rPr lang="en-US" altLang="zh-CN" sz="2000" dirty="0">
                <a:solidFill>
                  <a:srgbClr val="7030A0"/>
                </a:solidFill>
                <a:latin typeface="楷体" panose="02010609060101010101" pitchFamily="49" charset="-122"/>
                <a:ea typeface="楷体" panose="02010609060101010101" pitchFamily="49" charset="-122"/>
              </a:rPr>
              <a:t>7</a:t>
            </a:r>
            <a:r>
              <a:rPr lang="en-US" altLang="zh-CN" sz="2000" dirty="0" smtClean="0">
                <a:solidFill>
                  <a:srgbClr val="7030A0"/>
                </a:solidFill>
                <a:latin typeface="楷体" panose="02010609060101010101" pitchFamily="49" charset="-122"/>
                <a:ea typeface="楷体" panose="02010609060101010101" pitchFamily="49" charset="-122"/>
              </a:rPr>
              <a:t>0</a:t>
            </a:r>
            <a:r>
              <a:rPr lang="en-US" altLang="zh-CN" sz="2000" dirty="0">
                <a:solidFill>
                  <a:srgbClr val="7030A0"/>
                </a:solidFill>
                <a:latin typeface="楷体" panose="02010609060101010101" pitchFamily="49" charset="-122"/>
                <a:ea typeface="楷体" panose="02010609060101010101" pitchFamily="49" charset="-122"/>
              </a:rPr>
              <a:t>%*</a:t>
            </a:r>
            <a:r>
              <a:rPr lang="zh-CN" altLang="en-US" sz="2000" dirty="0">
                <a:solidFill>
                  <a:srgbClr val="7030A0"/>
                </a:solidFill>
                <a:latin typeface="楷体" panose="02010609060101010101" pitchFamily="49" charset="-122"/>
                <a:ea typeface="楷体" panose="02010609060101010101" pitchFamily="49" charset="-122"/>
              </a:rPr>
              <a:t>供申购总数）*</a:t>
            </a:r>
            <a:r>
              <a:rPr lang="en-US" altLang="zh-CN" sz="2000" dirty="0">
                <a:solidFill>
                  <a:srgbClr val="7030A0"/>
                </a:solidFill>
                <a:latin typeface="楷体" panose="02010609060101010101" pitchFamily="49" charset="-122"/>
                <a:ea typeface="楷体" panose="02010609060101010101" pitchFamily="49" charset="-122"/>
              </a:rPr>
              <a:t>(</a:t>
            </a:r>
            <a:r>
              <a:rPr lang="zh-CN" altLang="en-US" sz="2000" dirty="0">
                <a:solidFill>
                  <a:srgbClr val="7030A0"/>
                </a:solidFill>
                <a:latin typeface="楷体" panose="02010609060101010101" pitchFamily="49" charset="-122"/>
                <a:ea typeface="楷体" panose="02010609060101010101" pitchFamily="49" charset="-122"/>
              </a:rPr>
              <a:t>单人持仓市值</a:t>
            </a:r>
            <a:r>
              <a:rPr lang="en-US" altLang="zh-CN" sz="2000" dirty="0">
                <a:solidFill>
                  <a:srgbClr val="7030A0"/>
                </a:solidFill>
                <a:latin typeface="楷体" panose="02010609060101010101" pitchFamily="49" charset="-122"/>
                <a:ea typeface="楷体" panose="02010609060101010101" pitchFamily="49" charset="-122"/>
              </a:rPr>
              <a:t>/</a:t>
            </a:r>
            <a:r>
              <a:rPr lang="zh-CN" altLang="en-US" sz="2000" dirty="0">
                <a:solidFill>
                  <a:srgbClr val="7030A0"/>
                </a:solidFill>
                <a:latin typeface="楷体" panose="02010609060101010101" pitchFamily="49" charset="-122"/>
                <a:ea typeface="楷体" panose="02010609060101010101" pitchFamily="49" charset="-122"/>
              </a:rPr>
              <a:t>所有申购者持仓市值</a:t>
            </a:r>
            <a:r>
              <a:rPr lang="en-US" altLang="zh-CN" sz="2000" dirty="0">
                <a:solidFill>
                  <a:srgbClr val="7030A0"/>
                </a:solidFill>
                <a:latin typeface="楷体" panose="02010609060101010101" pitchFamily="49" charset="-122"/>
                <a:ea typeface="楷体" panose="02010609060101010101" pitchFamily="49" charset="-122"/>
              </a:rPr>
              <a:t>)+</a:t>
            </a:r>
            <a:r>
              <a:rPr lang="zh-CN" altLang="en-US" sz="2000" dirty="0">
                <a:solidFill>
                  <a:srgbClr val="7030A0"/>
                </a:solidFill>
                <a:latin typeface="楷体" panose="02010609060101010101" pitchFamily="49" charset="-122"/>
                <a:ea typeface="楷体" panose="02010609060101010101" pitchFamily="49" charset="-122"/>
              </a:rPr>
              <a:t>每人申购</a:t>
            </a:r>
            <a:r>
              <a:rPr lang="zh-CN" altLang="en-US" sz="2000" dirty="0" smtClean="0">
                <a:solidFill>
                  <a:srgbClr val="7030A0"/>
                </a:solidFill>
                <a:latin typeface="楷体" panose="02010609060101010101" pitchFamily="49" charset="-122"/>
                <a:ea typeface="楷体" panose="02010609060101010101" pitchFamily="49" charset="-122"/>
              </a:rPr>
              <a:t>的</a:t>
            </a:r>
            <a:endParaRPr lang="en-US" altLang="zh-CN" sz="2000" dirty="0" smtClean="0">
              <a:solidFill>
                <a:srgbClr val="7030A0"/>
              </a:solidFill>
              <a:latin typeface="楷体" panose="02010609060101010101" pitchFamily="49" charset="-122"/>
              <a:ea typeface="楷体" panose="02010609060101010101" pitchFamily="49" charset="-122"/>
            </a:endParaRPr>
          </a:p>
          <a:p>
            <a:pPr eaLnBrk="0" hangingPunct="0"/>
            <a:r>
              <a:rPr lang="en-US" altLang="zh-CN" sz="2000" dirty="0">
                <a:solidFill>
                  <a:srgbClr val="7030A0"/>
                </a:solidFill>
                <a:latin typeface="楷体" panose="02010609060101010101" pitchFamily="49" charset="-122"/>
                <a:ea typeface="楷体" panose="02010609060101010101" pitchFamily="49" charset="-122"/>
              </a:rPr>
              <a:t> </a:t>
            </a:r>
            <a:r>
              <a:rPr lang="en-US" altLang="zh-CN" sz="2000" dirty="0" smtClean="0">
                <a:solidFill>
                  <a:srgbClr val="7030A0"/>
                </a:solidFill>
                <a:latin typeface="楷体" panose="02010609060101010101" pitchFamily="49" charset="-122"/>
                <a:ea typeface="楷体" panose="02010609060101010101" pitchFamily="49" charset="-122"/>
              </a:rPr>
              <a:t>      </a:t>
            </a:r>
            <a:r>
              <a:rPr lang="zh-CN" altLang="en-US" sz="2000" dirty="0" smtClean="0">
                <a:solidFill>
                  <a:srgbClr val="7030A0"/>
                </a:solidFill>
                <a:latin typeface="楷体" panose="02010609060101010101" pitchFamily="49" charset="-122"/>
                <a:ea typeface="楷体" panose="02010609060101010101" pitchFamily="49" charset="-122"/>
              </a:rPr>
              <a:t>资金</a:t>
            </a:r>
            <a:r>
              <a:rPr lang="en-US" altLang="zh-CN" sz="2000" dirty="0">
                <a:solidFill>
                  <a:srgbClr val="7030A0"/>
                </a:solidFill>
                <a:latin typeface="楷体" panose="02010609060101010101" pitchFamily="49" charset="-122"/>
                <a:ea typeface="楷体" panose="02010609060101010101" pitchFamily="49" charset="-122"/>
              </a:rPr>
              <a:t>/</a:t>
            </a:r>
            <a:r>
              <a:rPr lang="zh-CN" altLang="en-US" sz="2000" dirty="0">
                <a:solidFill>
                  <a:srgbClr val="7030A0"/>
                </a:solidFill>
                <a:latin typeface="楷体" panose="02010609060101010101" pitchFamily="49" charset="-122"/>
                <a:ea typeface="楷体" panose="02010609060101010101" pitchFamily="49" charset="-122"/>
              </a:rPr>
              <a:t>总申购资金</a:t>
            </a:r>
            <a:r>
              <a:rPr lang="en-US" altLang="zh-CN" sz="2000" dirty="0">
                <a:solidFill>
                  <a:srgbClr val="7030A0"/>
                </a:solidFill>
                <a:latin typeface="楷体" panose="02010609060101010101" pitchFamily="49" charset="-122"/>
                <a:ea typeface="楷体" panose="02010609060101010101" pitchFamily="49" charset="-122"/>
              </a:rPr>
              <a:t>×</a:t>
            </a:r>
            <a:r>
              <a:rPr lang="zh-CN" altLang="en-US" sz="2000" dirty="0">
                <a:solidFill>
                  <a:srgbClr val="7030A0"/>
                </a:solidFill>
                <a:latin typeface="楷体" panose="02010609060101010101" pitchFamily="49" charset="-122"/>
                <a:ea typeface="楷体" panose="02010609060101010101" pitchFamily="49" charset="-122"/>
              </a:rPr>
              <a:t>供申购总数</a:t>
            </a:r>
            <a:r>
              <a:rPr lang="zh-CN" altLang="en-US" sz="2000" dirty="0" smtClean="0">
                <a:solidFill>
                  <a:srgbClr val="7030A0"/>
                </a:solidFill>
                <a:latin typeface="楷体" panose="02010609060101010101" pitchFamily="49" charset="-122"/>
                <a:ea typeface="楷体" panose="02010609060101010101" pitchFamily="49" charset="-122"/>
              </a:rPr>
              <a:t>*</a:t>
            </a:r>
            <a:r>
              <a:rPr lang="en-US" altLang="zh-CN" sz="2000" dirty="0" smtClean="0">
                <a:solidFill>
                  <a:srgbClr val="7030A0"/>
                </a:solidFill>
                <a:latin typeface="楷体" panose="02010609060101010101" pitchFamily="49" charset="-122"/>
                <a:ea typeface="楷体" panose="02010609060101010101" pitchFamily="49" charset="-122"/>
              </a:rPr>
              <a:t>30% </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25" name="文本框 19"/>
          <p:cNvSpPr txBox="1">
            <a:spLocks noChangeArrowheads="1"/>
          </p:cNvSpPr>
          <p:nvPr/>
        </p:nvSpPr>
        <p:spPr bwMode="gray">
          <a:xfrm>
            <a:off x="11155" y="4516581"/>
            <a:ext cx="11238605" cy="523220"/>
          </a:xfrm>
          <a:prstGeom prst="rect">
            <a:avLst/>
          </a:prstGeom>
          <a:noFill/>
          <a:ln w="9525">
            <a:noFill/>
            <a:miter lim="800000"/>
            <a:headEnd/>
            <a:tailEnd/>
          </a:ln>
        </p:spPr>
        <p:txBody>
          <a:bodyPr wrap="square">
            <a:spAutoFit/>
          </a:bodyPr>
          <a:lstStyle/>
          <a:p>
            <a:pPr eaLnBrk="0" hangingPunct="0"/>
            <a:r>
              <a:rPr lang="en-US" altLang="zh-CN" sz="2800" dirty="0" smtClean="0">
                <a:solidFill>
                  <a:srgbClr val="00B050"/>
                </a:solidFill>
                <a:ea typeface="微软雅黑" pitchFamily="34" charset="-122"/>
              </a:rPr>
              <a:t>2</a:t>
            </a:r>
            <a:r>
              <a:rPr lang="zh-CN" altLang="en-US" sz="2800" dirty="0" smtClean="0">
                <a:solidFill>
                  <a:srgbClr val="00B050"/>
                </a:solidFill>
                <a:ea typeface="微软雅黑" pitchFamily="34" charset="-122"/>
              </a:rPr>
              <a:t>、网</a:t>
            </a:r>
            <a:r>
              <a:rPr lang="zh-CN" altLang="en-US" sz="2800" dirty="0">
                <a:solidFill>
                  <a:srgbClr val="00B050"/>
                </a:solidFill>
                <a:ea typeface="微软雅黑" pitchFamily="34" charset="-122"/>
              </a:rPr>
              <a:t>上</a:t>
            </a:r>
            <a:r>
              <a:rPr lang="zh-CN" altLang="en-US" sz="2800" dirty="0" smtClean="0">
                <a:solidFill>
                  <a:srgbClr val="00B050"/>
                </a:solidFill>
                <a:ea typeface="微软雅黑" pitchFamily="34" charset="-122"/>
              </a:rPr>
              <a:t>发行量</a:t>
            </a:r>
            <a:r>
              <a:rPr lang="zh-CN" altLang="en-US" sz="2800" dirty="0">
                <a:solidFill>
                  <a:srgbClr val="00B050"/>
                </a:solidFill>
                <a:ea typeface="微软雅黑" pitchFamily="34" charset="-122"/>
              </a:rPr>
              <a:t>的</a:t>
            </a:r>
            <a:r>
              <a:rPr lang="en-US" altLang="zh-CN" sz="2800" dirty="0">
                <a:solidFill>
                  <a:srgbClr val="00B050"/>
                </a:solidFill>
                <a:ea typeface="微软雅黑" pitchFamily="34" charset="-122"/>
              </a:rPr>
              <a:t>30%</a:t>
            </a:r>
            <a:r>
              <a:rPr lang="zh-CN" altLang="en-US" sz="2800" dirty="0" smtClean="0">
                <a:solidFill>
                  <a:srgbClr val="00B050"/>
                </a:solidFill>
                <a:ea typeface="微软雅黑" pitchFamily="34" charset="-122"/>
              </a:rPr>
              <a:t>按申</a:t>
            </a:r>
            <a:r>
              <a:rPr lang="zh-CN" altLang="en-US" sz="2800" dirty="0">
                <a:solidFill>
                  <a:srgbClr val="00B050"/>
                </a:solidFill>
                <a:ea typeface="微软雅黑" pitchFamily="34" charset="-122"/>
              </a:rPr>
              <a:t>购资金占总申购资金的比例分配</a:t>
            </a:r>
            <a:endParaRPr lang="en-US" altLang="zh-CN" sz="2800" dirty="0">
              <a:solidFill>
                <a:srgbClr val="00B050"/>
              </a:solidFill>
              <a:ea typeface="微软雅黑" pitchFamily="34" charset="-122"/>
            </a:endParaRPr>
          </a:p>
        </p:txBody>
      </p:sp>
      <p:sp>
        <p:nvSpPr>
          <p:cNvPr id="9" name="文本框 19"/>
          <p:cNvSpPr txBox="1">
            <a:spLocks noChangeArrowheads="1"/>
          </p:cNvSpPr>
          <p:nvPr/>
        </p:nvSpPr>
        <p:spPr bwMode="gray">
          <a:xfrm>
            <a:off x="1203867" y="1614147"/>
            <a:ext cx="3007525"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交易商</a:t>
            </a:r>
            <a:r>
              <a:rPr lang="en-US" altLang="zh-CN" sz="2000" dirty="0" smtClean="0">
                <a:solidFill>
                  <a:srgbClr val="0057A9"/>
                </a:solidFill>
                <a:latin typeface="楷体" panose="02010609060101010101" pitchFamily="49" charset="-122"/>
                <a:ea typeface="楷体" panose="02010609060101010101" pitchFamily="49" charset="-122"/>
              </a:rPr>
              <a:t>   </a:t>
            </a:r>
            <a:r>
              <a:rPr lang="zh-CN" altLang="en-US" sz="2000" dirty="0" smtClean="0">
                <a:solidFill>
                  <a:srgbClr val="0057A9"/>
                </a:solidFill>
                <a:latin typeface="楷体" panose="02010609060101010101" pitchFamily="49" charset="-122"/>
                <a:ea typeface="楷体" panose="02010609060101010101" pitchFamily="49" charset="-122"/>
              </a:rPr>
              <a:t>持仓市值</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10" name="文本框 9"/>
          <p:cNvSpPr txBox="1">
            <a:spLocks noChangeArrowheads="1"/>
          </p:cNvSpPr>
          <p:nvPr/>
        </p:nvSpPr>
        <p:spPr bwMode="gray">
          <a:xfrm>
            <a:off x="1330506" y="2052122"/>
            <a:ext cx="8882440"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1       S1                  S1/S=P1                           A                 N*P1</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1" name="文本框 19"/>
          <p:cNvSpPr txBox="1">
            <a:spLocks noChangeArrowheads="1"/>
          </p:cNvSpPr>
          <p:nvPr/>
        </p:nvSpPr>
        <p:spPr bwMode="gray">
          <a:xfrm>
            <a:off x="1332654" y="2503429"/>
            <a:ext cx="8970445"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2       S2                  S2/S=P2                           B                 N*P2</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2" name="文本框 19"/>
          <p:cNvSpPr txBox="1">
            <a:spLocks noChangeArrowheads="1"/>
          </p:cNvSpPr>
          <p:nvPr/>
        </p:nvSpPr>
        <p:spPr bwMode="gray">
          <a:xfrm>
            <a:off x="1332655" y="2948459"/>
            <a:ext cx="917650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3       S3                  S3/S=P3                           C                 N*P3</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3" name="文本框 19"/>
          <p:cNvSpPr txBox="1">
            <a:spLocks noChangeArrowheads="1"/>
          </p:cNvSpPr>
          <p:nvPr/>
        </p:nvSpPr>
        <p:spPr bwMode="gray">
          <a:xfrm>
            <a:off x="1332656" y="3379648"/>
            <a:ext cx="9459840"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4       S4                  S4/S=P4                           D                 N*P4</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4" name="文本框 19"/>
          <p:cNvSpPr txBox="1">
            <a:spLocks noChangeArrowheads="1"/>
          </p:cNvSpPr>
          <p:nvPr/>
        </p:nvSpPr>
        <p:spPr bwMode="gray">
          <a:xfrm>
            <a:off x="1332656" y="3844340"/>
            <a:ext cx="9756054"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5       S5                  S5/S=P5                           E                 N*P5</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5" name="文本框 14"/>
          <p:cNvSpPr txBox="1">
            <a:spLocks noChangeArrowheads="1"/>
          </p:cNvSpPr>
          <p:nvPr/>
        </p:nvSpPr>
        <p:spPr bwMode="gray">
          <a:xfrm>
            <a:off x="3794719" y="1411735"/>
            <a:ext cx="2962922" cy="707886"/>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占参与申购此商品所有</a:t>
            </a:r>
            <a:endParaRPr lang="en-US" altLang="zh-CN" sz="2000" dirty="0" smtClean="0">
              <a:solidFill>
                <a:srgbClr val="0057A9"/>
              </a:solidFill>
              <a:latin typeface="楷体" panose="02010609060101010101" pitchFamily="49" charset="-122"/>
              <a:ea typeface="楷体" panose="02010609060101010101" pitchFamily="49" charset="-122"/>
            </a:endParaRPr>
          </a:p>
          <a:p>
            <a:pPr eaLnBrk="0" hangingPunct="0"/>
            <a:r>
              <a:rPr lang="zh-CN" altLang="en-US" sz="2000" dirty="0" smtClean="0">
                <a:solidFill>
                  <a:srgbClr val="0057A9"/>
                </a:solidFill>
                <a:latin typeface="楷体" panose="02010609060101010101" pitchFamily="49" charset="-122"/>
                <a:ea typeface="楷体" panose="02010609060101010101" pitchFamily="49" charset="-122"/>
              </a:rPr>
              <a:t>交易商的总市值</a:t>
            </a:r>
            <a:r>
              <a:rPr lang="en-US" altLang="zh-CN" sz="2000" dirty="0" smtClean="0">
                <a:solidFill>
                  <a:srgbClr val="0057A9"/>
                </a:solidFill>
                <a:latin typeface="楷体" panose="02010609060101010101" pitchFamily="49" charset="-122"/>
                <a:ea typeface="楷体" panose="02010609060101010101" pitchFamily="49" charset="-122"/>
              </a:rPr>
              <a:t>S</a:t>
            </a:r>
            <a:r>
              <a:rPr lang="zh-CN" altLang="en-US" sz="2000" dirty="0" smtClean="0">
                <a:solidFill>
                  <a:srgbClr val="0057A9"/>
                </a:solidFill>
                <a:latin typeface="楷体" panose="02010609060101010101" pitchFamily="49" charset="-122"/>
                <a:ea typeface="楷体" panose="02010609060101010101" pitchFamily="49" charset="-122"/>
              </a:rPr>
              <a:t>的比例</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16" name="文本框 15"/>
          <p:cNvSpPr txBox="1">
            <a:spLocks noChangeArrowheads="1"/>
          </p:cNvSpPr>
          <p:nvPr/>
        </p:nvSpPr>
        <p:spPr bwMode="gray">
          <a:xfrm>
            <a:off x="7451836" y="1614147"/>
            <a:ext cx="996709"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申购量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19" name="文本框 18"/>
          <p:cNvSpPr txBox="1">
            <a:spLocks noChangeArrowheads="1"/>
          </p:cNvSpPr>
          <p:nvPr/>
        </p:nvSpPr>
        <p:spPr bwMode="gray">
          <a:xfrm>
            <a:off x="9081416" y="1619298"/>
            <a:ext cx="1711080"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按市值中签量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20" name="文本框 19"/>
          <p:cNvSpPr txBox="1">
            <a:spLocks noChangeArrowheads="1"/>
          </p:cNvSpPr>
          <p:nvPr/>
        </p:nvSpPr>
        <p:spPr bwMode="gray">
          <a:xfrm>
            <a:off x="1330505" y="4970209"/>
            <a:ext cx="9178655"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70C0"/>
                </a:solidFill>
                <a:ea typeface="微软雅黑" pitchFamily="34" charset="-122"/>
              </a:rPr>
              <a:t>中签量 </a:t>
            </a:r>
            <a:r>
              <a:rPr lang="en-US" altLang="zh-CN" sz="2000" dirty="0" smtClean="0">
                <a:solidFill>
                  <a:srgbClr val="0070C0"/>
                </a:solidFill>
                <a:ea typeface="微软雅黑" pitchFamily="34" charset="-122"/>
              </a:rPr>
              <a:t>= </a:t>
            </a:r>
            <a:r>
              <a:rPr lang="zh-CN" altLang="en-US" sz="2000" dirty="0" smtClean="0">
                <a:solidFill>
                  <a:srgbClr val="0070C0"/>
                </a:solidFill>
                <a:ea typeface="微软雅黑" pitchFamily="34" charset="-122"/>
              </a:rPr>
              <a:t>申购资金占总申购资金的比例</a:t>
            </a:r>
            <a:r>
              <a:rPr lang="en-US" altLang="zh-CN" sz="2000" dirty="0">
                <a:solidFill>
                  <a:srgbClr val="0070C0"/>
                </a:solidFill>
                <a:ea typeface="微软雅黑" pitchFamily="34" charset="-122"/>
              </a:rPr>
              <a:t> X</a:t>
            </a:r>
            <a:r>
              <a:rPr lang="en-US" altLang="zh-CN" sz="2000" dirty="0" smtClean="0">
                <a:solidFill>
                  <a:srgbClr val="0070C0"/>
                </a:solidFill>
                <a:ea typeface="微软雅黑" pitchFamily="34" charset="-122"/>
              </a:rPr>
              <a:t> (</a:t>
            </a:r>
            <a:r>
              <a:rPr lang="zh-CN" altLang="en-US" sz="2000" dirty="0" smtClean="0">
                <a:solidFill>
                  <a:srgbClr val="0070C0"/>
                </a:solidFill>
                <a:ea typeface="微软雅黑" pitchFamily="34" charset="-122"/>
              </a:rPr>
              <a:t>按申购资金分配量</a:t>
            </a:r>
            <a:r>
              <a:rPr lang="en-US" altLang="zh-CN" sz="2000" dirty="0" smtClean="0">
                <a:solidFill>
                  <a:srgbClr val="0070C0"/>
                </a:solidFill>
                <a:ea typeface="微软雅黑" pitchFamily="34" charset="-122"/>
              </a:rPr>
              <a:t>+</a:t>
            </a:r>
            <a:r>
              <a:rPr lang="zh-CN" altLang="en-US" sz="2000" dirty="0" smtClean="0">
                <a:solidFill>
                  <a:srgbClr val="0070C0"/>
                </a:solidFill>
                <a:ea typeface="微软雅黑" pitchFamily="34" charset="-122"/>
              </a:rPr>
              <a:t>第一阶段剩余量</a:t>
            </a:r>
            <a:r>
              <a:rPr lang="en-US" altLang="zh-CN" sz="2000" dirty="0" smtClean="0">
                <a:solidFill>
                  <a:srgbClr val="0070C0"/>
                </a:solidFill>
                <a:ea typeface="微软雅黑" pitchFamily="34" charset="-122"/>
              </a:rPr>
              <a:t>)</a:t>
            </a:r>
            <a:endParaRPr lang="en-US" altLang="zh-CN" sz="2000" dirty="0">
              <a:solidFill>
                <a:srgbClr val="0070C0"/>
              </a:solidFill>
              <a:ea typeface="微软雅黑" pitchFamily="34" charset="-122"/>
            </a:endParaRPr>
          </a:p>
        </p:txBody>
      </p:sp>
      <p:sp>
        <p:nvSpPr>
          <p:cNvPr id="22" name="文本框 19"/>
          <p:cNvSpPr txBox="1">
            <a:spLocks noChangeArrowheads="1"/>
          </p:cNvSpPr>
          <p:nvPr/>
        </p:nvSpPr>
        <p:spPr bwMode="gray">
          <a:xfrm>
            <a:off x="790696" y="4174603"/>
            <a:ext cx="10840025" cy="400110"/>
          </a:xfrm>
          <a:prstGeom prst="rect">
            <a:avLst/>
          </a:prstGeom>
          <a:noFill/>
          <a:ln w="9525">
            <a:noFill/>
            <a:miter lim="800000"/>
            <a:headEnd/>
            <a:tailEnd/>
          </a:ln>
        </p:spPr>
        <p:txBody>
          <a:bodyPr wrap="square">
            <a:spAutoFit/>
          </a:bodyPr>
          <a:lstStyle/>
          <a:p>
            <a:pPr eaLnBrk="0" hangingPunct="0"/>
            <a:r>
              <a:rPr lang="zh-CN" altLang="en-US" sz="2000" dirty="0">
                <a:solidFill>
                  <a:srgbClr val="7030A0"/>
                </a:solidFill>
                <a:latin typeface="楷体" panose="02010609060101010101" pitchFamily="49" charset="-122"/>
                <a:ea typeface="楷体" panose="02010609060101010101" pitchFamily="49" charset="-122"/>
              </a:rPr>
              <a:t>按市值分配中签量</a:t>
            </a:r>
            <a:r>
              <a:rPr lang="en-US" altLang="zh-CN" sz="2000" dirty="0">
                <a:solidFill>
                  <a:srgbClr val="7030A0"/>
                </a:solidFill>
                <a:latin typeface="楷体" panose="02010609060101010101" pitchFamily="49" charset="-122"/>
                <a:ea typeface="楷体" panose="02010609060101010101" pitchFamily="49" charset="-122"/>
              </a:rPr>
              <a:t>=</a:t>
            </a:r>
            <a:r>
              <a:rPr lang="zh-CN" altLang="en-US" sz="2000" dirty="0">
                <a:solidFill>
                  <a:srgbClr val="7030A0"/>
                </a:solidFill>
                <a:latin typeface="楷体" panose="02010609060101010101" pitchFamily="49" charset="-122"/>
                <a:ea typeface="楷体" panose="02010609060101010101" pitchFamily="49" charset="-122"/>
              </a:rPr>
              <a:t>单个交易商总市值</a:t>
            </a:r>
            <a:r>
              <a:rPr lang="en-US" altLang="zh-CN" sz="2000" dirty="0" smtClean="0">
                <a:solidFill>
                  <a:srgbClr val="7030A0"/>
                </a:solidFill>
                <a:latin typeface="楷体" panose="02010609060101010101" pitchFamily="49" charset="-122"/>
                <a:ea typeface="楷体" panose="02010609060101010101" pitchFamily="49" charset="-122"/>
              </a:rPr>
              <a:t>/</a:t>
            </a:r>
            <a:r>
              <a:rPr lang="zh-CN" altLang="en-US" sz="2000" dirty="0">
                <a:solidFill>
                  <a:srgbClr val="7030A0"/>
                </a:solidFill>
                <a:latin typeface="楷体" panose="02010609060101010101" pitchFamily="49" charset="-122"/>
                <a:ea typeface="楷体" panose="02010609060101010101" pitchFamily="49" charset="-122"/>
              </a:rPr>
              <a:t>参与申购此商品所有交易商的总市值</a:t>
            </a:r>
            <a:r>
              <a:rPr lang="en-US" altLang="zh-CN" sz="2000" dirty="0" smtClean="0">
                <a:solidFill>
                  <a:srgbClr val="7030A0"/>
                </a:solidFill>
                <a:latin typeface="楷体" panose="02010609060101010101" pitchFamily="49" charset="-122"/>
                <a:ea typeface="楷体" panose="02010609060101010101" pitchFamily="49" charset="-122"/>
              </a:rPr>
              <a:t>x</a:t>
            </a:r>
            <a:r>
              <a:rPr lang="zh-CN" altLang="en-US" sz="2000" dirty="0" smtClean="0">
                <a:solidFill>
                  <a:srgbClr val="7030A0"/>
                </a:solidFill>
                <a:latin typeface="楷体" panose="02010609060101010101" pitchFamily="49" charset="-122"/>
                <a:ea typeface="楷体" panose="02010609060101010101" pitchFamily="49" charset="-122"/>
              </a:rPr>
              <a:t>按持</a:t>
            </a:r>
            <a:r>
              <a:rPr lang="zh-CN" altLang="en-US" sz="2000" dirty="0">
                <a:solidFill>
                  <a:srgbClr val="7030A0"/>
                </a:solidFill>
                <a:latin typeface="楷体" panose="02010609060101010101" pitchFamily="49" charset="-122"/>
                <a:ea typeface="楷体" panose="02010609060101010101" pitchFamily="49" charset="-122"/>
              </a:rPr>
              <a:t>仓市值分配量</a:t>
            </a:r>
            <a:endParaRPr lang="en-US" altLang="zh-CN" sz="2000"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614601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dirty="0" smtClean="0"/>
              <a:t>市值和申购资金组合、最大中签量</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9"/>
          <p:cNvSpPr txBox="1">
            <a:spLocks noChangeArrowheads="1"/>
          </p:cNvSpPr>
          <p:nvPr/>
        </p:nvSpPr>
        <p:spPr bwMode="gray">
          <a:xfrm>
            <a:off x="939467" y="1629511"/>
            <a:ext cx="3007525"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交易商</a:t>
            </a:r>
            <a:r>
              <a:rPr lang="en-US" altLang="zh-CN" sz="2000" dirty="0" smtClean="0">
                <a:solidFill>
                  <a:srgbClr val="0057A9"/>
                </a:solidFill>
                <a:latin typeface="楷体" panose="02010609060101010101" pitchFamily="49" charset="-122"/>
                <a:ea typeface="楷体" panose="02010609060101010101" pitchFamily="49" charset="-122"/>
              </a:rPr>
              <a:t>    </a:t>
            </a:r>
            <a:r>
              <a:rPr lang="zh-CN" altLang="en-US" sz="2000" dirty="0" smtClean="0">
                <a:solidFill>
                  <a:srgbClr val="0057A9"/>
                </a:solidFill>
                <a:latin typeface="楷体" panose="02010609060101010101" pitchFamily="49" charset="-122"/>
                <a:ea typeface="楷体" panose="02010609060101010101" pitchFamily="49" charset="-122"/>
              </a:rPr>
              <a:t>申购量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10" name="文本框 9"/>
          <p:cNvSpPr txBox="1">
            <a:spLocks noChangeArrowheads="1"/>
          </p:cNvSpPr>
          <p:nvPr/>
        </p:nvSpPr>
        <p:spPr bwMode="gray">
          <a:xfrm>
            <a:off x="1066106" y="2067486"/>
            <a:ext cx="8882440"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1      10000                1500                   750              750</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1" name="文本框 19"/>
          <p:cNvSpPr txBox="1">
            <a:spLocks noChangeArrowheads="1"/>
          </p:cNvSpPr>
          <p:nvPr/>
        </p:nvSpPr>
        <p:spPr bwMode="gray">
          <a:xfrm>
            <a:off x="1068254" y="2518793"/>
            <a:ext cx="8970445"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2      9000                 1000                   750              750</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2" name="文本框 19"/>
          <p:cNvSpPr txBox="1">
            <a:spLocks noChangeArrowheads="1"/>
          </p:cNvSpPr>
          <p:nvPr/>
        </p:nvSpPr>
        <p:spPr bwMode="gray">
          <a:xfrm>
            <a:off x="1068255" y="2963823"/>
            <a:ext cx="917650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3      500                  900                    750              500</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3" name="文本框 19"/>
          <p:cNvSpPr txBox="1">
            <a:spLocks noChangeArrowheads="1"/>
          </p:cNvSpPr>
          <p:nvPr/>
        </p:nvSpPr>
        <p:spPr bwMode="gray">
          <a:xfrm>
            <a:off x="1068256" y="3395012"/>
            <a:ext cx="7662051"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4      900                  600                    750              600</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4" name="文本框 19"/>
          <p:cNvSpPr txBox="1">
            <a:spLocks noChangeArrowheads="1"/>
          </p:cNvSpPr>
          <p:nvPr/>
        </p:nvSpPr>
        <p:spPr bwMode="gray">
          <a:xfrm>
            <a:off x="1068256" y="3859704"/>
            <a:ext cx="7546141"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5      600                  200                    750              200</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5" name="文本框 14"/>
          <p:cNvSpPr txBox="1">
            <a:spLocks noChangeArrowheads="1"/>
          </p:cNvSpPr>
          <p:nvPr/>
        </p:nvSpPr>
        <p:spPr bwMode="gray">
          <a:xfrm>
            <a:off x="3903320" y="1629511"/>
            <a:ext cx="2794714" cy="400110"/>
          </a:xfrm>
          <a:prstGeom prst="rect">
            <a:avLst/>
          </a:prstGeom>
          <a:noFill/>
          <a:ln w="9525">
            <a:noFill/>
            <a:miter lim="800000"/>
            <a:headEnd/>
            <a:tailEnd/>
          </a:ln>
        </p:spPr>
        <p:txBody>
          <a:bodyPr wrap="square">
            <a:spAutoFit/>
          </a:bodyPr>
          <a:lstStyle/>
          <a:p>
            <a:pPr eaLnBrk="0" hangingPunct="0"/>
            <a:r>
              <a:rPr lang="zh-CN" altLang="en-US" sz="2000" dirty="0">
                <a:solidFill>
                  <a:srgbClr val="0057A9"/>
                </a:solidFill>
                <a:latin typeface="楷体" panose="02010609060101010101" pitchFamily="49" charset="-122"/>
                <a:ea typeface="楷体" panose="02010609060101010101" pitchFamily="49" charset="-122"/>
              </a:rPr>
              <a:t>按</a:t>
            </a:r>
            <a:r>
              <a:rPr lang="zh-CN" altLang="en-US" sz="2000" dirty="0" smtClean="0">
                <a:solidFill>
                  <a:srgbClr val="0057A9"/>
                </a:solidFill>
                <a:latin typeface="楷体" panose="02010609060101010101" pitchFamily="49" charset="-122"/>
                <a:ea typeface="楷体" panose="02010609060101010101" pitchFamily="49" charset="-122"/>
              </a:rPr>
              <a:t>市值中签量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16" name="文本框 15"/>
          <p:cNvSpPr txBox="1">
            <a:spLocks noChangeArrowheads="1"/>
          </p:cNvSpPr>
          <p:nvPr/>
        </p:nvSpPr>
        <p:spPr bwMode="gray">
          <a:xfrm>
            <a:off x="6141654" y="1629511"/>
            <a:ext cx="1630364"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最大中签量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19" name="文本框 18"/>
          <p:cNvSpPr txBox="1">
            <a:spLocks noChangeArrowheads="1"/>
          </p:cNvSpPr>
          <p:nvPr/>
        </p:nvSpPr>
        <p:spPr bwMode="gray">
          <a:xfrm>
            <a:off x="7814320" y="1634662"/>
            <a:ext cx="1466384"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最终中签量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22" name="文本框 19"/>
          <p:cNvSpPr txBox="1">
            <a:spLocks noChangeArrowheads="1"/>
          </p:cNvSpPr>
          <p:nvPr/>
        </p:nvSpPr>
        <p:spPr bwMode="gray">
          <a:xfrm>
            <a:off x="8602385" y="3380337"/>
            <a:ext cx="2768091" cy="369332"/>
          </a:xfrm>
          <a:prstGeom prst="rect">
            <a:avLst/>
          </a:prstGeom>
          <a:noFill/>
          <a:ln w="9525">
            <a:noFill/>
            <a:miter lim="800000"/>
            <a:headEnd/>
            <a:tailEnd/>
          </a:ln>
        </p:spPr>
        <p:txBody>
          <a:bodyPr wrap="square">
            <a:spAutoFit/>
          </a:bodyPr>
          <a:lstStyle/>
          <a:p>
            <a:pPr eaLnBrk="0" hangingPunct="0"/>
            <a:r>
              <a:rPr lang="zh-CN" altLang="en-US" dirty="0">
                <a:solidFill>
                  <a:srgbClr val="7030A0"/>
                </a:solidFill>
                <a:latin typeface="楷体" panose="02010609060101010101" pitchFamily="49" charset="-122"/>
                <a:ea typeface="楷体" panose="02010609060101010101" pitchFamily="49" charset="-122"/>
              </a:rPr>
              <a:t>未</a:t>
            </a:r>
            <a:r>
              <a:rPr lang="zh-CN" altLang="en-US" dirty="0" smtClean="0">
                <a:solidFill>
                  <a:srgbClr val="7030A0"/>
                </a:solidFill>
                <a:latin typeface="楷体" panose="02010609060101010101" pitchFamily="49" charset="-122"/>
                <a:ea typeface="楷体" panose="02010609060101010101" pitchFamily="49" charset="-122"/>
              </a:rPr>
              <a:t>中签量</a:t>
            </a:r>
            <a:r>
              <a:rPr lang="en-US" altLang="zh-CN" dirty="0" smtClean="0">
                <a:solidFill>
                  <a:srgbClr val="7030A0"/>
                </a:solidFill>
                <a:latin typeface="楷体" panose="02010609060101010101" pitchFamily="49" charset="-122"/>
                <a:ea typeface="楷体" panose="02010609060101010101" pitchFamily="49" charset="-122"/>
              </a:rPr>
              <a:t>=900-600=300</a:t>
            </a:r>
            <a:endParaRPr lang="en-US" altLang="zh-CN" dirty="0">
              <a:solidFill>
                <a:srgbClr val="7030A0"/>
              </a:solidFill>
              <a:latin typeface="楷体" panose="02010609060101010101" pitchFamily="49" charset="-122"/>
              <a:ea typeface="楷体" panose="02010609060101010101" pitchFamily="49" charset="-122"/>
            </a:endParaRPr>
          </a:p>
        </p:txBody>
      </p:sp>
      <p:sp>
        <p:nvSpPr>
          <p:cNvPr id="23" name="文本框 19"/>
          <p:cNvSpPr txBox="1">
            <a:spLocks noChangeArrowheads="1"/>
          </p:cNvSpPr>
          <p:nvPr/>
        </p:nvSpPr>
        <p:spPr bwMode="gray">
          <a:xfrm>
            <a:off x="8602385" y="3871421"/>
            <a:ext cx="2768091" cy="369332"/>
          </a:xfrm>
          <a:prstGeom prst="rect">
            <a:avLst/>
          </a:prstGeom>
          <a:noFill/>
          <a:ln w="9525">
            <a:noFill/>
            <a:miter lim="800000"/>
            <a:headEnd/>
            <a:tailEnd/>
          </a:ln>
        </p:spPr>
        <p:txBody>
          <a:bodyPr wrap="square">
            <a:spAutoFit/>
          </a:bodyPr>
          <a:lstStyle/>
          <a:p>
            <a:pPr eaLnBrk="0" hangingPunct="0"/>
            <a:r>
              <a:rPr lang="zh-CN" altLang="en-US" dirty="0">
                <a:solidFill>
                  <a:srgbClr val="7030A0"/>
                </a:solidFill>
                <a:latin typeface="楷体" panose="02010609060101010101" pitchFamily="49" charset="-122"/>
                <a:ea typeface="楷体" panose="02010609060101010101" pitchFamily="49" charset="-122"/>
              </a:rPr>
              <a:t>未</a:t>
            </a:r>
            <a:r>
              <a:rPr lang="zh-CN" altLang="en-US" dirty="0" smtClean="0">
                <a:solidFill>
                  <a:srgbClr val="7030A0"/>
                </a:solidFill>
                <a:latin typeface="楷体" panose="02010609060101010101" pitchFamily="49" charset="-122"/>
                <a:ea typeface="楷体" panose="02010609060101010101" pitchFamily="49" charset="-122"/>
              </a:rPr>
              <a:t>中签量</a:t>
            </a:r>
            <a:r>
              <a:rPr lang="en-US" altLang="zh-CN" dirty="0" smtClean="0">
                <a:solidFill>
                  <a:srgbClr val="7030A0"/>
                </a:solidFill>
                <a:latin typeface="楷体" panose="02010609060101010101" pitchFamily="49" charset="-122"/>
                <a:ea typeface="楷体" panose="02010609060101010101" pitchFamily="49" charset="-122"/>
              </a:rPr>
              <a:t>=600-200=400</a:t>
            </a:r>
            <a:endParaRPr lang="en-US" altLang="zh-CN" dirty="0">
              <a:solidFill>
                <a:srgbClr val="7030A0"/>
              </a:solidFill>
              <a:latin typeface="楷体" panose="02010609060101010101" pitchFamily="49" charset="-122"/>
              <a:ea typeface="楷体" panose="02010609060101010101" pitchFamily="49" charset="-122"/>
            </a:endParaRPr>
          </a:p>
        </p:txBody>
      </p:sp>
      <p:sp>
        <p:nvSpPr>
          <p:cNvPr id="24" name="文本框 23"/>
          <p:cNvSpPr txBox="1">
            <a:spLocks noChangeArrowheads="1"/>
          </p:cNvSpPr>
          <p:nvPr/>
        </p:nvSpPr>
        <p:spPr bwMode="gray">
          <a:xfrm>
            <a:off x="1066106" y="5025960"/>
            <a:ext cx="7664201"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6      500                                                          300</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26" name="文本框 19"/>
          <p:cNvSpPr txBox="1">
            <a:spLocks noChangeArrowheads="1"/>
          </p:cNvSpPr>
          <p:nvPr/>
        </p:nvSpPr>
        <p:spPr bwMode="gray">
          <a:xfrm>
            <a:off x="1068254" y="5477267"/>
            <a:ext cx="7662053"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7      400                                                          200</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29" name="文本框 19"/>
          <p:cNvSpPr txBox="1">
            <a:spLocks noChangeArrowheads="1"/>
          </p:cNvSpPr>
          <p:nvPr/>
        </p:nvSpPr>
        <p:spPr bwMode="gray">
          <a:xfrm>
            <a:off x="8602384" y="5013742"/>
            <a:ext cx="2768091" cy="369332"/>
          </a:xfrm>
          <a:prstGeom prst="rect">
            <a:avLst/>
          </a:prstGeom>
          <a:noFill/>
          <a:ln w="9525">
            <a:noFill/>
            <a:miter lim="800000"/>
            <a:headEnd/>
            <a:tailEnd/>
          </a:ln>
        </p:spPr>
        <p:txBody>
          <a:bodyPr wrap="square">
            <a:spAutoFit/>
          </a:bodyPr>
          <a:lstStyle/>
          <a:p>
            <a:pPr eaLnBrk="0" hangingPunct="0"/>
            <a:r>
              <a:rPr lang="zh-CN" altLang="en-US" dirty="0">
                <a:solidFill>
                  <a:srgbClr val="7030A0"/>
                </a:solidFill>
                <a:latin typeface="楷体" panose="02010609060101010101" pitchFamily="49" charset="-122"/>
                <a:ea typeface="楷体" panose="02010609060101010101" pitchFamily="49" charset="-122"/>
              </a:rPr>
              <a:t>未</a:t>
            </a:r>
            <a:r>
              <a:rPr lang="zh-CN" altLang="en-US" dirty="0" smtClean="0">
                <a:solidFill>
                  <a:srgbClr val="7030A0"/>
                </a:solidFill>
                <a:latin typeface="楷体" panose="02010609060101010101" pitchFamily="49" charset="-122"/>
                <a:ea typeface="楷体" panose="02010609060101010101" pitchFamily="49" charset="-122"/>
              </a:rPr>
              <a:t>中签量</a:t>
            </a:r>
            <a:r>
              <a:rPr lang="en-US" altLang="zh-CN" dirty="0" smtClean="0">
                <a:solidFill>
                  <a:srgbClr val="7030A0"/>
                </a:solidFill>
                <a:latin typeface="楷体" panose="02010609060101010101" pitchFamily="49" charset="-122"/>
                <a:ea typeface="楷体" panose="02010609060101010101" pitchFamily="49" charset="-122"/>
              </a:rPr>
              <a:t>=500-300=200</a:t>
            </a:r>
            <a:endParaRPr lang="en-US" altLang="zh-CN" dirty="0">
              <a:solidFill>
                <a:srgbClr val="7030A0"/>
              </a:solidFill>
              <a:latin typeface="楷体" panose="02010609060101010101" pitchFamily="49" charset="-122"/>
              <a:ea typeface="楷体" panose="02010609060101010101" pitchFamily="49" charset="-122"/>
            </a:endParaRPr>
          </a:p>
        </p:txBody>
      </p:sp>
      <p:sp>
        <p:nvSpPr>
          <p:cNvPr id="30" name="文本框 19"/>
          <p:cNvSpPr txBox="1">
            <a:spLocks noChangeArrowheads="1"/>
          </p:cNvSpPr>
          <p:nvPr/>
        </p:nvSpPr>
        <p:spPr bwMode="gray">
          <a:xfrm>
            <a:off x="8614397" y="5437609"/>
            <a:ext cx="2768091" cy="369332"/>
          </a:xfrm>
          <a:prstGeom prst="rect">
            <a:avLst/>
          </a:prstGeom>
          <a:noFill/>
          <a:ln w="9525">
            <a:noFill/>
            <a:miter lim="800000"/>
            <a:headEnd/>
            <a:tailEnd/>
          </a:ln>
        </p:spPr>
        <p:txBody>
          <a:bodyPr wrap="square">
            <a:spAutoFit/>
          </a:bodyPr>
          <a:lstStyle/>
          <a:p>
            <a:pPr eaLnBrk="0" hangingPunct="0"/>
            <a:r>
              <a:rPr lang="zh-CN" altLang="en-US" dirty="0">
                <a:solidFill>
                  <a:srgbClr val="7030A0"/>
                </a:solidFill>
                <a:latin typeface="楷体" panose="02010609060101010101" pitchFamily="49" charset="-122"/>
                <a:ea typeface="楷体" panose="02010609060101010101" pitchFamily="49" charset="-122"/>
              </a:rPr>
              <a:t>未</a:t>
            </a:r>
            <a:r>
              <a:rPr lang="zh-CN" altLang="en-US" dirty="0" smtClean="0">
                <a:solidFill>
                  <a:srgbClr val="7030A0"/>
                </a:solidFill>
                <a:latin typeface="楷体" panose="02010609060101010101" pitchFamily="49" charset="-122"/>
                <a:ea typeface="楷体" panose="02010609060101010101" pitchFamily="49" charset="-122"/>
              </a:rPr>
              <a:t>中签量</a:t>
            </a:r>
            <a:r>
              <a:rPr lang="en-US" altLang="zh-CN" dirty="0" smtClean="0">
                <a:solidFill>
                  <a:srgbClr val="7030A0"/>
                </a:solidFill>
                <a:latin typeface="楷体" panose="02010609060101010101" pitchFamily="49" charset="-122"/>
                <a:ea typeface="楷体" panose="02010609060101010101" pitchFamily="49" charset="-122"/>
              </a:rPr>
              <a:t>=400-200=200</a:t>
            </a:r>
            <a:endParaRPr lang="en-US" altLang="zh-CN" dirty="0">
              <a:solidFill>
                <a:srgbClr val="7030A0"/>
              </a:solidFill>
              <a:latin typeface="楷体" panose="02010609060101010101" pitchFamily="49" charset="-122"/>
              <a:ea typeface="楷体" panose="02010609060101010101" pitchFamily="49" charset="-122"/>
            </a:endParaRPr>
          </a:p>
        </p:txBody>
      </p:sp>
      <p:sp>
        <p:nvSpPr>
          <p:cNvPr id="31" name="文本框 19"/>
          <p:cNvSpPr txBox="1">
            <a:spLocks noChangeArrowheads="1"/>
          </p:cNvSpPr>
          <p:nvPr/>
        </p:nvSpPr>
        <p:spPr bwMode="gray">
          <a:xfrm>
            <a:off x="1005722" y="5905745"/>
            <a:ext cx="10736511"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注</a:t>
            </a:r>
            <a:r>
              <a:rPr lang="zh-CN" altLang="en-US" sz="2000" dirty="0">
                <a:solidFill>
                  <a:srgbClr val="7030A0"/>
                </a:solidFill>
                <a:latin typeface="楷体" panose="02010609060101010101" pitchFamily="49" charset="-122"/>
                <a:ea typeface="楷体" panose="02010609060101010101" pitchFamily="49" charset="-122"/>
              </a:rPr>
              <a:t>：</a:t>
            </a:r>
            <a:r>
              <a:rPr lang="en-US" altLang="zh-CN" sz="2000" dirty="0" smtClean="0">
                <a:solidFill>
                  <a:srgbClr val="7030A0"/>
                </a:solidFill>
                <a:latin typeface="楷体" panose="02010609060101010101" pitchFamily="49" charset="-122"/>
                <a:ea typeface="楷体" panose="02010609060101010101" pitchFamily="49" charset="-122"/>
              </a:rPr>
              <a:t>1</a:t>
            </a:r>
            <a:r>
              <a:rPr lang="zh-CN" altLang="en-US" sz="2000" dirty="0" smtClean="0">
                <a:solidFill>
                  <a:srgbClr val="7030A0"/>
                </a:solidFill>
                <a:latin typeface="楷体" panose="02010609060101010101" pitchFamily="49" charset="-122"/>
                <a:ea typeface="楷体" panose="02010609060101010101" pitchFamily="49" charset="-122"/>
              </a:rPr>
              <a:t>、持</a:t>
            </a:r>
            <a:r>
              <a:rPr lang="zh-CN" altLang="en-US" sz="2000" dirty="0">
                <a:solidFill>
                  <a:srgbClr val="7030A0"/>
                </a:solidFill>
                <a:latin typeface="楷体" panose="02010609060101010101" pitchFamily="49" charset="-122"/>
                <a:ea typeface="楷体" panose="02010609060101010101" pitchFamily="49" charset="-122"/>
              </a:rPr>
              <a:t>仓市值</a:t>
            </a:r>
            <a:r>
              <a:rPr lang="en-US" altLang="zh-CN" sz="2000" dirty="0" smtClean="0">
                <a:solidFill>
                  <a:srgbClr val="7030A0"/>
                </a:solidFill>
                <a:latin typeface="楷体" panose="02010609060101010101" pitchFamily="49" charset="-122"/>
                <a:ea typeface="楷体" panose="02010609060101010101" pitchFamily="49" charset="-122"/>
              </a:rPr>
              <a:t>=</a:t>
            </a:r>
            <a:r>
              <a:rPr lang="zh-CN" altLang="en-US" sz="2000" dirty="0">
                <a:solidFill>
                  <a:srgbClr val="7030A0"/>
                </a:solidFill>
                <a:latin typeface="楷体" panose="02010609060101010101" pitchFamily="49" charset="-122"/>
                <a:ea typeface="楷体" panose="02010609060101010101" pitchFamily="49" charset="-122"/>
              </a:rPr>
              <a:t>申购结束当日</a:t>
            </a:r>
            <a:r>
              <a:rPr lang="zh-CN" altLang="en-US" sz="2000" dirty="0" smtClean="0">
                <a:solidFill>
                  <a:srgbClr val="7030A0"/>
                </a:solidFill>
                <a:latin typeface="楷体" panose="02010609060101010101" pitchFamily="49" charset="-122"/>
                <a:ea typeface="楷体" panose="02010609060101010101" pitchFamily="49" charset="-122"/>
              </a:rPr>
              <a:t>收盘价</a:t>
            </a:r>
            <a:r>
              <a:rPr lang="en-US" altLang="zh-CN" sz="2000" dirty="0">
                <a:solidFill>
                  <a:srgbClr val="7030A0"/>
                </a:solidFill>
                <a:latin typeface="楷体" panose="02010609060101010101" pitchFamily="49" charset="-122"/>
                <a:ea typeface="楷体" panose="02010609060101010101" pitchFamily="49" charset="-122"/>
              </a:rPr>
              <a:t>x</a:t>
            </a:r>
            <a:r>
              <a:rPr lang="zh-CN" altLang="en-US" sz="2000" dirty="0" smtClean="0">
                <a:solidFill>
                  <a:srgbClr val="7030A0"/>
                </a:solidFill>
                <a:latin typeface="楷体" panose="02010609060101010101" pitchFamily="49" charset="-122"/>
                <a:ea typeface="楷体" panose="02010609060101010101" pitchFamily="49" charset="-122"/>
              </a:rPr>
              <a:t>持有量</a:t>
            </a:r>
            <a:r>
              <a:rPr lang="en-US" altLang="zh-CN" sz="2000" dirty="0" smtClean="0">
                <a:solidFill>
                  <a:srgbClr val="7030A0"/>
                </a:solidFill>
                <a:latin typeface="楷体" panose="02010609060101010101" pitchFamily="49" charset="-122"/>
                <a:ea typeface="楷体" panose="02010609060101010101" pitchFamily="49" charset="-122"/>
              </a:rPr>
              <a:t>;2</a:t>
            </a:r>
            <a:r>
              <a:rPr lang="zh-CN" altLang="en-US" sz="2000" dirty="0" smtClean="0">
                <a:solidFill>
                  <a:srgbClr val="7030A0"/>
                </a:solidFill>
                <a:latin typeface="楷体" panose="02010609060101010101" pitchFamily="49" charset="-122"/>
                <a:ea typeface="楷体" panose="02010609060101010101" pitchFamily="49" charset="-122"/>
              </a:rPr>
              <a:t>、抽完还有剩余的</a:t>
            </a:r>
            <a:r>
              <a:rPr lang="zh-CN" altLang="en-US" sz="2000" dirty="0">
                <a:solidFill>
                  <a:srgbClr val="7030A0"/>
                </a:solidFill>
                <a:latin typeface="楷体" panose="02010609060101010101" pitchFamily="49" charset="-122"/>
                <a:ea typeface="楷体" panose="02010609060101010101" pitchFamily="49" charset="-122"/>
              </a:rPr>
              <a:t>，随机分给剩余未中签号</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35" name="文本框 19"/>
          <p:cNvSpPr txBox="1">
            <a:spLocks noChangeArrowheads="1"/>
          </p:cNvSpPr>
          <p:nvPr/>
        </p:nvSpPr>
        <p:spPr bwMode="gray">
          <a:xfrm>
            <a:off x="11155" y="961572"/>
            <a:ext cx="12171582" cy="523220"/>
          </a:xfrm>
          <a:prstGeom prst="rect">
            <a:avLst/>
          </a:prstGeom>
          <a:noFill/>
          <a:ln w="9525">
            <a:noFill/>
            <a:miter lim="800000"/>
            <a:headEnd/>
            <a:tailEnd/>
          </a:ln>
        </p:spPr>
        <p:txBody>
          <a:bodyPr wrap="square">
            <a:spAutoFit/>
          </a:bodyPr>
          <a:lstStyle/>
          <a:p>
            <a:pPr eaLnBrk="0" hangingPunct="0"/>
            <a:r>
              <a:rPr lang="en-US" altLang="zh-CN" sz="2800" dirty="0" smtClean="0">
                <a:solidFill>
                  <a:srgbClr val="00B050"/>
                </a:solidFill>
                <a:ea typeface="微软雅黑" pitchFamily="34" charset="-122"/>
              </a:rPr>
              <a:t>1</a:t>
            </a:r>
            <a:r>
              <a:rPr lang="zh-CN" altLang="en-US" sz="2800" dirty="0" smtClean="0">
                <a:solidFill>
                  <a:srgbClr val="00B050"/>
                </a:solidFill>
                <a:ea typeface="微软雅黑" pitchFamily="34" charset="-122"/>
              </a:rPr>
              <a:t>、网上发行量的</a:t>
            </a:r>
            <a:r>
              <a:rPr lang="en-US" altLang="zh-CN" sz="2800" dirty="0" smtClean="0">
                <a:solidFill>
                  <a:srgbClr val="00B050"/>
                </a:solidFill>
                <a:ea typeface="微软雅黑" pitchFamily="34" charset="-122"/>
              </a:rPr>
              <a:t>70%(N)</a:t>
            </a:r>
            <a:r>
              <a:rPr lang="zh-CN" altLang="en-US" sz="2800" dirty="0" smtClean="0">
                <a:solidFill>
                  <a:srgbClr val="00B050"/>
                </a:solidFill>
                <a:ea typeface="微软雅黑" pitchFamily="34" charset="-122"/>
              </a:rPr>
              <a:t>按持仓市值比例分配，</a:t>
            </a:r>
            <a:r>
              <a:rPr lang="zh-CN" altLang="en-US" sz="2800" dirty="0">
                <a:solidFill>
                  <a:srgbClr val="00B050"/>
                </a:solidFill>
                <a:ea typeface="微软雅黑" pitchFamily="34" charset="-122"/>
              </a:rPr>
              <a:t>不足</a:t>
            </a:r>
            <a:r>
              <a:rPr lang="en-US" altLang="zh-CN" sz="2800" dirty="0">
                <a:solidFill>
                  <a:srgbClr val="00B050"/>
                </a:solidFill>
                <a:ea typeface="微软雅黑" pitchFamily="34" charset="-122"/>
              </a:rPr>
              <a:t>1</a:t>
            </a:r>
            <a:r>
              <a:rPr lang="zh-CN" altLang="en-US" sz="2800" dirty="0">
                <a:solidFill>
                  <a:srgbClr val="00B050"/>
                </a:solidFill>
                <a:ea typeface="微软雅黑" pitchFamily="34" charset="-122"/>
              </a:rPr>
              <a:t>签的进入步骤</a:t>
            </a:r>
            <a:r>
              <a:rPr lang="en-US" altLang="zh-CN" sz="2800" dirty="0">
                <a:solidFill>
                  <a:srgbClr val="00B050"/>
                </a:solidFill>
                <a:ea typeface="微软雅黑" pitchFamily="34" charset="-122"/>
              </a:rPr>
              <a:t>2</a:t>
            </a:r>
            <a:r>
              <a:rPr lang="zh-CN" altLang="en-US" sz="2800" dirty="0">
                <a:solidFill>
                  <a:srgbClr val="00B050"/>
                </a:solidFill>
                <a:ea typeface="微软雅黑" pitchFamily="34" charset="-122"/>
              </a:rPr>
              <a:t>重新分配</a:t>
            </a:r>
            <a:endParaRPr lang="en-US" altLang="zh-CN" sz="2800" dirty="0">
              <a:solidFill>
                <a:srgbClr val="00B050"/>
              </a:solidFill>
              <a:ea typeface="微软雅黑" pitchFamily="34" charset="-122"/>
            </a:endParaRPr>
          </a:p>
        </p:txBody>
      </p:sp>
      <p:sp>
        <p:nvSpPr>
          <p:cNvPr id="36" name="文本框 19"/>
          <p:cNvSpPr txBox="1">
            <a:spLocks noChangeArrowheads="1"/>
          </p:cNvSpPr>
          <p:nvPr/>
        </p:nvSpPr>
        <p:spPr bwMode="gray">
          <a:xfrm>
            <a:off x="11155" y="4378059"/>
            <a:ext cx="11238605" cy="523220"/>
          </a:xfrm>
          <a:prstGeom prst="rect">
            <a:avLst/>
          </a:prstGeom>
          <a:noFill/>
          <a:ln w="9525">
            <a:noFill/>
            <a:miter lim="800000"/>
            <a:headEnd/>
            <a:tailEnd/>
          </a:ln>
        </p:spPr>
        <p:txBody>
          <a:bodyPr wrap="square">
            <a:spAutoFit/>
          </a:bodyPr>
          <a:lstStyle/>
          <a:p>
            <a:pPr eaLnBrk="0" hangingPunct="0"/>
            <a:r>
              <a:rPr lang="en-US" altLang="zh-CN" sz="2800" dirty="0" smtClean="0">
                <a:solidFill>
                  <a:srgbClr val="00B050"/>
                </a:solidFill>
                <a:ea typeface="微软雅黑" pitchFamily="34" charset="-122"/>
              </a:rPr>
              <a:t>2</a:t>
            </a:r>
            <a:r>
              <a:rPr lang="zh-CN" altLang="en-US" sz="2800" dirty="0" smtClean="0">
                <a:solidFill>
                  <a:srgbClr val="00B050"/>
                </a:solidFill>
                <a:ea typeface="微软雅黑" pitchFamily="34" charset="-122"/>
              </a:rPr>
              <a:t>、网</a:t>
            </a:r>
            <a:r>
              <a:rPr lang="zh-CN" altLang="en-US" sz="2800" dirty="0">
                <a:solidFill>
                  <a:srgbClr val="00B050"/>
                </a:solidFill>
                <a:ea typeface="微软雅黑" pitchFamily="34" charset="-122"/>
              </a:rPr>
              <a:t>上</a:t>
            </a:r>
            <a:r>
              <a:rPr lang="zh-CN" altLang="en-US" sz="2800" dirty="0" smtClean="0">
                <a:solidFill>
                  <a:srgbClr val="00B050"/>
                </a:solidFill>
                <a:ea typeface="微软雅黑" pitchFamily="34" charset="-122"/>
              </a:rPr>
              <a:t>发行量</a:t>
            </a:r>
            <a:r>
              <a:rPr lang="zh-CN" altLang="en-US" sz="2800" dirty="0">
                <a:solidFill>
                  <a:srgbClr val="00B050"/>
                </a:solidFill>
                <a:ea typeface="微软雅黑" pitchFamily="34" charset="-122"/>
              </a:rPr>
              <a:t>的</a:t>
            </a:r>
            <a:r>
              <a:rPr lang="en-US" altLang="zh-CN" sz="2800" dirty="0">
                <a:solidFill>
                  <a:srgbClr val="00B050"/>
                </a:solidFill>
                <a:ea typeface="微软雅黑" pitchFamily="34" charset="-122"/>
              </a:rPr>
              <a:t>30%</a:t>
            </a:r>
            <a:r>
              <a:rPr lang="zh-CN" altLang="en-US" sz="2800" dirty="0" smtClean="0">
                <a:solidFill>
                  <a:srgbClr val="00B050"/>
                </a:solidFill>
                <a:ea typeface="微软雅黑" pitchFamily="34" charset="-122"/>
              </a:rPr>
              <a:t>按申</a:t>
            </a:r>
            <a:r>
              <a:rPr lang="zh-CN" altLang="en-US" sz="2800" dirty="0">
                <a:solidFill>
                  <a:srgbClr val="00B050"/>
                </a:solidFill>
                <a:ea typeface="微软雅黑" pitchFamily="34" charset="-122"/>
              </a:rPr>
              <a:t>购资金占总申购资金的比例分配</a:t>
            </a:r>
            <a:endParaRPr lang="en-US" altLang="zh-CN" sz="2800" dirty="0">
              <a:solidFill>
                <a:srgbClr val="00B050"/>
              </a:solidFill>
              <a:ea typeface="微软雅黑" pitchFamily="34" charset="-122"/>
            </a:endParaRPr>
          </a:p>
        </p:txBody>
      </p:sp>
    </p:spTree>
    <p:extLst>
      <p:ext uri="{BB962C8B-B14F-4D97-AF65-F5344CB8AC3E}">
        <p14:creationId xmlns:p14="http://schemas.microsoft.com/office/powerpoint/2010/main" val="9319674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en-US" altLang="zh-CN" sz="3000" dirty="0" smtClean="0"/>
              <a:t>6</a:t>
            </a:r>
            <a:r>
              <a:rPr lang="zh-CN" altLang="en-US" sz="3000" dirty="0" smtClean="0"/>
              <a:t>、持仓市值和申购时间优先组合分配</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19"/>
          <p:cNvSpPr txBox="1">
            <a:spLocks noChangeArrowheads="1"/>
          </p:cNvSpPr>
          <p:nvPr/>
        </p:nvSpPr>
        <p:spPr bwMode="gray">
          <a:xfrm>
            <a:off x="-5" y="3762217"/>
            <a:ext cx="9032493" cy="523220"/>
          </a:xfrm>
          <a:prstGeom prst="rect">
            <a:avLst/>
          </a:prstGeom>
          <a:noFill/>
          <a:ln w="9525">
            <a:noFill/>
            <a:miter lim="800000"/>
            <a:headEnd/>
            <a:tailEnd/>
          </a:ln>
        </p:spPr>
        <p:txBody>
          <a:bodyPr wrap="square">
            <a:spAutoFit/>
          </a:bodyPr>
          <a:lstStyle/>
          <a:p>
            <a:pPr eaLnBrk="0" hangingPunct="0"/>
            <a:r>
              <a:rPr lang="en-US" altLang="zh-CN" sz="2800" dirty="0" smtClean="0">
                <a:solidFill>
                  <a:srgbClr val="00B050"/>
                </a:solidFill>
                <a:ea typeface="微软雅黑" pitchFamily="34" charset="-122"/>
              </a:rPr>
              <a:t>2</a:t>
            </a:r>
            <a:r>
              <a:rPr lang="zh-CN" altLang="en-US" sz="2800" dirty="0" smtClean="0">
                <a:solidFill>
                  <a:srgbClr val="00B050"/>
                </a:solidFill>
                <a:ea typeface="微软雅黑" pitchFamily="34" charset="-122"/>
              </a:rPr>
              <a:t>、网上发行量的</a:t>
            </a:r>
            <a:r>
              <a:rPr lang="en-US" altLang="zh-CN" sz="2800" dirty="0" smtClean="0">
                <a:solidFill>
                  <a:srgbClr val="00B050"/>
                </a:solidFill>
                <a:ea typeface="微软雅黑" pitchFamily="34" charset="-122"/>
              </a:rPr>
              <a:t>80%</a:t>
            </a:r>
            <a:r>
              <a:rPr lang="zh-CN" altLang="zh-CN" sz="2800" dirty="0" smtClean="0">
                <a:solidFill>
                  <a:srgbClr val="00B050"/>
                </a:solidFill>
                <a:ea typeface="微软雅黑" pitchFamily="34" charset="-122"/>
              </a:rPr>
              <a:t>按</a:t>
            </a:r>
            <a:r>
              <a:rPr lang="zh-CN" altLang="en-US" sz="2800" dirty="0" smtClean="0">
                <a:solidFill>
                  <a:srgbClr val="00B050"/>
                </a:solidFill>
                <a:ea typeface="微软雅黑" pitchFamily="34" charset="-122"/>
              </a:rPr>
              <a:t>申购</a:t>
            </a:r>
            <a:r>
              <a:rPr lang="zh-CN" altLang="zh-CN" sz="2800" dirty="0" smtClean="0">
                <a:solidFill>
                  <a:srgbClr val="00B050"/>
                </a:solidFill>
                <a:ea typeface="微软雅黑" pitchFamily="34" charset="-122"/>
              </a:rPr>
              <a:t>时间优先</a:t>
            </a:r>
            <a:r>
              <a:rPr lang="zh-CN" altLang="zh-CN" sz="2800" dirty="0">
                <a:solidFill>
                  <a:srgbClr val="00B050"/>
                </a:solidFill>
                <a:ea typeface="微软雅黑" pitchFamily="34" charset="-122"/>
              </a:rPr>
              <a:t>进行</a:t>
            </a:r>
            <a:r>
              <a:rPr lang="zh-CN" altLang="zh-CN" sz="2800" dirty="0" smtClean="0">
                <a:solidFill>
                  <a:srgbClr val="00B050"/>
                </a:solidFill>
                <a:ea typeface="微软雅黑" pitchFamily="34" charset="-122"/>
              </a:rPr>
              <a:t>分配</a:t>
            </a:r>
            <a:endParaRPr lang="en-US" altLang="zh-CN" sz="2800" dirty="0">
              <a:solidFill>
                <a:srgbClr val="00B050"/>
              </a:solidFill>
              <a:ea typeface="微软雅黑" pitchFamily="34" charset="-122"/>
            </a:endParaRPr>
          </a:p>
        </p:txBody>
      </p:sp>
      <p:sp>
        <p:nvSpPr>
          <p:cNvPr id="9" name="文本框 19"/>
          <p:cNvSpPr txBox="1">
            <a:spLocks noChangeArrowheads="1"/>
          </p:cNvSpPr>
          <p:nvPr/>
        </p:nvSpPr>
        <p:spPr bwMode="gray">
          <a:xfrm>
            <a:off x="1203867" y="1253535"/>
            <a:ext cx="3007525"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交易商</a:t>
            </a:r>
            <a:r>
              <a:rPr lang="en-US" altLang="zh-CN" sz="2000" dirty="0" smtClean="0">
                <a:solidFill>
                  <a:srgbClr val="0057A9"/>
                </a:solidFill>
                <a:latin typeface="楷体" panose="02010609060101010101" pitchFamily="49" charset="-122"/>
                <a:ea typeface="楷体" panose="02010609060101010101" pitchFamily="49" charset="-122"/>
              </a:rPr>
              <a:t>   </a:t>
            </a:r>
            <a:r>
              <a:rPr lang="zh-CN" altLang="en-US" sz="2000" dirty="0" smtClean="0">
                <a:solidFill>
                  <a:srgbClr val="0057A9"/>
                </a:solidFill>
                <a:latin typeface="楷体" panose="02010609060101010101" pitchFamily="49" charset="-122"/>
                <a:ea typeface="楷体" panose="02010609060101010101" pitchFamily="49" charset="-122"/>
              </a:rPr>
              <a:t>持仓市值</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10" name="文本框 9"/>
          <p:cNvSpPr txBox="1">
            <a:spLocks noChangeArrowheads="1"/>
          </p:cNvSpPr>
          <p:nvPr/>
        </p:nvSpPr>
        <p:spPr bwMode="gray">
          <a:xfrm>
            <a:off x="1330506" y="1691510"/>
            <a:ext cx="8882440"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1       S1                   S1/S=P1                            A              N*P1</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1" name="文本框 19"/>
          <p:cNvSpPr txBox="1">
            <a:spLocks noChangeArrowheads="1"/>
          </p:cNvSpPr>
          <p:nvPr/>
        </p:nvSpPr>
        <p:spPr bwMode="gray">
          <a:xfrm>
            <a:off x="1332654" y="2142817"/>
            <a:ext cx="8970445"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2       S2                   S2/S=P2                            B              N*P2</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2" name="文本框 19"/>
          <p:cNvSpPr txBox="1">
            <a:spLocks noChangeArrowheads="1"/>
          </p:cNvSpPr>
          <p:nvPr/>
        </p:nvSpPr>
        <p:spPr bwMode="gray">
          <a:xfrm>
            <a:off x="1332655" y="2587847"/>
            <a:ext cx="917650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3       S3                   S3/S=P3                            C              N*P3</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3" name="文本框 19"/>
          <p:cNvSpPr txBox="1">
            <a:spLocks noChangeArrowheads="1"/>
          </p:cNvSpPr>
          <p:nvPr/>
        </p:nvSpPr>
        <p:spPr bwMode="gray">
          <a:xfrm>
            <a:off x="1332656" y="3019036"/>
            <a:ext cx="9459840"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4       S4                   S4/S=P4                            D              N*P4</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4" name="文本框 19"/>
          <p:cNvSpPr txBox="1">
            <a:spLocks noChangeArrowheads="1"/>
          </p:cNvSpPr>
          <p:nvPr/>
        </p:nvSpPr>
        <p:spPr bwMode="gray">
          <a:xfrm>
            <a:off x="1332656" y="3450275"/>
            <a:ext cx="9756054"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5       S5                   S5/S=P5                            E              N*P5</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6" name="文本框 15"/>
          <p:cNvSpPr txBox="1">
            <a:spLocks noChangeArrowheads="1"/>
          </p:cNvSpPr>
          <p:nvPr/>
        </p:nvSpPr>
        <p:spPr bwMode="gray">
          <a:xfrm>
            <a:off x="7606383" y="1253535"/>
            <a:ext cx="996709"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申购量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19" name="文本框 18"/>
          <p:cNvSpPr txBox="1">
            <a:spLocks noChangeArrowheads="1"/>
          </p:cNvSpPr>
          <p:nvPr/>
        </p:nvSpPr>
        <p:spPr bwMode="gray">
          <a:xfrm>
            <a:off x="8836715" y="1258686"/>
            <a:ext cx="2251994"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按市值中签量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20" name="文本框 19"/>
          <p:cNvSpPr txBox="1">
            <a:spLocks noChangeArrowheads="1"/>
          </p:cNvSpPr>
          <p:nvPr/>
        </p:nvSpPr>
        <p:spPr bwMode="gray">
          <a:xfrm>
            <a:off x="607143" y="4237678"/>
            <a:ext cx="10627529" cy="707886"/>
          </a:xfrm>
          <a:prstGeom prst="rect">
            <a:avLst/>
          </a:prstGeom>
          <a:noFill/>
          <a:ln w="9525">
            <a:noFill/>
            <a:miter lim="800000"/>
            <a:headEnd/>
            <a:tailEnd/>
          </a:ln>
        </p:spPr>
        <p:txBody>
          <a:bodyPr wrap="square">
            <a:spAutoFit/>
          </a:bodyPr>
          <a:lstStyle/>
          <a:p>
            <a:pPr eaLnBrk="0" hangingPunct="0"/>
            <a:r>
              <a:rPr lang="zh-CN" altLang="zh-CN" sz="2000" dirty="0">
                <a:solidFill>
                  <a:srgbClr val="0070C0"/>
                </a:solidFill>
                <a:ea typeface="微软雅黑" pitchFamily="34" charset="-122"/>
              </a:rPr>
              <a:t>未中签的申购量（包括市值分配后未中签的量）按时间优先进行</a:t>
            </a:r>
            <a:r>
              <a:rPr lang="zh-CN" altLang="zh-CN" sz="2000" dirty="0" smtClean="0">
                <a:solidFill>
                  <a:srgbClr val="0070C0"/>
                </a:solidFill>
                <a:ea typeface="微软雅黑" pitchFamily="34" charset="-122"/>
              </a:rPr>
              <a:t>分配，</a:t>
            </a:r>
            <a:r>
              <a:rPr lang="zh-CN" altLang="zh-CN" sz="2000" dirty="0">
                <a:solidFill>
                  <a:srgbClr val="0070C0"/>
                </a:solidFill>
                <a:ea typeface="微软雅黑" pitchFamily="34" charset="-122"/>
              </a:rPr>
              <a:t>但受最大中签量</a:t>
            </a:r>
            <a:r>
              <a:rPr lang="zh-CN" altLang="zh-CN" sz="2000" dirty="0" smtClean="0">
                <a:solidFill>
                  <a:srgbClr val="0070C0"/>
                </a:solidFill>
                <a:ea typeface="微软雅黑" pitchFamily="34" charset="-122"/>
              </a:rPr>
              <a:t>限制</a:t>
            </a:r>
            <a:r>
              <a:rPr lang="zh-CN" altLang="en-US" sz="2000" dirty="0" smtClean="0">
                <a:solidFill>
                  <a:srgbClr val="0070C0"/>
                </a:solidFill>
                <a:ea typeface="微软雅黑" pitchFamily="34" charset="-122"/>
              </a:rPr>
              <a:t>，</a:t>
            </a:r>
            <a:r>
              <a:rPr lang="zh-CN" altLang="zh-CN" sz="2000" dirty="0">
                <a:solidFill>
                  <a:srgbClr val="0070C0"/>
                </a:solidFill>
                <a:ea typeface="微软雅黑" pitchFamily="34" charset="-122"/>
              </a:rPr>
              <a:t>达到最大中签量的部分则不再分配，以此循环</a:t>
            </a:r>
            <a:endParaRPr lang="en-US" altLang="zh-CN" sz="2000" dirty="0">
              <a:solidFill>
                <a:srgbClr val="0070C0"/>
              </a:solidFill>
              <a:ea typeface="微软雅黑" pitchFamily="34" charset="-122"/>
            </a:endParaRPr>
          </a:p>
        </p:txBody>
      </p:sp>
      <p:sp>
        <p:nvSpPr>
          <p:cNvPr id="22" name="文本框 19"/>
          <p:cNvSpPr txBox="1">
            <a:spLocks noChangeArrowheads="1"/>
          </p:cNvSpPr>
          <p:nvPr/>
        </p:nvSpPr>
        <p:spPr bwMode="gray">
          <a:xfrm>
            <a:off x="11155" y="742629"/>
            <a:ext cx="12171582" cy="523220"/>
          </a:xfrm>
          <a:prstGeom prst="rect">
            <a:avLst/>
          </a:prstGeom>
          <a:noFill/>
          <a:ln w="9525">
            <a:noFill/>
            <a:miter lim="800000"/>
            <a:headEnd/>
            <a:tailEnd/>
          </a:ln>
        </p:spPr>
        <p:txBody>
          <a:bodyPr wrap="square">
            <a:spAutoFit/>
          </a:bodyPr>
          <a:lstStyle/>
          <a:p>
            <a:pPr eaLnBrk="0" hangingPunct="0"/>
            <a:r>
              <a:rPr lang="en-US" altLang="zh-CN" sz="2800" dirty="0" smtClean="0">
                <a:solidFill>
                  <a:srgbClr val="00B050"/>
                </a:solidFill>
                <a:ea typeface="微软雅黑" pitchFamily="34" charset="-122"/>
              </a:rPr>
              <a:t>1</a:t>
            </a:r>
            <a:r>
              <a:rPr lang="zh-CN" altLang="en-US" sz="2800" dirty="0" smtClean="0">
                <a:solidFill>
                  <a:srgbClr val="00B050"/>
                </a:solidFill>
                <a:ea typeface="微软雅黑" pitchFamily="34" charset="-122"/>
              </a:rPr>
              <a:t>、网上发行量的</a:t>
            </a:r>
            <a:r>
              <a:rPr lang="en-US" altLang="zh-CN" sz="2800" dirty="0" smtClean="0">
                <a:solidFill>
                  <a:srgbClr val="00B050"/>
                </a:solidFill>
                <a:ea typeface="微软雅黑" pitchFamily="34" charset="-122"/>
              </a:rPr>
              <a:t>20%(N)</a:t>
            </a:r>
            <a:r>
              <a:rPr lang="zh-CN" altLang="en-US" sz="2800" dirty="0" smtClean="0">
                <a:solidFill>
                  <a:srgbClr val="00B050"/>
                </a:solidFill>
                <a:ea typeface="微软雅黑" pitchFamily="34" charset="-122"/>
              </a:rPr>
              <a:t>按持仓市值比例分配，</a:t>
            </a:r>
            <a:r>
              <a:rPr lang="zh-CN" altLang="en-US" sz="2800" dirty="0">
                <a:solidFill>
                  <a:srgbClr val="00B050"/>
                </a:solidFill>
                <a:ea typeface="微软雅黑" pitchFamily="34" charset="-122"/>
              </a:rPr>
              <a:t>不足</a:t>
            </a:r>
            <a:r>
              <a:rPr lang="en-US" altLang="zh-CN" sz="2800" dirty="0">
                <a:solidFill>
                  <a:srgbClr val="00B050"/>
                </a:solidFill>
                <a:ea typeface="微软雅黑" pitchFamily="34" charset="-122"/>
              </a:rPr>
              <a:t>1</a:t>
            </a:r>
            <a:r>
              <a:rPr lang="zh-CN" altLang="en-US" sz="2800" dirty="0">
                <a:solidFill>
                  <a:srgbClr val="00B050"/>
                </a:solidFill>
                <a:ea typeface="微软雅黑" pitchFamily="34" charset="-122"/>
              </a:rPr>
              <a:t>签的进入步骤</a:t>
            </a:r>
            <a:r>
              <a:rPr lang="en-US" altLang="zh-CN" sz="2800" dirty="0">
                <a:solidFill>
                  <a:srgbClr val="00B050"/>
                </a:solidFill>
                <a:ea typeface="微软雅黑" pitchFamily="34" charset="-122"/>
              </a:rPr>
              <a:t>2</a:t>
            </a:r>
            <a:r>
              <a:rPr lang="zh-CN" altLang="en-US" sz="2800" dirty="0">
                <a:solidFill>
                  <a:srgbClr val="00B050"/>
                </a:solidFill>
                <a:ea typeface="微软雅黑" pitchFamily="34" charset="-122"/>
              </a:rPr>
              <a:t>重新分配</a:t>
            </a:r>
            <a:endParaRPr lang="en-US" altLang="zh-CN" sz="2800" dirty="0">
              <a:solidFill>
                <a:srgbClr val="00B050"/>
              </a:solidFill>
              <a:ea typeface="微软雅黑" pitchFamily="34" charset="-122"/>
            </a:endParaRPr>
          </a:p>
        </p:txBody>
      </p:sp>
      <p:sp>
        <p:nvSpPr>
          <p:cNvPr id="23" name="文本框 19"/>
          <p:cNvSpPr txBox="1">
            <a:spLocks noChangeArrowheads="1"/>
          </p:cNvSpPr>
          <p:nvPr/>
        </p:nvSpPr>
        <p:spPr bwMode="gray">
          <a:xfrm>
            <a:off x="94132" y="4884194"/>
            <a:ext cx="11973372" cy="1477328"/>
          </a:xfrm>
          <a:prstGeom prst="rect">
            <a:avLst/>
          </a:prstGeom>
          <a:noFill/>
          <a:ln w="9525">
            <a:noFill/>
            <a:miter lim="800000"/>
            <a:headEnd/>
            <a:tailEnd/>
          </a:ln>
        </p:spPr>
        <p:txBody>
          <a:bodyPr wrap="square">
            <a:spAutoFit/>
          </a:bodyPr>
          <a:lstStyle/>
          <a:p>
            <a:r>
              <a:rPr lang="zh-CN" altLang="en-US" dirty="0">
                <a:solidFill>
                  <a:srgbClr val="7030A0"/>
                </a:solidFill>
                <a:latin typeface="楷体" panose="02010609060101010101" pitchFamily="49" charset="-122"/>
                <a:ea typeface="楷体" panose="02010609060101010101" pitchFamily="49" charset="-122"/>
              </a:rPr>
              <a:t>注：</a:t>
            </a:r>
            <a:r>
              <a:rPr lang="en-US" altLang="zh-CN" dirty="0">
                <a:solidFill>
                  <a:srgbClr val="FF0000"/>
                </a:solidFill>
                <a:latin typeface="楷体" panose="02010609060101010101" pitchFamily="49" charset="-122"/>
                <a:ea typeface="楷体" panose="02010609060101010101" pitchFamily="49" charset="-122"/>
              </a:rPr>
              <a:t>1</a:t>
            </a:r>
            <a:r>
              <a:rPr lang="zh-CN" altLang="en-US" dirty="0">
                <a:solidFill>
                  <a:srgbClr val="FF0000"/>
                </a:solidFill>
                <a:latin typeface="楷体" panose="02010609060101010101" pitchFamily="49" charset="-122"/>
                <a:ea typeface="楷体" panose="02010609060101010101" pitchFamily="49" charset="-122"/>
              </a:rPr>
              <a:t>、</a:t>
            </a:r>
            <a:r>
              <a:rPr lang="zh-CN" altLang="zh-CN" dirty="0">
                <a:solidFill>
                  <a:srgbClr val="FF0000"/>
                </a:solidFill>
                <a:latin typeface="楷体" panose="02010609060101010101" pitchFamily="49" charset="-122"/>
                <a:ea typeface="楷体" panose="02010609060101010101" pitchFamily="49" charset="-122"/>
              </a:rPr>
              <a:t>市值部分不受最大中签量的限制</a:t>
            </a:r>
            <a:r>
              <a:rPr lang="en-US" altLang="zh-CN" dirty="0">
                <a:solidFill>
                  <a:srgbClr val="FF0000"/>
                </a:solidFill>
                <a:latin typeface="楷体" panose="02010609060101010101" pitchFamily="49" charset="-122"/>
                <a:ea typeface="楷体" panose="02010609060101010101" pitchFamily="49" charset="-122"/>
              </a:rPr>
              <a:t>;</a:t>
            </a:r>
          </a:p>
          <a:p>
            <a:r>
              <a:rPr lang="zh-CN" altLang="en-US" dirty="0" smtClean="0">
                <a:solidFill>
                  <a:srgbClr val="FF0000"/>
                </a:solidFill>
                <a:latin typeface="楷体" panose="02010609060101010101" pitchFamily="49" charset="-122"/>
                <a:ea typeface="楷体" panose="02010609060101010101" pitchFamily="49" charset="-122"/>
              </a:rPr>
              <a:t>    </a:t>
            </a:r>
            <a:r>
              <a:rPr lang="zh-CN" altLang="en-US" dirty="0" smtClean="0">
                <a:solidFill>
                  <a:srgbClr val="7030A0"/>
                </a:solidFill>
                <a:latin typeface="楷体" panose="02010609060101010101" pitchFamily="49" charset="-122"/>
                <a:ea typeface="楷体" panose="02010609060101010101" pitchFamily="49" charset="-122"/>
              </a:rPr>
              <a:t>有</a:t>
            </a:r>
            <a:r>
              <a:rPr lang="zh-CN" altLang="en-US" dirty="0">
                <a:solidFill>
                  <a:srgbClr val="7030A0"/>
                </a:solidFill>
                <a:latin typeface="楷体" panose="02010609060101010101" pitchFamily="49" charset="-122"/>
                <a:ea typeface="楷体" panose="02010609060101010101" pitchFamily="49" charset="-122"/>
              </a:rPr>
              <a:t>市值的单个交易商中签总数</a:t>
            </a:r>
            <a:r>
              <a:rPr lang="en-US" altLang="zh-CN" dirty="0">
                <a:solidFill>
                  <a:srgbClr val="7030A0"/>
                </a:solidFill>
                <a:latin typeface="楷体" panose="02010609060101010101" pitchFamily="49" charset="-122"/>
                <a:ea typeface="楷体" panose="02010609060101010101" pitchFamily="49" charset="-122"/>
              </a:rPr>
              <a:t>=</a:t>
            </a:r>
            <a:r>
              <a:rPr lang="zh-CN" altLang="en-US" dirty="0" smtClean="0">
                <a:solidFill>
                  <a:srgbClr val="7030A0"/>
                </a:solidFill>
                <a:latin typeface="楷体" panose="02010609060101010101" pitchFamily="49" charset="-122"/>
                <a:ea typeface="楷体" panose="02010609060101010101" pitchFamily="49" charset="-122"/>
              </a:rPr>
              <a:t>（</a:t>
            </a:r>
            <a:r>
              <a:rPr lang="en-US" altLang="zh-CN" dirty="0">
                <a:solidFill>
                  <a:srgbClr val="7030A0"/>
                </a:solidFill>
                <a:latin typeface="楷体" panose="02010609060101010101" pitchFamily="49" charset="-122"/>
                <a:ea typeface="楷体" panose="02010609060101010101" pitchFamily="49" charset="-122"/>
              </a:rPr>
              <a:t>2</a:t>
            </a:r>
            <a:r>
              <a:rPr lang="en-US" altLang="zh-CN" dirty="0" smtClean="0">
                <a:solidFill>
                  <a:srgbClr val="7030A0"/>
                </a:solidFill>
                <a:latin typeface="楷体" panose="02010609060101010101" pitchFamily="49" charset="-122"/>
                <a:ea typeface="楷体" panose="02010609060101010101" pitchFamily="49" charset="-122"/>
              </a:rPr>
              <a:t>0</a:t>
            </a:r>
            <a:r>
              <a:rPr lang="en-US" altLang="zh-CN" dirty="0">
                <a:solidFill>
                  <a:srgbClr val="7030A0"/>
                </a:solidFill>
                <a:latin typeface="楷体" panose="02010609060101010101" pitchFamily="49" charset="-122"/>
                <a:ea typeface="楷体" panose="02010609060101010101" pitchFamily="49" charset="-122"/>
              </a:rPr>
              <a:t>%*</a:t>
            </a:r>
            <a:r>
              <a:rPr lang="zh-CN" altLang="en-US" dirty="0">
                <a:solidFill>
                  <a:srgbClr val="7030A0"/>
                </a:solidFill>
                <a:latin typeface="楷体" panose="02010609060101010101" pitchFamily="49" charset="-122"/>
                <a:ea typeface="楷体" panose="02010609060101010101" pitchFamily="49" charset="-122"/>
              </a:rPr>
              <a:t>供申购总数）*</a:t>
            </a:r>
            <a:r>
              <a:rPr lang="en-US" altLang="zh-CN" dirty="0">
                <a:solidFill>
                  <a:srgbClr val="7030A0"/>
                </a:solidFill>
                <a:latin typeface="楷体" panose="02010609060101010101" pitchFamily="49" charset="-122"/>
                <a:ea typeface="楷体" panose="02010609060101010101" pitchFamily="49" charset="-122"/>
              </a:rPr>
              <a:t>(</a:t>
            </a:r>
            <a:r>
              <a:rPr lang="zh-CN" altLang="en-US" dirty="0">
                <a:solidFill>
                  <a:srgbClr val="7030A0"/>
                </a:solidFill>
                <a:latin typeface="楷体" panose="02010609060101010101" pitchFamily="49" charset="-122"/>
                <a:ea typeface="楷体" panose="02010609060101010101" pitchFamily="49" charset="-122"/>
              </a:rPr>
              <a:t>单人持仓市值</a:t>
            </a:r>
            <a:r>
              <a:rPr lang="en-US" altLang="zh-CN" dirty="0">
                <a:solidFill>
                  <a:srgbClr val="7030A0"/>
                </a:solidFill>
                <a:latin typeface="楷体" panose="02010609060101010101" pitchFamily="49" charset="-122"/>
                <a:ea typeface="楷体" panose="02010609060101010101" pitchFamily="49" charset="-122"/>
              </a:rPr>
              <a:t>/</a:t>
            </a:r>
            <a:r>
              <a:rPr lang="zh-CN" altLang="en-US" dirty="0">
                <a:solidFill>
                  <a:srgbClr val="7030A0"/>
                </a:solidFill>
                <a:latin typeface="楷体" panose="02010609060101010101" pitchFamily="49" charset="-122"/>
                <a:ea typeface="楷体" panose="02010609060101010101" pitchFamily="49" charset="-122"/>
              </a:rPr>
              <a:t>所有申购者总持仓市值</a:t>
            </a:r>
            <a:r>
              <a:rPr lang="en-US" altLang="zh-CN" dirty="0">
                <a:solidFill>
                  <a:srgbClr val="7030A0"/>
                </a:solidFill>
                <a:latin typeface="楷体" panose="02010609060101010101" pitchFamily="49" charset="-122"/>
                <a:ea typeface="楷体" panose="02010609060101010101" pitchFamily="49" charset="-122"/>
              </a:rPr>
              <a:t>)+</a:t>
            </a:r>
            <a:r>
              <a:rPr lang="zh-CN" altLang="en-US" dirty="0">
                <a:solidFill>
                  <a:srgbClr val="7030A0"/>
                </a:solidFill>
                <a:latin typeface="楷体" panose="02010609060101010101" pitchFamily="49" charset="-122"/>
                <a:ea typeface="楷体" panose="02010609060101010101" pitchFamily="49" charset="-122"/>
              </a:rPr>
              <a:t>申购的</a:t>
            </a:r>
            <a:r>
              <a:rPr lang="zh-CN" altLang="en-US" dirty="0" smtClean="0">
                <a:solidFill>
                  <a:srgbClr val="7030A0"/>
                </a:solidFill>
                <a:latin typeface="楷体" panose="02010609060101010101" pitchFamily="49" charset="-122"/>
                <a:ea typeface="楷体" panose="02010609060101010101" pitchFamily="49" charset="-122"/>
              </a:rPr>
              <a:t>数量</a:t>
            </a:r>
            <a:r>
              <a:rPr lang="zh-CN" altLang="en-US" dirty="0">
                <a:solidFill>
                  <a:srgbClr val="7030A0"/>
                </a:solidFill>
                <a:latin typeface="楷体" panose="02010609060101010101" pitchFamily="49" charset="-122"/>
                <a:ea typeface="楷体" panose="02010609060101010101" pitchFamily="49" charset="-122"/>
              </a:rPr>
              <a:t>（以</a:t>
            </a:r>
            <a:r>
              <a:rPr lang="zh-CN" altLang="en-US" dirty="0" smtClean="0">
                <a:solidFill>
                  <a:srgbClr val="7030A0"/>
                </a:solidFill>
                <a:latin typeface="楷体" panose="02010609060101010101" pitchFamily="49" charset="-122"/>
                <a:ea typeface="楷体" panose="02010609060101010101" pitchFamily="49" charset="-122"/>
              </a:rPr>
              <a:t>时</a:t>
            </a:r>
            <a:endParaRPr lang="en-US" altLang="zh-CN" dirty="0" smtClean="0">
              <a:solidFill>
                <a:srgbClr val="7030A0"/>
              </a:solidFill>
              <a:latin typeface="楷体" panose="02010609060101010101" pitchFamily="49" charset="-122"/>
              <a:ea typeface="楷体" panose="02010609060101010101" pitchFamily="49" charset="-122"/>
            </a:endParaRPr>
          </a:p>
          <a:p>
            <a:r>
              <a:rPr lang="en-US" altLang="zh-CN" dirty="0">
                <a:solidFill>
                  <a:srgbClr val="7030A0"/>
                </a:solidFill>
                <a:latin typeface="楷体" panose="02010609060101010101" pitchFamily="49" charset="-122"/>
                <a:ea typeface="楷体" panose="02010609060101010101" pitchFamily="49" charset="-122"/>
              </a:rPr>
              <a:t> </a:t>
            </a:r>
            <a:r>
              <a:rPr lang="en-US" altLang="zh-CN" dirty="0" smtClean="0">
                <a:solidFill>
                  <a:srgbClr val="7030A0"/>
                </a:solidFill>
                <a:latin typeface="楷体" panose="02010609060101010101" pitchFamily="49" charset="-122"/>
                <a:ea typeface="楷体" panose="02010609060101010101" pitchFamily="49" charset="-122"/>
              </a:rPr>
              <a:t>   </a:t>
            </a:r>
            <a:r>
              <a:rPr lang="zh-CN" altLang="en-US" dirty="0" smtClean="0">
                <a:solidFill>
                  <a:srgbClr val="7030A0"/>
                </a:solidFill>
                <a:latin typeface="楷体" panose="02010609060101010101" pitchFamily="49" charset="-122"/>
                <a:ea typeface="楷体" panose="02010609060101010101" pitchFamily="49" charset="-122"/>
              </a:rPr>
              <a:t>间</a:t>
            </a:r>
            <a:r>
              <a:rPr lang="zh-CN" altLang="en-US" dirty="0">
                <a:solidFill>
                  <a:srgbClr val="7030A0"/>
                </a:solidFill>
                <a:latin typeface="楷体" panose="02010609060101010101" pitchFamily="49" charset="-122"/>
                <a:ea typeface="楷体" panose="02010609060101010101" pitchFamily="49" charset="-122"/>
              </a:rPr>
              <a:t>优先的方式分配且不超过最大中签量） </a:t>
            </a:r>
          </a:p>
          <a:p>
            <a:r>
              <a:rPr lang="zh-CN" altLang="en-US" dirty="0" smtClean="0">
                <a:solidFill>
                  <a:srgbClr val="7030A0"/>
                </a:solidFill>
                <a:latin typeface="楷体" panose="02010609060101010101" pitchFamily="49" charset="-122"/>
                <a:ea typeface="楷体" panose="02010609060101010101" pitchFamily="49" charset="-122"/>
              </a:rPr>
              <a:t>    无</a:t>
            </a:r>
            <a:r>
              <a:rPr lang="zh-CN" altLang="en-US" dirty="0">
                <a:solidFill>
                  <a:srgbClr val="7030A0"/>
                </a:solidFill>
                <a:latin typeface="楷体" panose="02010609060101010101" pitchFamily="49" charset="-122"/>
                <a:ea typeface="楷体" panose="02010609060101010101" pitchFamily="49" charset="-122"/>
              </a:rPr>
              <a:t>市值的单个交易商的中签总数</a:t>
            </a:r>
            <a:r>
              <a:rPr lang="en-US" altLang="zh-CN" dirty="0">
                <a:solidFill>
                  <a:srgbClr val="7030A0"/>
                </a:solidFill>
                <a:latin typeface="楷体" panose="02010609060101010101" pitchFamily="49" charset="-122"/>
                <a:ea typeface="楷体" panose="02010609060101010101" pitchFamily="49" charset="-122"/>
              </a:rPr>
              <a:t>=</a:t>
            </a:r>
            <a:r>
              <a:rPr lang="zh-CN" altLang="en-US" dirty="0">
                <a:solidFill>
                  <a:srgbClr val="7030A0"/>
                </a:solidFill>
                <a:latin typeface="楷体" panose="02010609060101010101" pitchFamily="49" charset="-122"/>
                <a:ea typeface="楷体" panose="02010609060101010101" pitchFamily="49" charset="-122"/>
              </a:rPr>
              <a:t>申购的数量（以时间优先的方式分配且不超过最大中签量） </a:t>
            </a:r>
            <a:endParaRPr lang="en-US" altLang="zh-CN" dirty="0" smtClean="0">
              <a:solidFill>
                <a:srgbClr val="7030A0"/>
              </a:solidFill>
              <a:latin typeface="楷体" panose="02010609060101010101" pitchFamily="49" charset="-122"/>
              <a:ea typeface="楷体" panose="02010609060101010101" pitchFamily="49" charset="-122"/>
            </a:endParaRPr>
          </a:p>
          <a:p>
            <a:r>
              <a:rPr lang="en-US" altLang="zh-CN" dirty="0" smtClean="0">
                <a:solidFill>
                  <a:srgbClr val="FF0000"/>
                </a:solidFill>
                <a:latin typeface="楷体" panose="02010609060101010101" pitchFamily="49" charset="-122"/>
                <a:ea typeface="楷体" panose="02010609060101010101" pitchFamily="49" charset="-122"/>
              </a:rPr>
              <a:t>    2</a:t>
            </a:r>
            <a:r>
              <a:rPr lang="zh-CN" altLang="en-US" dirty="0">
                <a:solidFill>
                  <a:srgbClr val="FF0000"/>
                </a:solidFill>
                <a:latin typeface="楷体" panose="02010609060101010101" pitchFamily="49" charset="-122"/>
                <a:ea typeface="楷体" panose="02010609060101010101" pitchFamily="49" charset="-122"/>
              </a:rPr>
              <a:t>、如抽完仍有剩余未分配签的情况（因为超过单账户最大中签数及不足</a:t>
            </a:r>
            <a:r>
              <a:rPr lang="en-US" altLang="zh-CN" dirty="0">
                <a:solidFill>
                  <a:srgbClr val="FF0000"/>
                </a:solidFill>
                <a:latin typeface="楷体" panose="02010609060101010101" pitchFamily="49" charset="-122"/>
                <a:ea typeface="楷体" panose="02010609060101010101" pitchFamily="49" charset="-122"/>
              </a:rPr>
              <a:t>1</a:t>
            </a:r>
            <a:r>
              <a:rPr lang="zh-CN" altLang="en-US" dirty="0">
                <a:solidFill>
                  <a:srgbClr val="FF0000"/>
                </a:solidFill>
                <a:latin typeface="楷体" panose="02010609060101010101" pitchFamily="49" charset="-122"/>
                <a:ea typeface="楷体" panose="02010609060101010101" pitchFamily="49" charset="-122"/>
              </a:rPr>
              <a:t>的都舍去），随机分给剩余未中签</a:t>
            </a:r>
            <a:r>
              <a:rPr lang="zh-CN" altLang="en-US" dirty="0" smtClean="0">
                <a:solidFill>
                  <a:srgbClr val="FF0000"/>
                </a:solidFill>
                <a:latin typeface="楷体" panose="02010609060101010101" pitchFamily="49" charset="-122"/>
                <a:ea typeface="楷体" panose="02010609060101010101" pitchFamily="49" charset="-122"/>
              </a:rPr>
              <a:t>号</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21" name="文本框 20"/>
          <p:cNvSpPr txBox="1">
            <a:spLocks noChangeArrowheads="1"/>
          </p:cNvSpPr>
          <p:nvPr/>
        </p:nvSpPr>
        <p:spPr bwMode="gray">
          <a:xfrm>
            <a:off x="4257225" y="1156577"/>
            <a:ext cx="2188179" cy="553998"/>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占</a:t>
            </a:r>
            <a:r>
              <a:rPr lang="zh-CN" altLang="en-US" sz="1500" dirty="0">
                <a:solidFill>
                  <a:srgbClr val="0057A9"/>
                </a:solidFill>
                <a:latin typeface="楷体" panose="02010609060101010101" pitchFamily="49" charset="-122"/>
                <a:ea typeface="楷体" panose="02010609060101010101" pitchFamily="49" charset="-122"/>
              </a:rPr>
              <a:t>参与申购</a:t>
            </a:r>
            <a:r>
              <a:rPr lang="zh-CN" altLang="en-US" sz="1500" dirty="0" smtClean="0">
                <a:solidFill>
                  <a:srgbClr val="0057A9"/>
                </a:solidFill>
                <a:latin typeface="楷体" panose="02010609060101010101" pitchFamily="49" charset="-122"/>
                <a:ea typeface="楷体" panose="02010609060101010101" pitchFamily="49" charset="-122"/>
              </a:rPr>
              <a:t>此商品所有</a:t>
            </a:r>
            <a:endParaRPr lang="en-US" altLang="zh-CN" sz="1500" dirty="0" smtClean="0">
              <a:solidFill>
                <a:srgbClr val="0057A9"/>
              </a:solidFill>
              <a:latin typeface="楷体" panose="02010609060101010101" pitchFamily="49" charset="-122"/>
              <a:ea typeface="楷体" panose="02010609060101010101" pitchFamily="49" charset="-122"/>
            </a:endParaRPr>
          </a:p>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交易商的总市值</a:t>
            </a:r>
            <a:r>
              <a:rPr lang="en-US" altLang="zh-CN" sz="1500" dirty="0" smtClean="0">
                <a:solidFill>
                  <a:srgbClr val="0057A9"/>
                </a:solidFill>
                <a:latin typeface="楷体" panose="02010609060101010101" pitchFamily="49" charset="-122"/>
                <a:ea typeface="楷体" panose="02010609060101010101" pitchFamily="49" charset="-122"/>
              </a:rPr>
              <a:t>S</a:t>
            </a:r>
            <a:r>
              <a:rPr lang="zh-CN" altLang="en-US" sz="1500" dirty="0" smtClean="0">
                <a:solidFill>
                  <a:srgbClr val="0057A9"/>
                </a:solidFill>
                <a:latin typeface="楷体" panose="02010609060101010101" pitchFamily="49" charset="-122"/>
                <a:ea typeface="楷体" panose="02010609060101010101" pitchFamily="49" charset="-122"/>
              </a:rPr>
              <a:t>的比例</a:t>
            </a:r>
            <a:endParaRPr lang="en-US" altLang="zh-CN" sz="1500" dirty="0">
              <a:solidFill>
                <a:srgbClr val="0057A9"/>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173694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3361747"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en-US" altLang="zh-CN" sz="3000" dirty="0"/>
              <a:t>7</a:t>
            </a:r>
            <a:r>
              <a:rPr lang="zh-CN" altLang="en-US" sz="3000" dirty="0" smtClean="0"/>
              <a:t>、持仓市值抽签</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9"/>
          <p:cNvSpPr txBox="1">
            <a:spLocks noChangeArrowheads="1"/>
          </p:cNvSpPr>
          <p:nvPr/>
        </p:nvSpPr>
        <p:spPr bwMode="gray">
          <a:xfrm>
            <a:off x="1203867" y="1498867"/>
            <a:ext cx="3007525"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交易商</a:t>
            </a:r>
            <a:r>
              <a:rPr lang="en-US" altLang="zh-CN" sz="2000" dirty="0" smtClean="0">
                <a:solidFill>
                  <a:srgbClr val="0057A9"/>
                </a:solidFill>
                <a:latin typeface="楷体" panose="02010609060101010101" pitchFamily="49" charset="-122"/>
                <a:ea typeface="楷体" panose="02010609060101010101" pitchFamily="49" charset="-122"/>
              </a:rPr>
              <a:t>   </a:t>
            </a:r>
            <a:r>
              <a:rPr lang="zh-CN" altLang="en-US" sz="2000" dirty="0" smtClean="0">
                <a:solidFill>
                  <a:srgbClr val="0057A9"/>
                </a:solidFill>
                <a:latin typeface="楷体" panose="02010609060101010101" pitchFamily="49" charset="-122"/>
                <a:ea typeface="楷体" panose="02010609060101010101" pitchFamily="49" charset="-122"/>
              </a:rPr>
              <a:t>持仓市值</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10" name="文本框 9"/>
          <p:cNvSpPr txBox="1">
            <a:spLocks noChangeArrowheads="1"/>
          </p:cNvSpPr>
          <p:nvPr/>
        </p:nvSpPr>
        <p:spPr bwMode="gray">
          <a:xfrm>
            <a:off x="1330506" y="1992597"/>
            <a:ext cx="8882440"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1       S1                   S1/S=P1                        A              N*p1</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1" name="文本框 19"/>
          <p:cNvSpPr txBox="1">
            <a:spLocks noChangeArrowheads="1"/>
          </p:cNvSpPr>
          <p:nvPr/>
        </p:nvSpPr>
        <p:spPr bwMode="gray">
          <a:xfrm>
            <a:off x="1332654" y="2443904"/>
            <a:ext cx="8970445"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2       S2                   S2/S=P2                        B              N*p2</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2" name="文本框 19"/>
          <p:cNvSpPr txBox="1">
            <a:spLocks noChangeArrowheads="1"/>
          </p:cNvSpPr>
          <p:nvPr/>
        </p:nvSpPr>
        <p:spPr bwMode="gray">
          <a:xfrm>
            <a:off x="1332655" y="2888934"/>
            <a:ext cx="9176506"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3       S3                   S3/S=P3                        C              N*p3</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3" name="文本框 19"/>
          <p:cNvSpPr txBox="1">
            <a:spLocks noChangeArrowheads="1"/>
          </p:cNvSpPr>
          <p:nvPr/>
        </p:nvSpPr>
        <p:spPr bwMode="gray">
          <a:xfrm>
            <a:off x="1332656" y="3320123"/>
            <a:ext cx="9459840"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4       S4                   S4/S=P4                        D              N*p4</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4" name="文本框 19"/>
          <p:cNvSpPr txBox="1">
            <a:spLocks noChangeArrowheads="1"/>
          </p:cNvSpPr>
          <p:nvPr/>
        </p:nvSpPr>
        <p:spPr bwMode="gray">
          <a:xfrm>
            <a:off x="1332656" y="3784815"/>
            <a:ext cx="9756054" cy="323165"/>
          </a:xfrm>
          <a:prstGeom prst="rect">
            <a:avLst/>
          </a:prstGeom>
          <a:noFill/>
          <a:ln w="9525">
            <a:noFill/>
            <a:miter lim="800000"/>
            <a:headEnd/>
            <a:tailEnd/>
          </a:ln>
        </p:spPr>
        <p:txBody>
          <a:bodyPr wrap="square">
            <a:spAutoFit/>
          </a:bodyPr>
          <a:lstStyle/>
          <a:p>
            <a:pPr eaLnBrk="0" hangingPunct="0"/>
            <a:r>
              <a:rPr lang="zh-CN" altLang="en-US" sz="1500" dirty="0" smtClean="0">
                <a:solidFill>
                  <a:srgbClr val="0057A9"/>
                </a:solidFill>
                <a:latin typeface="楷体" panose="02010609060101010101" pitchFamily="49" charset="-122"/>
                <a:ea typeface="楷体" panose="02010609060101010101" pitchFamily="49" charset="-122"/>
              </a:rPr>
              <a:t>交易商</a:t>
            </a:r>
            <a:r>
              <a:rPr lang="en-US" altLang="zh-CN" sz="1500" dirty="0" smtClean="0">
                <a:solidFill>
                  <a:srgbClr val="0057A9"/>
                </a:solidFill>
                <a:latin typeface="楷体" panose="02010609060101010101" pitchFamily="49" charset="-122"/>
                <a:ea typeface="楷体" panose="02010609060101010101" pitchFamily="49" charset="-122"/>
              </a:rPr>
              <a:t>5       S5                   S5/S=P5                        E              N*p5</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15" name="文本框 14"/>
          <p:cNvSpPr txBox="1">
            <a:spLocks noChangeArrowheads="1"/>
          </p:cNvSpPr>
          <p:nvPr/>
        </p:nvSpPr>
        <p:spPr bwMode="gray">
          <a:xfrm>
            <a:off x="3909975" y="1331602"/>
            <a:ext cx="3059533" cy="707886"/>
          </a:xfrm>
          <a:prstGeom prst="rect">
            <a:avLst/>
          </a:prstGeom>
          <a:noFill/>
          <a:ln w="9525">
            <a:noFill/>
            <a:miter lim="800000"/>
            <a:headEnd/>
            <a:tailEnd/>
          </a:ln>
        </p:spPr>
        <p:txBody>
          <a:bodyPr wrap="square">
            <a:spAutoFit/>
          </a:bodyPr>
          <a:lstStyle/>
          <a:p>
            <a:pPr eaLnBrk="0" hangingPunct="0"/>
            <a:r>
              <a:rPr lang="zh-CN" altLang="en-US" sz="2000" dirty="0">
                <a:solidFill>
                  <a:srgbClr val="0057A9"/>
                </a:solidFill>
                <a:latin typeface="楷体" panose="02010609060101010101" pitchFamily="49" charset="-122"/>
                <a:ea typeface="楷体" panose="02010609060101010101" pitchFamily="49" charset="-122"/>
              </a:rPr>
              <a:t>占参与申购此商品所有</a:t>
            </a:r>
          </a:p>
          <a:p>
            <a:pPr eaLnBrk="0" hangingPunct="0"/>
            <a:r>
              <a:rPr lang="zh-CN" altLang="en-US" sz="2000" dirty="0">
                <a:solidFill>
                  <a:srgbClr val="0057A9"/>
                </a:solidFill>
                <a:latin typeface="楷体" panose="02010609060101010101" pitchFamily="49" charset="-122"/>
                <a:ea typeface="楷体" panose="02010609060101010101" pitchFamily="49" charset="-122"/>
              </a:rPr>
              <a:t>交易商的总市值</a:t>
            </a:r>
            <a:r>
              <a:rPr lang="en-US" altLang="zh-CN" sz="2000" dirty="0">
                <a:solidFill>
                  <a:srgbClr val="0057A9"/>
                </a:solidFill>
                <a:latin typeface="楷体" panose="02010609060101010101" pitchFamily="49" charset="-122"/>
                <a:ea typeface="楷体" panose="02010609060101010101" pitchFamily="49" charset="-122"/>
              </a:rPr>
              <a:t>S</a:t>
            </a:r>
            <a:r>
              <a:rPr lang="zh-CN" altLang="en-US" sz="2000" dirty="0">
                <a:solidFill>
                  <a:srgbClr val="0057A9"/>
                </a:solidFill>
                <a:latin typeface="楷体" panose="02010609060101010101" pitchFamily="49" charset="-122"/>
                <a:ea typeface="楷体" panose="02010609060101010101" pitchFamily="49" charset="-122"/>
              </a:rPr>
              <a:t>的比例</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16" name="文本框 15"/>
          <p:cNvSpPr txBox="1">
            <a:spLocks noChangeArrowheads="1"/>
          </p:cNvSpPr>
          <p:nvPr/>
        </p:nvSpPr>
        <p:spPr bwMode="gray">
          <a:xfrm>
            <a:off x="7294151" y="1498867"/>
            <a:ext cx="996709"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申购量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19" name="文本框 18"/>
          <p:cNvSpPr txBox="1">
            <a:spLocks noChangeArrowheads="1"/>
          </p:cNvSpPr>
          <p:nvPr/>
        </p:nvSpPr>
        <p:spPr bwMode="gray">
          <a:xfrm>
            <a:off x="8524483" y="1504018"/>
            <a:ext cx="2251994"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latin typeface="楷体" panose="02010609060101010101" pitchFamily="49" charset="-122"/>
                <a:ea typeface="楷体" panose="02010609060101010101" pitchFamily="49" charset="-122"/>
              </a:rPr>
              <a:t>按市值中签量</a:t>
            </a:r>
            <a:endParaRPr lang="en-US" altLang="zh-CN" sz="2000" dirty="0">
              <a:solidFill>
                <a:srgbClr val="0057A9"/>
              </a:solidFill>
              <a:latin typeface="楷体" panose="02010609060101010101" pitchFamily="49" charset="-122"/>
              <a:ea typeface="楷体" panose="02010609060101010101" pitchFamily="49" charset="-122"/>
            </a:endParaRPr>
          </a:p>
        </p:txBody>
      </p:sp>
      <p:sp>
        <p:nvSpPr>
          <p:cNvPr id="22" name="文本框 19"/>
          <p:cNvSpPr txBox="1">
            <a:spLocks noChangeArrowheads="1"/>
          </p:cNvSpPr>
          <p:nvPr/>
        </p:nvSpPr>
        <p:spPr bwMode="gray">
          <a:xfrm>
            <a:off x="314057" y="902693"/>
            <a:ext cx="6152278"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B050"/>
                </a:solidFill>
                <a:ea typeface="微软雅黑" pitchFamily="34" charset="-122"/>
              </a:rPr>
              <a:t>按持仓市值比例分配，网上发行量为</a:t>
            </a:r>
            <a:r>
              <a:rPr lang="en-US" altLang="zh-CN" sz="2800" dirty="0" smtClean="0">
                <a:solidFill>
                  <a:srgbClr val="00B050"/>
                </a:solidFill>
                <a:ea typeface="微软雅黑" pitchFamily="34" charset="-122"/>
              </a:rPr>
              <a:t>N</a:t>
            </a:r>
            <a:endParaRPr lang="en-US" altLang="zh-CN" sz="2800" dirty="0">
              <a:solidFill>
                <a:srgbClr val="00B050"/>
              </a:solidFill>
              <a:ea typeface="微软雅黑" pitchFamily="34" charset="-122"/>
            </a:endParaRPr>
          </a:p>
        </p:txBody>
      </p:sp>
      <p:sp>
        <p:nvSpPr>
          <p:cNvPr id="23" name="文本框 19"/>
          <p:cNvSpPr txBox="1">
            <a:spLocks noChangeArrowheads="1"/>
          </p:cNvSpPr>
          <p:nvPr/>
        </p:nvSpPr>
        <p:spPr bwMode="gray">
          <a:xfrm>
            <a:off x="94132" y="5196428"/>
            <a:ext cx="11726161" cy="1200329"/>
          </a:xfrm>
          <a:prstGeom prst="rect">
            <a:avLst/>
          </a:prstGeom>
          <a:noFill/>
          <a:ln w="9525">
            <a:noFill/>
            <a:miter lim="800000"/>
            <a:headEnd/>
            <a:tailEnd/>
          </a:ln>
        </p:spPr>
        <p:txBody>
          <a:bodyPr wrap="square">
            <a:spAutoFit/>
          </a:bodyPr>
          <a:lstStyle/>
          <a:p>
            <a:r>
              <a:rPr lang="zh-CN" altLang="en-US" dirty="0">
                <a:solidFill>
                  <a:srgbClr val="7030A0"/>
                </a:solidFill>
                <a:latin typeface="楷体" panose="02010609060101010101" pitchFamily="49" charset="-122"/>
                <a:ea typeface="楷体" panose="02010609060101010101" pitchFamily="49" charset="-122"/>
              </a:rPr>
              <a:t>注</a:t>
            </a:r>
            <a:r>
              <a:rPr lang="zh-CN" altLang="en-US" dirty="0" smtClean="0">
                <a:solidFill>
                  <a:srgbClr val="7030A0"/>
                </a:solidFill>
                <a:latin typeface="楷体" panose="02010609060101010101" pitchFamily="49" charset="-122"/>
                <a:ea typeface="楷体" panose="02010609060101010101" pitchFamily="49" charset="-122"/>
              </a:rPr>
              <a:t>：</a:t>
            </a:r>
            <a:r>
              <a:rPr lang="en-US" altLang="zh-CN" dirty="0" smtClean="0">
                <a:solidFill>
                  <a:srgbClr val="7030A0"/>
                </a:solidFill>
                <a:latin typeface="楷体" panose="02010609060101010101" pitchFamily="49" charset="-122"/>
                <a:ea typeface="楷体" panose="02010609060101010101" pitchFamily="49" charset="-122"/>
              </a:rPr>
              <a:t>1</a:t>
            </a:r>
            <a:r>
              <a:rPr lang="zh-CN" altLang="en-US" dirty="0" smtClean="0">
                <a:solidFill>
                  <a:srgbClr val="7030A0"/>
                </a:solidFill>
                <a:latin typeface="楷体" panose="02010609060101010101" pitchFamily="49" charset="-122"/>
                <a:ea typeface="楷体" panose="02010609060101010101" pitchFamily="49" charset="-122"/>
              </a:rPr>
              <a:t>、持</a:t>
            </a:r>
            <a:r>
              <a:rPr lang="zh-CN" altLang="en-US" dirty="0">
                <a:solidFill>
                  <a:srgbClr val="7030A0"/>
                </a:solidFill>
                <a:latin typeface="楷体" panose="02010609060101010101" pitchFamily="49" charset="-122"/>
                <a:ea typeface="楷体" panose="02010609060101010101" pitchFamily="49" charset="-122"/>
              </a:rPr>
              <a:t>仓市值</a:t>
            </a:r>
            <a:r>
              <a:rPr lang="en-US" altLang="zh-CN" dirty="0">
                <a:solidFill>
                  <a:srgbClr val="7030A0"/>
                </a:solidFill>
                <a:latin typeface="楷体" panose="02010609060101010101" pitchFamily="49" charset="-122"/>
                <a:ea typeface="楷体" panose="02010609060101010101" pitchFamily="49" charset="-122"/>
              </a:rPr>
              <a:t>=</a:t>
            </a:r>
            <a:r>
              <a:rPr lang="zh-CN" altLang="en-US" dirty="0">
                <a:solidFill>
                  <a:srgbClr val="7030A0"/>
                </a:solidFill>
                <a:latin typeface="楷体" panose="02010609060101010101" pitchFamily="49" charset="-122"/>
                <a:ea typeface="楷体" panose="02010609060101010101" pitchFamily="49" charset="-122"/>
              </a:rPr>
              <a:t>申购结束当日收盘价</a:t>
            </a:r>
            <a:r>
              <a:rPr lang="en-US" altLang="zh-CN" dirty="0">
                <a:solidFill>
                  <a:srgbClr val="7030A0"/>
                </a:solidFill>
                <a:latin typeface="楷体" panose="02010609060101010101" pitchFamily="49" charset="-122"/>
                <a:ea typeface="楷体" panose="02010609060101010101" pitchFamily="49" charset="-122"/>
              </a:rPr>
              <a:t>x</a:t>
            </a:r>
            <a:r>
              <a:rPr lang="zh-CN" altLang="en-US" dirty="0">
                <a:solidFill>
                  <a:srgbClr val="7030A0"/>
                </a:solidFill>
                <a:latin typeface="楷体" panose="02010609060101010101" pitchFamily="49" charset="-122"/>
                <a:ea typeface="楷体" panose="02010609060101010101" pitchFamily="49" charset="-122"/>
              </a:rPr>
              <a:t>持仓</a:t>
            </a:r>
            <a:r>
              <a:rPr lang="zh-CN" altLang="en-US" dirty="0" smtClean="0">
                <a:solidFill>
                  <a:srgbClr val="7030A0"/>
                </a:solidFill>
                <a:latin typeface="楷体" panose="02010609060101010101" pitchFamily="49" charset="-122"/>
                <a:ea typeface="楷体" panose="02010609060101010101" pitchFamily="49" charset="-122"/>
              </a:rPr>
              <a:t>量</a:t>
            </a:r>
            <a:r>
              <a:rPr lang="en-US" altLang="zh-CN" dirty="0" smtClean="0">
                <a:solidFill>
                  <a:srgbClr val="7030A0"/>
                </a:solidFill>
                <a:latin typeface="楷体" panose="02010609060101010101" pitchFamily="49" charset="-122"/>
                <a:ea typeface="楷体" panose="02010609060101010101" pitchFamily="49" charset="-122"/>
              </a:rPr>
              <a:t>;</a:t>
            </a:r>
            <a:r>
              <a:rPr lang="zh-CN" altLang="en-US" dirty="0" smtClean="0">
                <a:solidFill>
                  <a:srgbClr val="7030A0"/>
                </a:solidFill>
                <a:latin typeface="楷体" panose="02010609060101010101" pitchFamily="49" charset="-122"/>
                <a:ea typeface="楷体" panose="02010609060101010101" pitchFamily="49" charset="-122"/>
              </a:rPr>
              <a:t>不足</a:t>
            </a:r>
            <a:r>
              <a:rPr lang="en-US" altLang="zh-CN" dirty="0">
                <a:solidFill>
                  <a:srgbClr val="7030A0"/>
                </a:solidFill>
                <a:latin typeface="楷体" panose="02010609060101010101" pitchFamily="49" charset="-122"/>
                <a:ea typeface="楷体" panose="02010609060101010101" pitchFamily="49" charset="-122"/>
              </a:rPr>
              <a:t>1</a:t>
            </a:r>
            <a:r>
              <a:rPr lang="zh-CN" altLang="en-US" dirty="0">
                <a:solidFill>
                  <a:srgbClr val="7030A0"/>
                </a:solidFill>
                <a:latin typeface="楷体" panose="02010609060101010101" pitchFamily="49" charset="-122"/>
                <a:ea typeface="楷体" panose="02010609060101010101" pitchFamily="49" charset="-122"/>
              </a:rPr>
              <a:t>签，舍去</a:t>
            </a:r>
            <a:r>
              <a:rPr lang="en-US" altLang="zh-CN" dirty="0" smtClean="0">
                <a:solidFill>
                  <a:srgbClr val="7030A0"/>
                </a:solidFill>
                <a:latin typeface="楷体" panose="02010609060101010101" pitchFamily="49" charset="-122"/>
                <a:ea typeface="楷体" panose="02010609060101010101" pitchFamily="49" charset="-122"/>
              </a:rPr>
              <a:t>;</a:t>
            </a:r>
          </a:p>
          <a:p>
            <a:r>
              <a:rPr lang="en-US" altLang="zh-CN" dirty="0" smtClean="0">
                <a:solidFill>
                  <a:srgbClr val="7030A0"/>
                </a:solidFill>
                <a:latin typeface="楷体" panose="02010609060101010101" pitchFamily="49" charset="-122"/>
                <a:ea typeface="楷体" panose="02010609060101010101" pitchFamily="49" charset="-122"/>
              </a:rPr>
              <a:t>    </a:t>
            </a:r>
            <a:r>
              <a:rPr lang="en-US" altLang="zh-CN" dirty="0" smtClean="0">
                <a:solidFill>
                  <a:srgbClr val="FF0000"/>
                </a:solidFill>
                <a:latin typeface="楷体" panose="02010609060101010101" pitchFamily="49" charset="-122"/>
                <a:ea typeface="楷体" panose="02010609060101010101" pitchFamily="49" charset="-122"/>
              </a:rPr>
              <a:t>2</a:t>
            </a:r>
            <a:r>
              <a:rPr lang="zh-CN" altLang="en-US" dirty="0">
                <a:solidFill>
                  <a:srgbClr val="FF0000"/>
                </a:solidFill>
                <a:latin typeface="楷体" panose="02010609060101010101" pitchFamily="49" charset="-122"/>
                <a:ea typeface="楷体" panose="02010609060101010101" pitchFamily="49" charset="-122"/>
              </a:rPr>
              <a:t>、</a:t>
            </a:r>
            <a:r>
              <a:rPr lang="zh-CN" altLang="zh-CN" dirty="0">
                <a:solidFill>
                  <a:srgbClr val="FF0000"/>
                </a:solidFill>
                <a:latin typeface="楷体" panose="02010609060101010101" pitchFamily="49" charset="-122"/>
                <a:ea typeface="楷体" panose="02010609060101010101" pitchFamily="49" charset="-122"/>
              </a:rPr>
              <a:t>没有市值的人不能参与</a:t>
            </a:r>
            <a:r>
              <a:rPr lang="zh-CN" altLang="zh-CN" dirty="0" smtClean="0">
                <a:solidFill>
                  <a:srgbClr val="FF0000"/>
                </a:solidFill>
                <a:latin typeface="楷体" panose="02010609060101010101" pitchFamily="49" charset="-122"/>
                <a:ea typeface="楷体" panose="02010609060101010101" pitchFamily="49" charset="-122"/>
              </a:rPr>
              <a:t>抽签</a:t>
            </a:r>
            <a:r>
              <a:rPr lang="zh-CN" altLang="en-US" dirty="0" smtClean="0">
                <a:solidFill>
                  <a:srgbClr val="FF0000"/>
                </a:solidFill>
                <a:latin typeface="楷体" panose="02010609060101010101" pitchFamily="49" charset="-122"/>
                <a:ea typeface="楷体" panose="02010609060101010101" pitchFamily="49" charset="-122"/>
              </a:rPr>
              <a:t>；</a:t>
            </a:r>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smtClean="0">
                <a:solidFill>
                  <a:srgbClr val="FF0000"/>
                </a:solidFill>
                <a:latin typeface="楷体" panose="02010609060101010101" pitchFamily="49" charset="-122"/>
                <a:ea typeface="楷体" panose="02010609060101010101" pitchFamily="49" charset="-122"/>
              </a:rPr>
              <a:t>    </a:t>
            </a:r>
            <a:r>
              <a:rPr lang="zh-CN" altLang="en-US" dirty="0" smtClean="0">
                <a:solidFill>
                  <a:srgbClr val="7030A0"/>
                </a:solidFill>
                <a:latin typeface="楷体" panose="02010609060101010101" pitchFamily="49" charset="-122"/>
                <a:ea typeface="楷体" panose="02010609060101010101" pitchFamily="49" charset="-122"/>
              </a:rPr>
              <a:t>有</a:t>
            </a:r>
            <a:r>
              <a:rPr lang="zh-CN" altLang="en-US" dirty="0">
                <a:solidFill>
                  <a:srgbClr val="7030A0"/>
                </a:solidFill>
                <a:latin typeface="楷体" panose="02010609060101010101" pitchFamily="49" charset="-122"/>
                <a:ea typeface="楷体" panose="02010609060101010101" pitchFamily="49" charset="-122"/>
              </a:rPr>
              <a:t>市值的单个交易商中签总数</a:t>
            </a:r>
            <a:r>
              <a:rPr lang="en-US" altLang="zh-CN" dirty="0" smtClean="0">
                <a:solidFill>
                  <a:srgbClr val="7030A0"/>
                </a:solidFill>
                <a:latin typeface="楷体" panose="02010609060101010101" pitchFamily="49" charset="-122"/>
                <a:ea typeface="楷体" panose="02010609060101010101" pitchFamily="49" charset="-122"/>
              </a:rPr>
              <a:t>=</a:t>
            </a:r>
            <a:r>
              <a:rPr lang="zh-CN" altLang="en-US" dirty="0" smtClean="0">
                <a:solidFill>
                  <a:srgbClr val="7030A0"/>
                </a:solidFill>
                <a:latin typeface="楷体" panose="02010609060101010101" pitchFamily="49" charset="-122"/>
                <a:ea typeface="楷体" panose="02010609060101010101" pitchFamily="49" charset="-122"/>
              </a:rPr>
              <a:t>供</a:t>
            </a:r>
            <a:r>
              <a:rPr lang="zh-CN" altLang="en-US" dirty="0">
                <a:solidFill>
                  <a:srgbClr val="7030A0"/>
                </a:solidFill>
                <a:latin typeface="楷体" panose="02010609060101010101" pitchFamily="49" charset="-122"/>
                <a:ea typeface="楷体" panose="02010609060101010101" pitchFamily="49" charset="-122"/>
              </a:rPr>
              <a:t>申购</a:t>
            </a:r>
            <a:r>
              <a:rPr lang="zh-CN" altLang="en-US" dirty="0" smtClean="0">
                <a:solidFill>
                  <a:srgbClr val="7030A0"/>
                </a:solidFill>
                <a:latin typeface="楷体" panose="02010609060101010101" pitchFamily="49" charset="-122"/>
                <a:ea typeface="楷体" panose="02010609060101010101" pitchFamily="49" charset="-122"/>
              </a:rPr>
              <a:t>总数*</a:t>
            </a:r>
            <a:r>
              <a:rPr lang="en-US" altLang="zh-CN" dirty="0" smtClean="0">
                <a:solidFill>
                  <a:srgbClr val="7030A0"/>
                </a:solidFill>
                <a:latin typeface="楷体" panose="02010609060101010101" pitchFamily="49" charset="-122"/>
                <a:ea typeface="楷体" panose="02010609060101010101" pitchFamily="49" charset="-122"/>
              </a:rPr>
              <a:t>(</a:t>
            </a:r>
            <a:r>
              <a:rPr lang="zh-CN" altLang="en-US" dirty="0">
                <a:solidFill>
                  <a:srgbClr val="7030A0"/>
                </a:solidFill>
                <a:latin typeface="楷体" panose="02010609060101010101" pitchFamily="49" charset="-122"/>
                <a:ea typeface="楷体" panose="02010609060101010101" pitchFamily="49" charset="-122"/>
              </a:rPr>
              <a:t>单人持仓市值</a:t>
            </a:r>
            <a:r>
              <a:rPr lang="en-US" altLang="zh-CN" dirty="0">
                <a:solidFill>
                  <a:srgbClr val="7030A0"/>
                </a:solidFill>
                <a:latin typeface="楷体" panose="02010609060101010101" pitchFamily="49" charset="-122"/>
                <a:ea typeface="楷体" panose="02010609060101010101" pitchFamily="49" charset="-122"/>
              </a:rPr>
              <a:t>/</a:t>
            </a:r>
            <a:r>
              <a:rPr lang="zh-CN" altLang="en-US" dirty="0">
                <a:solidFill>
                  <a:srgbClr val="7030A0"/>
                </a:solidFill>
                <a:latin typeface="楷体" panose="02010609060101010101" pitchFamily="49" charset="-122"/>
                <a:ea typeface="楷体" panose="02010609060101010101" pitchFamily="49" charset="-122"/>
              </a:rPr>
              <a:t>所有申购者总持仓市值</a:t>
            </a:r>
            <a:r>
              <a:rPr lang="en-US" altLang="zh-CN" dirty="0" smtClean="0">
                <a:solidFill>
                  <a:srgbClr val="7030A0"/>
                </a:solidFill>
                <a:latin typeface="楷体" panose="02010609060101010101" pitchFamily="49" charset="-122"/>
                <a:ea typeface="楷体" panose="02010609060101010101" pitchFamily="49" charset="-122"/>
              </a:rPr>
              <a:t>)+</a:t>
            </a:r>
            <a:r>
              <a:rPr lang="zh-CN" altLang="en-US" dirty="0" smtClean="0">
                <a:solidFill>
                  <a:srgbClr val="7030A0"/>
                </a:solidFill>
                <a:latin typeface="楷体" panose="02010609060101010101" pitchFamily="49" charset="-122"/>
                <a:ea typeface="楷体" panose="02010609060101010101" pitchFamily="49" charset="-122"/>
              </a:rPr>
              <a:t>随机分配</a:t>
            </a:r>
            <a:r>
              <a:rPr lang="zh-CN" altLang="en-US" dirty="0">
                <a:solidFill>
                  <a:srgbClr val="7030A0"/>
                </a:solidFill>
                <a:latin typeface="楷体" panose="02010609060101010101" pitchFamily="49" charset="-122"/>
                <a:ea typeface="楷体" panose="02010609060101010101" pitchFamily="49" charset="-122"/>
              </a:rPr>
              <a:t>数</a:t>
            </a:r>
            <a:r>
              <a:rPr lang="zh-CN" altLang="en-US" dirty="0" smtClean="0">
                <a:solidFill>
                  <a:srgbClr val="7030A0"/>
                </a:solidFill>
                <a:latin typeface="楷体" panose="02010609060101010101" pitchFamily="49" charset="-122"/>
                <a:ea typeface="楷体" panose="02010609060101010101" pitchFamily="49" charset="-122"/>
              </a:rPr>
              <a:t> </a:t>
            </a:r>
            <a:endParaRPr lang="en-US" altLang="zh-CN" dirty="0" smtClean="0">
              <a:solidFill>
                <a:srgbClr val="7030A0"/>
              </a:solidFill>
              <a:latin typeface="楷体" panose="02010609060101010101" pitchFamily="49" charset="-122"/>
              <a:ea typeface="楷体" panose="02010609060101010101" pitchFamily="49" charset="-122"/>
            </a:endParaRPr>
          </a:p>
          <a:p>
            <a:r>
              <a:rPr lang="en-US" altLang="zh-CN" dirty="0" smtClean="0">
                <a:solidFill>
                  <a:srgbClr val="FF0000"/>
                </a:solidFill>
                <a:latin typeface="楷体" panose="02010609060101010101" pitchFamily="49" charset="-122"/>
                <a:ea typeface="楷体" panose="02010609060101010101" pitchFamily="49" charset="-122"/>
              </a:rPr>
              <a:t>    </a:t>
            </a:r>
            <a:r>
              <a:rPr lang="en-US" altLang="zh-CN" dirty="0" smtClean="0">
                <a:solidFill>
                  <a:srgbClr val="7030A0"/>
                </a:solidFill>
                <a:latin typeface="楷体" panose="02010609060101010101" pitchFamily="49" charset="-122"/>
                <a:ea typeface="楷体" panose="02010609060101010101" pitchFamily="49" charset="-122"/>
              </a:rPr>
              <a:t>3</a:t>
            </a:r>
            <a:r>
              <a:rPr lang="zh-CN" altLang="en-US" dirty="0" smtClean="0">
                <a:solidFill>
                  <a:srgbClr val="7030A0"/>
                </a:solidFill>
                <a:latin typeface="楷体" panose="02010609060101010101" pitchFamily="49" charset="-122"/>
                <a:ea typeface="楷体" panose="02010609060101010101" pitchFamily="49" charset="-122"/>
              </a:rPr>
              <a:t>、</a:t>
            </a:r>
            <a:r>
              <a:rPr lang="zh-CN" altLang="en-US" dirty="0">
                <a:solidFill>
                  <a:srgbClr val="7030A0"/>
                </a:solidFill>
                <a:latin typeface="楷体" panose="02010609060101010101" pitchFamily="49" charset="-122"/>
                <a:ea typeface="楷体" panose="02010609060101010101" pitchFamily="49" charset="-122"/>
              </a:rPr>
              <a:t>如抽完仍有剩余未分配签的情况（因为超过单账户最大中签数及不足</a:t>
            </a:r>
            <a:r>
              <a:rPr lang="en-US" altLang="zh-CN" dirty="0">
                <a:solidFill>
                  <a:srgbClr val="7030A0"/>
                </a:solidFill>
                <a:latin typeface="楷体" panose="02010609060101010101" pitchFamily="49" charset="-122"/>
                <a:ea typeface="楷体" panose="02010609060101010101" pitchFamily="49" charset="-122"/>
              </a:rPr>
              <a:t>1</a:t>
            </a:r>
            <a:r>
              <a:rPr lang="zh-CN" altLang="en-US" dirty="0">
                <a:solidFill>
                  <a:srgbClr val="7030A0"/>
                </a:solidFill>
                <a:latin typeface="楷体" panose="02010609060101010101" pitchFamily="49" charset="-122"/>
                <a:ea typeface="楷体" panose="02010609060101010101" pitchFamily="49" charset="-122"/>
              </a:rPr>
              <a:t>的都舍去），随机分给剩余未中签</a:t>
            </a:r>
            <a:r>
              <a:rPr lang="zh-CN" altLang="en-US" dirty="0" smtClean="0">
                <a:solidFill>
                  <a:srgbClr val="7030A0"/>
                </a:solidFill>
                <a:latin typeface="楷体" panose="02010609060101010101" pitchFamily="49" charset="-122"/>
                <a:ea typeface="楷体" panose="02010609060101010101" pitchFamily="49" charset="-122"/>
              </a:rPr>
              <a:t>号</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21" name="文本框 19"/>
          <p:cNvSpPr txBox="1">
            <a:spLocks noChangeArrowheads="1"/>
          </p:cNvSpPr>
          <p:nvPr/>
        </p:nvSpPr>
        <p:spPr bwMode="gray">
          <a:xfrm>
            <a:off x="7606383" y="4808582"/>
            <a:ext cx="4074285" cy="477054"/>
          </a:xfrm>
          <a:prstGeom prst="rect">
            <a:avLst/>
          </a:prstGeom>
          <a:noFill/>
          <a:ln w="9525">
            <a:noFill/>
            <a:miter lim="800000"/>
            <a:headEnd/>
            <a:tailEnd/>
          </a:ln>
        </p:spPr>
        <p:txBody>
          <a:bodyPr wrap="square">
            <a:spAutoFit/>
          </a:bodyPr>
          <a:lstStyle/>
          <a:p>
            <a:pPr eaLnBrk="0" hangingPunct="0"/>
            <a:r>
              <a:rPr lang="zh-CN" altLang="en-US" sz="2500" dirty="0" smtClean="0">
                <a:solidFill>
                  <a:srgbClr val="7030A0"/>
                </a:solidFill>
                <a:latin typeface="楷体" panose="02010609060101010101" pitchFamily="49" charset="-122"/>
                <a:ea typeface="楷体" panose="02010609060101010101" pitchFamily="49" charset="-122"/>
              </a:rPr>
              <a:t>中签量不能超过最大中签量</a:t>
            </a:r>
            <a:endParaRPr lang="en-US" altLang="zh-CN" sz="2500" dirty="0">
              <a:solidFill>
                <a:srgbClr val="7030A0"/>
              </a:solidFill>
              <a:latin typeface="楷体" panose="02010609060101010101" pitchFamily="49" charset="-122"/>
              <a:ea typeface="楷体" panose="02010609060101010101" pitchFamily="49" charset="-122"/>
            </a:endParaRPr>
          </a:p>
        </p:txBody>
      </p:sp>
      <p:sp>
        <p:nvSpPr>
          <p:cNvPr id="26" name="文本框 19"/>
          <p:cNvSpPr txBox="1">
            <a:spLocks noChangeArrowheads="1"/>
          </p:cNvSpPr>
          <p:nvPr/>
        </p:nvSpPr>
        <p:spPr bwMode="gray">
          <a:xfrm>
            <a:off x="27226" y="4823403"/>
            <a:ext cx="3005907" cy="400110"/>
          </a:xfrm>
          <a:prstGeom prst="rect">
            <a:avLst/>
          </a:prstGeom>
          <a:noFill/>
          <a:ln w="9525">
            <a:noFill/>
            <a:miter lim="800000"/>
            <a:headEnd/>
            <a:tailEnd/>
          </a:ln>
        </p:spPr>
        <p:txBody>
          <a:bodyPr wrap="square">
            <a:spAutoFit/>
          </a:bodyPr>
          <a:lstStyle/>
          <a:p>
            <a:pPr eaLnBrk="0" hangingPunct="0"/>
            <a:r>
              <a:rPr lang="en-US" altLang="zh-CN" sz="2000" dirty="0" smtClean="0">
                <a:solidFill>
                  <a:srgbClr val="FF0000"/>
                </a:solidFill>
                <a:latin typeface="楷体" panose="02010609060101010101" pitchFamily="49" charset="-122"/>
                <a:ea typeface="楷体" panose="02010609060101010101" pitchFamily="49" charset="-122"/>
              </a:rPr>
              <a:t>S1+S2+S3+S4+S5+…+Sn=S</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27" name="文本框 19"/>
          <p:cNvSpPr txBox="1">
            <a:spLocks noChangeArrowheads="1"/>
          </p:cNvSpPr>
          <p:nvPr/>
        </p:nvSpPr>
        <p:spPr bwMode="gray">
          <a:xfrm>
            <a:off x="1330506" y="4131910"/>
            <a:ext cx="10266762" cy="323165"/>
          </a:xfrm>
          <a:prstGeom prst="rect">
            <a:avLst/>
          </a:prstGeom>
          <a:noFill/>
          <a:ln w="9525">
            <a:noFill/>
            <a:miter lim="800000"/>
            <a:headEnd/>
            <a:tailEnd/>
          </a:ln>
        </p:spPr>
        <p:txBody>
          <a:bodyPr wrap="square">
            <a:spAutoFit/>
          </a:bodyPr>
          <a:lstStyle/>
          <a:p>
            <a:pPr eaLnBrk="0" hangingPunct="0"/>
            <a:r>
              <a:rPr lang="zh-CN" altLang="en-US" sz="1500" dirty="0">
                <a:solidFill>
                  <a:srgbClr val="0057A9"/>
                </a:solidFill>
                <a:latin typeface="楷体" panose="02010609060101010101" pitchFamily="49" charset="-122"/>
                <a:ea typeface="楷体" panose="02010609060101010101" pitchFamily="49" charset="-122"/>
              </a:rPr>
              <a:t>交易</a:t>
            </a:r>
            <a:r>
              <a:rPr lang="zh-CN" altLang="en-US" sz="1500" dirty="0" smtClean="0">
                <a:solidFill>
                  <a:srgbClr val="0057A9"/>
                </a:solidFill>
                <a:latin typeface="楷体" panose="02010609060101010101" pitchFamily="49" charset="-122"/>
                <a:ea typeface="楷体" panose="02010609060101010101" pitchFamily="49" charset="-122"/>
              </a:rPr>
              <a:t>商</a:t>
            </a:r>
            <a:r>
              <a:rPr lang="en-US" altLang="zh-CN" sz="1500" dirty="0" smtClean="0">
                <a:solidFill>
                  <a:srgbClr val="0057A9"/>
                </a:solidFill>
                <a:latin typeface="楷体" panose="02010609060101010101" pitchFamily="49" charset="-122"/>
                <a:ea typeface="楷体" panose="02010609060101010101" pitchFamily="49" charset="-122"/>
              </a:rPr>
              <a:t>…      …                     …                           …              …</a:t>
            </a:r>
            <a:endParaRPr lang="en-US" altLang="zh-CN" sz="1500" dirty="0">
              <a:solidFill>
                <a:srgbClr val="0057A9"/>
              </a:solidFill>
              <a:latin typeface="楷体" panose="02010609060101010101" pitchFamily="49" charset="-122"/>
              <a:ea typeface="楷体" panose="02010609060101010101" pitchFamily="49" charset="-122"/>
            </a:endParaRPr>
          </a:p>
        </p:txBody>
      </p:sp>
      <p:sp>
        <p:nvSpPr>
          <p:cNvPr id="28" name="文本框 19"/>
          <p:cNvSpPr txBox="1">
            <a:spLocks noChangeArrowheads="1"/>
          </p:cNvSpPr>
          <p:nvPr/>
        </p:nvSpPr>
        <p:spPr bwMode="gray">
          <a:xfrm>
            <a:off x="1330506" y="4513187"/>
            <a:ext cx="10350162" cy="323165"/>
          </a:xfrm>
          <a:prstGeom prst="rect">
            <a:avLst/>
          </a:prstGeom>
          <a:noFill/>
          <a:ln w="9525">
            <a:noFill/>
            <a:miter lim="800000"/>
            <a:headEnd/>
            <a:tailEnd/>
          </a:ln>
        </p:spPr>
        <p:txBody>
          <a:bodyPr wrap="square">
            <a:spAutoFit/>
          </a:bodyPr>
          <a:lstStyle/>
          <a:p>
            <a:pPr eaLnBrk="0" hangingPunct="0"/>
            <a:r>
              <a:rPr lang="zh-CN" altLang="en-US" sz="1500" dirty="0">
                <a:solidFill>
                  <a:srgbClr val="0057A9"/>
                </a:solidFill>
                <a:latin typeface="楷体" panose="02010609060101010101" pitchFamily="49" charset="-122"/>
                <a:ea typeface="楷体" panose="02010609060101010101" pitchFamily="49" charset="-122"/>
              </a:rPr>
              <a:t>交易</a:t>
            </a:r>
            <a:r>
              <a:rPr lang="zh-CN" altLang="en-US" sz="1500" dirty="0" smtClean="0">
                <a:solidFill>
                  <a:srgbClr val="0057A9"/>
                </a:solidFill>
                <a:latin typeface="楷体" panose="02010609060101010101" pitchFamily="49" charset="-122"/>
                <a:ea typeface="楷体" panose="02010609060101010101" pitchFamily="49" charset="-122"/>
              </a:rPr>
              <a:t>商</a:t>
            </a:r>
            <a:r>
              <a:rPr lang="en-US" altLang="zh-CN" sz="1500" dirty="0">
                <a:solidFill>
                  <a:srgbClr val="0057A9"/>
                </a:solidFill>
                <a:latin typeface="楷体" panose="02010609060101010101" pitchFamily="49" charset="-122"/>
                <a:ea typeface="楷体" panose="02010609060101010101" pitchFamily="49" charset="-122"/>
              </a:rPr>
              <a:t>n</a:t>
            </a:r>
            <a:r>
              <a:rPr lang="en-US" altLang="zh-CN" sz="1500" dirty="0" smtClean="0">
                <a:solidFill>
                  <a:srgbClr val="0057A9"/>
                </a:solidFill>
                <a:latin typeface="楷体" panose="02010609060101010101" pitchFamily="49" charset="-122"/>
                <a:ea typeface="楷体" panose="02010609060101010101" pitchFamily="49" charset="-122"/>
              </a:rPr>
              <a:t>       Sn                   Sn/S=</a:t>
            </a:r>
            <a:r>
              <a:rPr lang="en-US" altLang="zh-CN" sz="1500" dirty="0" err="1" smtClean="0">
                <a:solidFill>
                  <a:srgbClr val="0057A9"/>
                </a:solidFill>
                <a:latin typeface="楷体" panose="02010609060101010101" pitchFamily="49" charset="-122"/>
                <a:ea typeface="楷体" panose="02010609060101010101" pitchFamily="49" charset="-122"/>
              </a:rPr>
              <a:t>Pn</a:t>
            </a:r>
            <a:r>
              <a:rPr lang="en-US" altLang="zh-CN" sz="1500" dirty="0" smtClean="0">
                <a:solidFill>
                  <a:srgbClr val="0057A9"/>
                </a:solidFill>
                <a:latin typeface="楷体" panose="02010609060101010101" pitchFamily="49" charset="-122"/>
                <a:ea typeface="楷体" panose="02010609060101010101" pitchFamily="49" charset="-122"/>
              </a:rPr>
              <a:t>                        …             </a:t>
            </a:r>
            <a:r>
              <a:rPr lang="en-US" altLang="zh-CN" sz="1500" dirty="0" smtClean="0">
                <a:solidFill>
                  <a:srgbClr val="0070C0"/>
                </a:solidFill>
                <a:latin typeface="楷体" panose="02010609060101010101" pitchFamily="49" charset="-122"/>
                <a:ea typeface="楷体" panose="02010609060101010101" pitchFamily="49" charset="-122"/>
              </a:rPr>
              <a:t>N*</a:t>
            </a:r>
            <a:r>
              <a:rPr lang="en-US" altLang="zh-CN" sz="1500" dirty="0" err="1" smtClean="0">
                <a:solidFill>
                  <a:srgbClr val="0070C0"/>
                </a:solidFill>
                <a:latin typeface="楷体" panose="02010609060101010101" pitchFamily="49" charset="-122"/>
                <a:ea typeface="楷体" panose="02010609060101010101" pitchFamily="49" charset="-122"/>
              </a:rPr>
              <a:t>Pn</a:t>
            </a:r>
            <a:endParaRPr lang="en-US" altLang="zh-CN" sz="1500" dirty="0">
              <a:solidFill>
                <a:srgbClr val="0070C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893908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kern="1200" dirty="0" smtClean="0"/>
              <a:t>清算</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9"/>
          <p:cNvSpPr txBox="1">
            <a:spLocks noChangeArrowheads="1"/>
          </p:cNvSpPr>
          <p:nvPr/>
        </p:nvSpPr>
        <p:spPr bwMode="gray">
          <a:xfrm>
            <a:off x="314057" y="1167237"/>
            <a:ext cx="9067373"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B050"/>
                </a:solidFill>
                <a:ea typeface="微软雅黑" pitchFamily="34" charset="-122"/>
              </a:rPr>
              <a:t>对发行阶段中的资金进行清算，货款及货权进行转移</a:t>
            </a:r>
            <a:endParaRPr lang="en-US" altLang="zh-CN" sz="2800" dirty="0">
              <a:solidFill>
                <a:srgbClr val="00B050"/>
              </a:solidFill>
              <a:ea typeface="微软雅黑" pitchFamily="34" charset="-122"/>
            </a:endParaRPr>
          </a:p>
        </p:txBody>
      </p:sp>
      <p:pic>
        <p:nvPicPr>
          <p:cNvPr id="3" name="图片 2"/>
          <p:cNvPicPr>
            <a:picLocks noChangeAspect="1"/>
          </p:cNvPicPr>
          <p:nvPr/>
        </p:nvPicPr>
        <p:blipFill>
          <a:blip r:embed="rId2"/>
          <a:stretch>
            <a:fillRect/>
          </a:stretch>
        </p:blipFill>
        <p:spPr>
          <a:xfrm>
            <a:off x="1237" y="2278251"/>
            <a:ext cx="12190763" cy="1499288"/>
          </a:xfrm>
          <a:prstGeom prst="rect">
            <a:avLst/>
          </a:prstGeom>
        </p:spPr>
      </p:pic>
    </p:spTree>
    <p:extLst>
      <p:ext uri="{BB962C8B-B14F-4D97-AF65-F5344CB8AC3E}">
        <p14:creationId xmlns:p14="http://schemas.microsoft.com/office/powerpoint/2010/main" val="31772390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dirty="0" smtClean="0"/>
              <a:t>挂牌上</a:t>
            </a:r>
            <a:r>
              <a:rPr lang="zh-CN" altLang="en-US" sz="3000" dirty="0"/>
              <a:t>市</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9"/>
          <p:cNvSpPr txBox="1">
            <a:spLocks noChangeArrowheads="1"/>
          </p:cNvSpPr>
          <p:nvPr/>
        </p:nvSpPr>
        <p:spPr bwMode="gray">
          <a:xfrm>
            <a:off x="314057" y="735412"/>
            <a:ext cx="10489931" cy="523220"/>
          </a:xfrm>
          <a:prstGeom prst="rect">
            <a:avLst/>
          </a:prstGeom>
          <a:noFill/>
          <a:ln w="9525">
            <a:noFill/>
            <a:miter lim="800000"/>
            <a:headEnd/>
            <a:tailEnd/>
          </a:ln>
        </p:spPr>
        <p:txBody>
          <a:bodyPr wrap="square">
            <a:spAutoFit/>
          </a:bodyPr>
          <a:lstStyle/>
          <a:p>
            <a:pPr eaLnBrk="0" hangingPunct="0"/>
            <a:r>
              <a:rPr lang="en-US" altLang="zh-CN" sz="2800" dirty="0" smtClean="0">
                <a:solidFill>
                  <a:srgbClr val="00B050"/>
                </a:solidFill>
                <a:ea typeface="微软雅黑" pitchFamily="34" charset="-122"/>
              </a:rPr>
              <a:t>1</a:t>
            </a:r>
            <a:r>
              <a:rPr lang="zh-CN" altLang="en-US" sz="2800" dirty="0" smtClean="0">
                <a:solidFill>
                  <a:srgbClr val="00B050"/>
                </a:solidFill>
                <a:ea typeface="微软雅黑" pitchFamily="34" charset="-122"/>
              </a:rPr>
              <a:t>、增加挂牌商品，设置商品参数</a:t>
            </a:r>
            <a:r>
              <a:rPr lang="en-US" altLang="zh-CN" sz="2000" dirty="0" smtClean="0">
                <a:solidFill>
                  <a:srgbClr val="7030A0"/>
                </a:solidFill>
                <a:ea typeface="微软雅黑" pitchFamily="34" charset="-122"/>
              </a:rPr>
              <a:t>(</a:t>
            </a:r>
            <a:r>
              <a:rPr lang="zh-CN" altLang="en-US" sz="2000" dirty="0" smtClean="0">
                <a:solidFill>
                  <a:srgbClr val="7030A0"/>
                </a:solidFill>
                <a:ea typeface="微软雅黑" pitchFamily="34" charset="-122"/>
              </a:rPr>
              <a:t>设置商品规格，提货用</a:t>
            </a:r>
            <a:r>
              <a:rPr lang="en-US" altLang="zh-CN" sz="2000" dirty="0" smtClean="0">
                <a:solidFill>
                  <a:srgbClr val="7030A0"/>
                </a:solidFill>
                <a:ea typeface="微软雅黑" pitchFamily="34" charset="-122"/>
              </a:rPr>
              <a:t>)</a:t>
            </a:r>
            <a:endParaRPr lang="en-US" altLang="zh-CN" sz="2000" dirty="0">
              <a:solidFill>
                <a:srgbClr val="7030A0"/>
              </a:solidFill>
              <a:ea typeface="微软雅黑" pitchFamily="34" charset="-122"/>
            </a:endParaRPr>
          </a:p>
        </p:txBody>
      </p:sp>
      <p:pic>
        <p:nvPicPr>
          <p:cNvPr id="5" name="图片 4"/>
          <p:cNvPicPr>
            <a:picLocks noChangeAspect="1"/>
          </p:cNvPicPr>
          <p:nvPr/>
        </p:nvPicPr>
        <p:blipFill>
          <a:blip r:embed="rId2"/>
          <a:stretch>
            <a:fillRect/>
          </a:stretch>
        </p:blipFill>
        <p:spPr>
          <a:xfrm>
            <a:off x="493691" y="1162644"/>
            <a:ext cx="11204612" cy="5224501"/>
          </a:xfrm>
          <a:prstGeom prst="rect">
            <a:avLst/>
          </a:prstGeom>
        </p:spPr>
      </p:pic>
    </p:spTree>
    <p:extLst>
      <p:ext uri="{BB962C8B-B14F-4D97-AF65-F5344CB8AC3E}">
        <p14:creationId xmlns:p14="http://schemas.microsoft.com/office/powerpoint/2010/main" val="1260552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5" y="102285"/>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98" name="Rectangle 2"/>
          <p:cNvSpPr>
            <a:spLocks noGrp="1" noChangeArrowheads="1"/>
          </p:cNvSpPr>
          <p:nvPr>
            <p:ph type="ctrTitle" idx="4294967295"/>
          </p:nvPr>
        </p:nvSpPr>
        <p:spPr>
          <a:xfrm>
            <a:off x="336176" y="102286"/>
            <a:ext cx="10941421" cy="906244"/>
          </a:xfrm>
          <a:ln>
            <a:noFill/>
            <a:miter lim="800000"/>
            <a:headEnd/>
            <a:tailEnd/>
          </a:ln>
        </p:spPr>
        <p:txBody>
          <a:bodyPr/>
          <a:lstStyle/>
          <a:p>
            <a:pPr eaLnBrk="1" hangingPunct="1"/>
            <a:r>
              <a:rPr lang="zh-CN" altLang="en-US" dirty="0">
                <a:solidFill>
                  <a:schemeClr val="bg1"/>
                </a:solidFill>
              </a:rPr>
              <a:t>分散式柜台整体架构图</a:t>
            </a:r>
          </a:p>
        </p:txBody>
      </p:sp>
      <p:graphicFrame>
        <p:nvGraphicFramePr>
          <p:cNvPr id="4099" name="Object 3"/>
          <p:cNvGraphicFramePr>
            <a:graphicFrameLocks/>
          </p:cNvGraphicFramePr>
          <p:nvPr>
            <p:extLst>
              <p:ext uri="{D42A27DB-BD31-4B8C-83A1-F6EECF244321}">
                <p14:modId xmlns:p14="http://schemas.microsoft.com/office/powerpoint/2010/main" val="2399933343"/>
              </p:ext>
            </p:extLst>
          </p:nvPr>
        </p:nvGraphicFramePr>
        <p:xfrm>
          <a:off x="1584101" y="1171976"/>
          <a:ext cx="8663458" cy="4868216"/>
        </p:xfrm>
        <a:graphic>
          <a:graphicData uri="http://schemas.openxmlformats.org/presentationml/2006/ole">
            <mc:AlternateContent xmlns:mc="http://schemas.openxmlformats.org/markup-compatibility/2006">
              <mc:Choice xmlns:v="urn:schemas-microsoft-com:vml" Requires="v">
                <p:oleObj spid="_x0000_s2070" r:id="rId3" imgW="4141440" imgH="4083120" progId="Visio.Drawing.11">
                  <p:embed/>
                </p:oleObj>
              </mc:Choice>
              <mc:Fallback>
                <p:oleObj r:id="rId3" imgW="4141440" imgH="4083120" progId="Visio.Drawing.11">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101" y="1171976"/>
                        <a:ext cx="8663458" cy="486821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4081513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dirty="0" smtClean="0"/>
              <a:t>挂牌上</a:t>
            </a:r>
            <a:r>
              <a:rPr lang="zh-CN" altLang="en-US" sz="3000" dirty="0"/>
              <a:t>市</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9"/>
          <p:cNvSpPr txBox="1">
            <a:spLocks noChangeArrowheads="1"/>
          </p:cNvSpPr>
          <p:nvPr/>
        </p:nvSpPr>
        <p:spPr bwMode="gray">
          <a:xfrm>
            <a:off x="314057" y="735412"/>
            <a:ext cx="10489931" cy="523220"/>
          </a:xfrm>
          <a:prstGeom prst="rect">
            <a:avLst/>
          </a:prstGeom>
          <a:noFill/>
          <a:ln w="9525">
            <a:noFill/>
            <a:miter lim="800000"/>
            <a:headEnd/>
            <a:tailEnd/>
          </a:ln>
        </p:spPr>
        <p:txBody>
          <a:bodyPr wrap="square">
            <a:spAutoFit/>
          </a:bodyPr>
          <a:lstStyle/>
          <a:p>
            <a:pPr eaLnBrk="0" hangingPunct="0"/>
            <a:r>
              <a:rPr lang="en-US" altLang="zh-CN" sz="2800" dirty="0">
                <a:solidFill>
                  <a:srgbClr val="00B050"/>
                </a:solidFill>
                <a:ea typeface="微软雅黑" pitchFamily="34" charset="-122"/>
              </a:rPr>
              <a:t>2</a:t>
            </a:r>
            <a:r>
              <a:rPr lang="zh-CN" altLang="en-US" sz="2800" dirty="0" smtClean="0">
                <a:solidFill>
                  <a:srgbClr val="00B050"/>
                </a:solidFill>
                <a:ea typeface="微软雅黑" pitchFamily="34" charset="-122"/>
              </a:rPr>
              <a:t>、发行</a:t>
            </a:r>
            <a:r>
              <a:rPr lang="en-US" altLang="zh-CN" sz="2800" dirty="0" smtClean="0">
                <a:solidFill>
                  <a:srgbClr val="00B050"/>
                </a:solidFill>
                <a:ea typeface="微软雅黑" pitchFamily="34" charset="-122"/>
              </a:rPr>
              <a:t>--</a:t>
            </a:r>
            <a:r>
              <a:rPr lang="zh-CN" altLang="en-US" sz="2800" dirty="0" smtClean="0">
                <a:solidFill>
                  <a:srgbClr val="00B050"/>
                </a:solidFill>
                <a:ea typeface="微软雅黑" pitchFamily="34" charset="-122"/>
              </a:rPr>
              <a:t>上市管理</a:t>
            </a:r>
            <a:r>
              <a:rPr lang="en-US" altLang="zh-CN" sz="2800" dirty="0" smtClean="0">
                <a:solidFill>
                  <a:srgbClr val="00B050"/>
                </a:solidFill>
                <a:ea typeface="微软雅黑" pitchFamily="34" charset="-122"/>
              </a:rPr>
              <a:t>—</a:t>
            </a:r>
            <a:r>
              <a:rPr lang="zh-CN" altLang="en-US" sz="2800" dirty="0" smtClean="0">
                <a:solidFill>
                  <a:srgbClr val="00B050"/>
                </a:solidFill>
                <a:ea typeface="微软雅黑" pitchFamily="34" charset="-122"/>
              </a:rPr>
              <a:t>挂牌</a:t>
            </a:r>
            <a:endParaRPr lang="en-US" altLang="zh-CN" sz="2800" dirty="0">
              <a:solidFill>
                <a:srgbClr val="00B050"/>
              </a:solidFill>
              <a:ea typeface="微软雅黑" pitchFamily="34" charset="-122"/>
            </a:endParaRPr>
          </a:p>
        </p:txBody>
      </p:sp>
      <p:pic>
        <p:nvPicPr>
          <p:cNvPr id="3" name="图片 2"/>
          <p:cNvPicPr>
            <a:picLocks noChangeAspect="1"/>
          </p:cNvPicPr>
          <p:nvPr/>
        </p:nvPicPr>
        <p:blipFill>
          <a:blip r:embed="rId2"/>
          <a:stretch>
            <a:fillRect/>
          </a:stretch>
        </p:blipFill>
        <p:spPr>
          <a:xfrm>
            <a:off x="0" y="1391759"/>
            <a:ext cx="12201525" cy="4981318"/>
          </a:xfrm>
          <a:prstGeom prst="rect">
            <a:avLst/>
          </a:prstGeom>
        </p:spPr>
      </p:pic>
    </p:spTree>
    <p:extLst>
      <p:ext uri="{BB962C8B-B14F-4D97-AF65-F5344CB8AC3E}">
        <p14:creationId xmlns:p14="http://schemas.microsoft.com/office/powerpoint/2010/main" val="7081549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kern="1200" dirty="0" smtClean="0"/>
              <a:t>增发</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19"/>
          <p:cNvSpPr txBox="1">
            <a:spLocks noChangeArrowheads="1"/>
          </p:cNvSpPr>
          <p:nvPr/>
        </p:nvSpPr>
        <p:spPr bwMode="gray">
          <a:xfrm>
            <a:off x="1653868" y="887078"/>
            <a:ext cx="1823423" cy="553998"/>
          </a:xfrm>
          <a:prstGeom prst="rect">
            <a:avLst/>
          </a:prstGeom>
          <a:noFill/>
          <a:ln w="9525">
            <a:noFill/>
            <a:miter lim="800000"/>
            <a:headEnd/>
            <a:tailEnd/>
          </a:ln>
        </p:spPr>
        <p:txBody>
          <a:bodyPr wrap="square">
            <a:spAutoFit/>
          </a:bodyPr>
          <a:lstStyle/>
          <a:p>
            <a:pPr eaLnBrk="0" hangingPunct="0"/>
            <a:r>
              <a:rPr lang="zh-CN" altLang="en-US" sz="3000" dirty="0" smtClean="0">
                <a:solidFill>
                  <a:srgbClr val="0057A9"/>
                </a:solidFill>
                <a:ea typeface="微软雅黑" pitchFamily="34" charset="-122"/>
              </a:rPr>
              <a:t>定向增发</a:t>
            </a:r>
            <a:endParaRPr lang="en-US" altLang="zh-CN" sz="3000" dirty="0">
              <a:solidFill>
                <a:srgbClr val="0057A9"/>
              </a:solidFill>
              <a:ea typeface="微软雅黑" pitchFamily="34" charset="-122"/>
            </a:endParaRPr>
          </a:p>
        </p:txBody>
      </p:sp>
      <p:sp>
        <p:nvSpPr>
          <p:cNvPr id="63" name="文本框 19"/>
          <p:cNvSpPr txBox="1">
            <a:spLocks noChangeArrowheads="1"/>
          </p:cNvSpPr>
          <p:nvPr/>
        </p:nvSpPr>
        <p:spPr bwMode="gray">
          <a:xfrm>
            <a:off x="8146705" y="873586"/>
            <a:ext cx="1898816" cy="553998"/>
          </a:xfrm>
          <a:prstGeom prst="rect">
            <a:avLst/>
          </a:prstGeom>
          <a:noFill/>
          <a:ln w="9525">
            <a:noFill/>
            <a:miter lim="800000"/>
            <a:headEnd/>
            <a:tailEnd/>
          </a:ln>
        </p:spPr>
        <p:txBody>
          <a:bodyPr wrap="square">
            <a:spAutoFit/>
          </a:bodyPr>
          <a:lstStyle/>
          <a:p>
            <a:pPr eaLnBrk="0" hangingPunct="0"/>
            <a:r>
              <a:rPr lang="zh-CN" altLang="en-US" sz="3000" dirty="0" smtClean="0">
                <a:solidFill>
                  <a:srgbClr val="7030A0"/>
                </a:solidFill>
                <a:ea typeface="微软雅黑" pitchFamily="34" charset="-122"/>
              </a:rPr>
              <a:t>比例增发</a:t>
            </a:r>
            <a:endParaRPr lang="en-US" altLang="zh-CN" sz="3000" dirty="0">
              <a:solidFill>
                <a:srgbClr val="7030A0"/>
              </a:solidFill>
              <a:ea typeface="微软雅黑" pitchFamily="34" charset="-122"/>
            </a:endParaRPr>
          </a:p>
        </p:txBody>
      </p:sp>
      <p:cxnSp>
        <p:nvCxnSpPr>
          <p:cNvPr id="64" name="直接连接符 63"/>
          <p:cNvCxnSpPr/>
          <p:nvPr/>
        </p:nvCxnSpPr>
        <p:spPr>
          <a:xfrm>
            <a:off x="5834132" y="801978"/>
            <a:ext cx="0" cy="5017207"/>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81" name="文本框 19"/>
          <p:cNvSpPr txBox="1">
            <a:spLocks noChangeArrowheads="1"/>
          </p:cNvSpPr>
          <p:nvPr/>
        </p:nvSpPr>
        <p:spPr bwMode="gray">
          <a:xfrm>
            <a:off x="545557" y="4265885"/>
            <a:ext cx="4450186"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ea typeface="微软雅黑" pitchFamily="34" charset="-122"/>
              </a:rPr>
              <a:t>定向增发后，交易商进行确认</a:t>
            </a:r>
            <a:endParaRPr lang="en-US" altLang="zh-CN" sz="2000" dirty="0">
              <a:solidFill>
                <a:srgbClr val="0057A9"/>
              </a:solidFill>
              <a:ea typeface="微软雅黑" pitchFamily="34" charset="-122"/>
            </a:endParaRPr>
          </a:p>
        </p:txBody>
      </p:sp>
      <p:sp>
        <p:nvSpPr>
          <p:cNvPr id="100" name="文本框 19"/>
          <p:cNvSpPr txBox="1">
            <a:spLocks noChangeArrowheads="1"/>
          </p:cNvSpPr>
          <p:nvPr/>
        </p:nvSpPr>
        <p:spPr bwMode="gray">
          <a:xfrm>
            <a:off x="3073082" y="2648907"/>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200</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01" name="文本框 19"/>
          <p:cNvSpPr txBox="1">
            <a:spLocks noChangeArrowheads="1"/>
          </p:cNvSpPr>
          <p:nvPr/>
        </p:nvSpPr>
        <p:spPr bwMode="gray">
          <a:xfrm>
            <a:off x="3073082" y="3007651"/>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300</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02" name="文本框 19"/>
          <p:cNvSpPr txBox="1">
            <a:spLocks noChangeArrowheads="1"/>
          </p:cNvSpPr>
          <p:nvPr/>
        </p:nvSpPr>
        <p:spPr bwMode="gray">
          <a:xfrm>
            <a:off x="3073082" y="3331372"/>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400</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03" name="文本框 102"/>
          <p:cNvSpPr txBox="1">
            <a:spLocks noChangeArrowheads="1"/>
          </p:cNvSpPr>
          <p:nvPr/>
        </p:nvSpPr>
        <p:spPr bwMode="gray">
          <a:xfrm>
            <a:off x="3073082" y="3679030"/>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600</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18" name="文本框 19"/>
          <p:cNvSpPr txBox="1">
            <a:spLocks noChangeArrowheads="1"/>
          </p:cNvSpPr>
          <p:nvPr/>
        </p:nvSpPr>
        <p:spPr bwMode="gray">
          <a:xfrm>
            <a:off x="3786150" y="2639803"/>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19" name="文本框 19"/>
          <p:cNvSpPr txBox="1">
            <a:spLocks noChangeArrowheads="1"/>
          </p:cNvSpPr>
          <p:nvPr/>
        </p:nvSpPr>
        <p:spPr bwMode="gray">
          <a:xfrm>
            <a:off x="3786150" y="2998547"/>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24" name="文本框 19"/>
          <p:cNvSpPr txBox="1">
            <a:spLocks noChangeArrowheads="1"/>
          </p:cNvSpPr>
          <p:nvPr/>
        </p:nvSpPr>
        <p:spPr bwMode="gray">
          <a:xfrm>
            <a:off x="545557" y="4903609"/>
            <a:ext cx="5265317"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ea typeface="微软雅黑" pitchFamily="34" charset="-122"/>
              </a:rPr>
              <a:t>达到一定量，增发成功，剩余部分归发行商</a:t>
            </a:r>
            <a:endParaRPr lang="en-US" altLang="zh-CN" sz="2000" dirty="0">
              <a:solidFill>
                <a:srgbClr val="0057A9"/>
              </a:solidFill>
              <a:ea typeface="微软雅黑" pitchFamily="34" charset="-122"/>
            </a:endParaRPr>
          </a:p>
        </p:txBody>
      </p:sp>
      <p:cxnSp>
        <p:nvCxnSpPr>
          <p:cNvPr id="4" name="直接箭头连接符 3"/>
          <p:cNvCxnSpPr/>
          <p:nvPr/>
        </p:nvCxnSpPr>
        <p:spPr>
          <a:xfrm>
            <a:off x="711201" y="2837031"/>
            <a:ext cx="838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文本框 19"/>
          <p:cNvSpPr txBox="1">
            <a:spLocks noChangeArrowheads="1"/>
          </p:cNvSpPr>
          <p:nvPr/>
        </p:nvSpPr>
        <p:spPr bwMode="gray">
          <a:xfrm>
            <a:off x="3786150" y="3303019"/>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a:t>
            </a:r>
            <a:endParaRPr lang="en-US" altLang="zh-CN" sz="1600" dirty="0">
              <a:solidFill>
                <a:srgbClr val="0057A9"/>
              </a:solidFill>
              <a:latin typeface="楷体" panose="02010609060101010101" pitchFamily="49" charset="-122"/>
              <a:ea typeface="楷体" panose="02010609060101010101" pitchFamily="49" charset="-122"/>
            </a:endParaRPr>
          </a:p>
        </p:txBody>
      </p:sp>
      <p:cxnSp>
        <p:nvCxnSpPr>
          <p:cNvPr id="130" name="直接箭头连接符 129"/>
          <p:cNvCxnSpPr/>
          <p:nvPr/>
        </p:nvCxnSpPr>
        <p:spPr>
          <a:xfrm>
            <a:off x="711201" y="3187328"/>
            <a:ext cx="838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711201" y="3515163"/>
            <a:ext cx="838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a:off x="711201" y="3862821"/>
            <a:ext cx="838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文本框 134"/>
          <p:cNvSpPr txBox="1">
            <a:spLocks noChangeArrowheads="1"/>
          </p:cNvSpPr>
          <p:nvPr/>
        </p:nvSpPr>
        <p:spPr bwMode="gray">
          <a:xfrm>
            <a:off x="4137784" y="2646969"/>
            <a:ext cx="733033" cy="338554"/>
          </a:xfrm>
          <a:prstGeom prst="rect">
            <a:avLst/>
          </a:prstGeom>
          <a:noFill/>
          <a:ln w="9525">
            <a:noFill/>
            <a:miter lim="800000"/>
            <a:headEnd/>
            <a:tailEnd/>
          </a:ln>
        </p:spPr>
        <p:txBody>
          <a:bodyPr wrap="square">
            <a:spAutoFit/>
          </a:bodyPr>
          <a:lstStyle/>
          <a:p>
            <a:pPr eaLnBrk="0" hangingPunct="0"/>
            <a:r>
              <a:rPr lang="zh-CN" altLang="en-US" sz="1600" dirty="0" smtClean="0">
                <a:solidFill>
                  <a:srgbClr val="0057A9"/>
                </a:solidFill>
                <a:latin typeface="楷体" panose="02010609060101010101" pitchFamily="49" charset="-122"/>
                <a:ea typeface="楷体" panose="02010609060101010101" pitchFamily="49" charset="-122"/>
              </a:rPr>
              <a:t>确认</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36" name="文本框 135"/>
          <p:cNvSpPr txBox="1">
            <a:spLocks noChangeArrowheads="1"/>
          </p:cNvSpPr>
          <p:nvPr/>
        </p:nvSpPr>
        <p:spPr bwMode="gray">
          <a:xfrm>
            <a:off x="4137784" y="2981407"/>
            <a:ext cx="733033" cy="338554"/>
          </a:xfrm>
          <a:prstGeom prst="rect">
            <a:avLst/>
          </a:prstGeom>
          <a:noFill/>
          <a:ln w="9525">
            <a:noFill/>
            <a:miter lim="800000"/>
            <a:headEnd/>
            <a:tailEnd/>
          </a:ln>
        </p:spPr>
        <p:txBody>
          <a:bodyPr wrap="square">
            <a:spAutoFit/>
          </a:bodyPr>
          <a:lstStyle/>
          <a:p>
            <a:pPr eaLnBrk="0" hangingPunct="0"/>
            <a:r>
              <a:rPr lang="zh-CN" altLang="en-US" sz="1600" dirty="0" smtClean="0">
                <a:solidFill>
                  <a:srgbClr val="0057A9"/>
                </a:solidFill>
                <a:latin typeface="楷体" panose="02010609060101010101" pitchFamily="49" charset="-122"/>
                <a:ea typeface="楷体" panose="02010609060101010101" pitchFamily="49" charset="-122"/>
              </a:rPr>
              <a:t>确认</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37" name="文本框 136"/>
          <p:cNvSpPr txBox="1">
            <a:spLocks noChangeArrowheads="1"/>
          </p:cNvSpPr>
          <p:nvPr/>
        </p:nvSpPr>
        <p:spPr bwMode="gray">
          <a:xfrm>
            <a:off x="4137784" y="3328554"/>
            <a:ext cx="733033" cy="338554"/>
          </a:xfrm>
          <a:prstGeom prst="rect">
            <a:avLst/>
          </a:prstGeom>
          <a:noFill/>
          <a:ln w="9525">
            <a:noFill/>
            <a:miter lim="800000"/>
            <a:headEnd/>
            <a:tailEnd/>
          </a:ln>
        </p:spPr>
        <p:txBody>
          <a:bodyPr wrap="square">
            <a:spAutoFit/>
          </a:bodyPr>
          <a:lstStyle/>
          <a:p>
            <a:pPr eaLnBrk="0" hangingPunct="0"/>
            <a:r>
              <a:rPr lang="zh-CN" altLang="en-US" sz="1600" dirty="0" smtClean="0">
                <a:solidFill>
                  <a:srgbClr val="0057A9"/>
                </a:solidFill>
                <a:latin typeface="楷体" panose="02010609060101010101" pitchFamily="49" charset="-122"/>
                <a:ea typeface="楷体" panose="02010609060101010101" pitchFamily="49" charset="-122"/>
              </a:rPr>
              <a:t>确认</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40" name="文本框 19"/>
          <p:cNvSpPr txBox="1">
            <a:spLocks noChangeArrowheads="1"/>
          </p:cNvSpPr>
          <p:nvPr/>
        </p:nvSpPr>
        <p:spPr bwMode="gray">
          <a:xfrm>
            <a:off x="2160449" y="2647617"/>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a</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41" name="文本框 19"/>
          <p:cNvSpPr txBox="1">
            <a:spLocks noChangeArrowheads="1"/>
          </p:cNvSpPr>
          <p:nvPr/>
        </p:nvSpPr>
        <p:spPr bwMode="gray">
          <a:xfrm>
            <a:off x="2160449" y="3006361"/>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b</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42" name="文本框 19"/>
          <p:cNvSpPr txBox="1">
            <a:spLocks noChangeArrowheads="1"/>
          </p:cNvSpPr>
          <p:nvPr/>
        </p:nvSpPr>
        <p:spPr bwMode="gray">
          <a:xfrm>
            <a:off x="2160449" y="3330082"/>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c</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43" name="文本框 142"/>
          <p:cNvSpPr txBox="1">
            <a:spLocks noChangeArrowheads="1"/>
          </p:cNvSpPr>
          <p:nvPr/>
        </p:nvSpPr>
        <p:spPr bwMode="gray">
          <a:xfrm>
            <a:off x="2160449" y="3677740"/>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0057A9"/>
                </a:solidFill>
                <a:latin typeface="楷体" panose="02010609060101010101" pitchFamily="49" charset="-122"/>
                <a:ea typeface="楷体" panose="02010609060101010101" pitchFamily="49" charset="-122"/>
              </a:rPr>
              <a:t>d</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47" name="文本框 146"/>
          <p:cNvSpPr txBox="1">
            <a:spLocks noChangeArrowheads="1"/>
          </p:cNvSpPr>
          <p:nvPr/>
        </p:nvSpPr>
        <p:spPr bwMode="gray">
          <a:xfrm>
            <a:off x="1883733" y="2255076"/>
            <a:ext cx="837715" cy="338554"/>
          </a:xfrm>
          <a:prstGeom prst="rect">
            <a:avLst/>
          </a:prstGeom>
          <a:noFill/>
          <a:ln w="9525">
            <a:noFill/>
            <a:miter lim="800000"/>
            <a:headEnd/>
            <a:tailEnd/>
          </a:ln>
        </p:spPr>
        <p:txBody>
          <a:bodyPr wrap="square">
            <a:spAutoFit/>
          </a:bodyPr>
          <a:lstStyle/>
          <a:p>
            <a:pPr eaLnBrk="0" hangingPunct="0"/>
            <a:r>
              <a:rPr lang="zh-CN" altLang="en-US" sz="1600" dirty="0" smtClean="0">
                <a:solidFill>
                  <a:srgbClr val="0057A9"/>
                </a:solidFill>
                <a:latin typeface="楷体" panose="02010609060101010101" pitchFamily="49" charset="-122"/>
                <a:ea typeface="楷体" panose="02010609060101010101" pitchFamily="49" charset="-122"/>
              </a:rPr>
              <a:t>交易商</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48" name="文本框 147"/>
          <p:cNvSpPr txBox="1">
            <a:spLocks noChangeArrowheads="1"/>
          </p:cNvSpPr>
          <p:nvPr/>
        </p:nvSpPr>
        <p:spPr bwMode="gray">
          <a:xfrm>
            <a:off x="2953444" y="2254515"/>
            <a:ext cx="837715" cy="338554"/>
          </a:xfrm>
          <a:prstGeom prst="rect">
            <a:avLst/>
          </a:prstGeom>
          <a:noFill/>
          <a:ln w="9525">
            <a:noFill/>
            <a:miter lim="800000"/>
            <a:headEnd/>
            <a:tailEnd/>
          </a:ln>
        </p:spPr>
        <p:txBody>
          <a:bodyPr wrap="square">
            <a:spAutoFit/>
          </a:bodyPr>
          <a:lstStyle/>
          <a:p>
            <a:pPr eaLnBrk="0" hangingPunct="0"/>
            <a:r>
              <a:rPr lang="zh-CN" altLang="en-US" sz="1600" dirty="0" smtClean="0">
                <a:solidFill>
                  <a:srgbClr val="0057A9"/>
                </a:solidFill>
                <a:latin typeface="楷体" panose="02010609060101010101" pitchFamily="49" charset="-122"/>
                <a:ea typeface="楷体" panose="02010609060101010101" pitchFamily="49" charset="-122"/>
              </a:rPr>
              <a:t>增发</a:t>
            </a:r>
            <a:r>
              <a:rPr lang="zh-CN" altLang="en-US" sz="1600" dirty="0">
                <a:solidFill>
                  <a:srgbClr val="0057A9"/>
                </a:solidFill>
                <a:latin typeface="楷体" panose="02010609060101010101" pitchFamily="49" charset="-122"/>
                <a:ea typeface="楷体" panose="02010609060101010101" pitchFamily="49" charset="-122"/>
              </a:rPr>
              <a:t>量</a:t>
            </a:r>
            <a:endParaRPr lang="en-US" altLang="zh-CN" sz="1600" dirty="0">
              <a:solidFill>
                <a:srgbClr val="0057A9"/>
              </a:solidFill>
              <a:latin typeface="楷体" panose="02010609060101010101" pitchFamily="49" charset="-122"/>
              <a:ea typeface="楷体" panose="02010609060101010101" pitchFamily="49" charset="-122"/>
            </a:endParaRPr>
          </a:p>
        </p:txBody>
      </p:sp>
      <p:sp>
        <p:nvSpPr>
          <p:cNvPr id="149" name="文本框 19"/>
          <p:cNvSpPr txBox="1">
            <a:spLocks noChangeArrowheads="1"/>
          </p:cNvSpPr>
          <p:nvPr/>
        </p:nvSpPr>
        <p:spPr bwMode="gray">
          <a:xfrm>
            <a:off x="563642" y="5567118"/>
            <a:ext cx="3937931"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ea typeface="微软雅黑" pitchFamily="34" charset="-122"/>
              </a:rPr>
              <a:t>增发失败，释放冻结资金</a:t>
            </a:r>
            <a:endParaRPr lang="en-US" altLang="zh-CN" sz="2000" dirty="0">
              <a:solidFill>
                <a:srgbClr val="0057A9"/>
              </a:solidFill>
              <a:ea typeface="微软雅黑" pitchFamily="34" charset="-122"/>
            </a:endParaRPr>
          </a:p>
        </p:txBody>
      </p:sp>
      <p:sp>
        <p:nvSpPr>
          <p:cNvPr id="150" name="文本框 19"/>
          <p:cNvSpPr txBox="1">
            <a:spLocks noChangeArrowheads="1"/>
          </p:cNvSpPr>
          <p:nvPr/>
        </p:nvSpPr>
        <p:spPr bwMode="gray">
          <a:xfrm>
            <a:off x="9531568" y="2626654"/>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36.2%</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51" name="文本框 19"/>
          <p:cNvSpPr txBox="1">
            <a:spLocks noChangeArrowheads="1"/>
          </p:cNvSpPr>
          <p:nvPr/>
        </p:nvSpPr>
        <p:spPr bwMode="gray">
          <a:xfrm>
            <a:off x="9531568" y="2985398"/>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31.6%</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52" name="文本框 19"/>
          <p:cNvSpPr txBox="1">
            <a:spLocks noChangeArrowheads="1"/>
          </p:cNvSpPr>
          <p:nvPr/>
        </p:nvSpPr>
        <p:spPr bwMode="gray">
          <a:xfrm>
            <a:off x="9531568" y="3309119"/>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19.3%</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53" name="文本框 152"/>
          <p:cNvSpPr txBox="1">
            <a:spLocks noChangeArrowheads="1"/>
          </p:cNvSpPr>
          <p:nvPr/>
        </p:nvSpPr>
        <p:spPr bwMode="gray">
          <a:xfrm>
            <a:off x="9531568" y="3656777"/>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12.7%</a:t>
            </a:r>
            <a:endParaRPr lang="en-US" altLang="zh-CN" sz="1600" dirty="0">
              <a:solidFill>
                <a:srgbClr val="7030A0"/>
              </a:solidFill>
              <a:latin typeface="楷体" panose="02010609060101010101" pitchFamily="49" charset="-122"/>
              <a:ea typeface="楷体" panose="02010609060101010101" pitchFamily="49" charset="-122"/>
            </a:endParaRPr>
          </a:p>
        </p:txBody>
      </p:sp>
      <p:cxnSp>
        <p:nvCxnSpPr>
          <p:cNvPr id="158" name="直接箭头连接符 157"/>
          <p:cNvCxnSpPr/>
          <p:nvPr/>
        </p:nvCxnSpPr>
        <p:spPr>
          <a:xfrm>
            <a:off x="6197230" y="2814778"/>
            <a:ext cx="83868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6197230" y="3165075"/>
            <a:ext cx="83868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6197230" y="3492910"/>
            <a:ext cx="83868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a:off x="6197230" y="3840568"/>
            <a:ext cx="83868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2" name="文本框 19"/>
          <p:cNvSpPr txBox="1">
            <a:spLocks noChangeArrowheads="1"/>
          </p:cNvSpPr>
          <p:nvPr/>
        </p:nvSpPr>
        <p:spPr bwMode="gray">
          <a:xfrm>
            <a:off x="7356194" y="2625364"/>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a</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73" name="文本框 19"/>
          <p:cNvSpPr txBox="1">
            <a:spLocks noChangeArrowheads="1"/>
          </p:cNvSpPr>
          <p:nvPr/>
        </p:nvSpPr>
        <p:spPr bwMode="gray">
          <a:xfrm>
            <a:off x="7356194" y="2984108"/>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b</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74" name="文本框 19"/>
          <p:cNvSpPr txBox="1">
            <a:spLocks noChangeArrowheads="1"/>
          </p:cNvSpPr>
          <p:nvPr/>
        </p:nvSpPr>
        <p:spPr bwMode="gray">
          <a:xfrm>
            <a:off x="7356194" y="3307829"/>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c</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75" name="文本框 174"/>
          <p:cNvSpPr txBox="1">
            <a:spLocks noChangeArrowheads="1"/>
          </p:cNvSpPr>
          <p:nvPr/>
        </p:nvSpPr>
        <p:spPr bwMode="gray">
          <a:xfrm>
            <a:off x="7356194" y="3655487"/>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d</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78" name="文本框 177"/>
          <p:cNvSpPr txBox="1">
            <a:spLocks noChangeArrowheads="1"/>
          </p:cNvSpPr>
          <p:nvPr/>
        </p:nvSpPr>
        <p:spPr bwMode="gray">
          <a:xfrm>
            <a:off x="7079478" y="2334421"/>
            <a:ext cx="837715" cy="338554"/>
          </a:xfrm>
          <a:prstGeom prst="rect">
            <a:avLst/>
          </a:prstGeom>
          <a:noFill/>
          <a:ln w="9525">
            <a:noFill/>
            <a:miter lim="800000"/>
            <a:headEnd/>
            <a:tailEnd/>
          </a:ln>
        </p:spPr>
        <p:txBody>
          <a:bodyPr wrap="square">
            <a:spAutoFit/>
          </a:bodyPr>
          <a:lstStyle/>
          <a:p>
            <a:pPr eaLnBrk="0" hangingPunct="0"/>
            <a:r>
              <a:rPr lang="zh-CN" altLang="en-US" sz="1600" dirty="0" smtClean="0">
                <a:solidFill>
                  <a:srgbClr val="7030A0"/>
                </a:solidFill>
                <a:latin typeface="楷体" panose="02010609060101010101" pitchFamily="49" charset="-122"/>
                <a:ea typeface="楷体" panose="02010609060101010101" pitchFamily="49" charset="-122"/>
              </a:rPr>
              <a:t>交易商</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79" name="文本框 178"/>
          <p:cNvSpPr txBox="1">
            <a:spLocks noChangeArrowheads="1"/>
          </p:cNvSpPr>
          <p:nvPr/>
        </p:nvSpPr>
        <p:spPr bwMode="gray">
          <a:xfrm>
            <a:off x="9061684" y="2089298"/>
            <a:ext cx="1458819" cy="584775"/>
          </a:xfrm>
          <a:prstGeom prst="rect">
            <a:avLst/>
          </a:prstGeom>
          <a:noFill/>
          <a:ln w="9525">
            <a:noFill/>
            <a:miter lim="800000"/>
            <a:headEnd/>
            <a:tailEnd/>
          </a:ln>
        </p:spPr>
        <p:txBody>
          <a:bodyPr wrap="square">
            <a:spAutoFit/>
          </a:bodyPr>
          <a:lstStyle/>
          <a:p>
            <a:pPr eaLnBrk="0" hangingPunct="0"/>
            <a:r>
              <a:rPr lang="zh-CN" altLang="en-US" sz="1600" dirty="0" smtClean="0">
                <a:solidFill>
                  <a:srgbClr val="7030A0"/>
                </a:solidFill>
                <a:latin typeface="楷体" panose="02010609060101010101" pitchFamily="49" charset="-122"/>
                <a:ea typeface="楷体" panose="02010609060101010101" pitchFamily="49" charset="-122"/>
              </a:rPr>
              <a:t>当前持有量占品种总量比例</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80" name="文本框 19"/>
          <p:cNvSpPr txBox="1">
            <a:spLocks noChangeArrowheads="1"/>
          </p:cNvSpPr>
          <p:nvPr/>
        </p:nvSpPr>
        <p:spPr bwMode="gray">
          <a:xfrm>
            <a:off x="10593517" y="2626654"/>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362</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81" name="文本框 19"/>
          <p:cNvSpPr txBox="1">
            <a:spLocks noChangeArrowheads="1"/>
          </p:cNvSpPr>
          <p:nvPr/>
        </p:nvSpPr>
        <p:spPr bwMode="gray">
          <a:xfrm>
            <a:off x="10593517" y="2985398"/>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316</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82" name="文本框 19"/>
          <p:cNvSpPr txBox="1">
            <a:spLocks noChangeArrowheads="1"/>
          </p:cNvSpPr>
          <p:nvPr/>
        </p:nvSpPr>
        <p:spPr bwMode="gray">
          <a:xfrm>
            <a:off x="10593517" y="3309119"/>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193</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83" name="文本框 182"/>
          <p:cNvSpPr txBox="1">
            <a:spLocks noChangeArrowheads="1"/>
          </p:cNvSpPr>
          <p:nvPr/>
        </p:nvSpPr>
        <p:spPr bwMode="gray">
          <a:xfrm>
            <a:off x="10593517" y="3656777"/>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127</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86" name="文本框 185"/>
          <p:cNvSpPr txBox="1">
            <a:spLocks noChangeArrowheads="1"/>
          </p:cNvSpPr>
          <p:nvPr/>
        </p:nvSpPr>
        <p:spPr bwMode="gray">
          <a:xfrm>
            <a:off x="10473879" y="2333860"/>
            <a:ext cx="837715" cy="338554"/>
          </a:xfrm>
          <a:prstGeom prst="rect">
            <a:avLst/>
          </a:prstGeom>
          <a:noFill/>
          <a:ln w="9525">
            <a:noFill/>
            <a:miter lim="800000"/>
            <a:headEnd/>
            <a:tailEnd/>
          </a:ln>
        </p:spPr>
        <p:txBody>
          <a:bodyPr wrap="square">
            <a:spAutoFit/>
          </a:bodyPr>
          <a:lstStyle/>
          <a:p>
            <a:pPr eaLnBrk="0" hangingPunct="0"/>
            <a:r>
              <a:rPr lang="zh-CN" altLang="en-US" sz="1600" dirty="0" smtClean="0">
                <a:solidFill>
                  <a:srgbClr val="7030A0"/>
                </a:solidFill>
                <a:latin typeface="楷体" panose="02010609060101010101" pitchFamily="49" charset="-122"/>
                <a:ea typeface="楷体" panose="02010609060101010101" pitchFamily="49" charset="-122"/>
              </a:rPr>
              <a:t>增发</a:t>
            </a:r>
            <a:r>
              <a:rPr lang="zh-CN" altLang="en-US" sz="1600" dirty="0">
                <a:solidFill>
                  <a:srgbClr val="7030A0"/>
                </a:solidFill>
                <a:latin typeface="楷体" panose="02010609060101010101" pitchFamily="49" charset="-122"/>
                <a:ea typeface="楷体" panose="02010609060101010101" pitchFamily="49" charset="-122"/>
              </a:rPr>
              <a:t>量</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87" name="文本框 19"/>
          <p:cNvSpPr txBox="1">
            <a:spLocks noChangeArrowheads="1"/>
          </p:cNvSpPr>
          <p:nvPr/>
        </p:nvSpPr>
        <p:spPr bwMode="gray">
          <a:xfrm>
            <a:off x="425745" y="1667669"/>
            <a:ext cx="4450186"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0057A9"/>
                </a:solidFill>
                <a:ea typeface="微软雅黑" pitchFamily="34" charset="-122"/>
              </a:rPr>
              <a:t>定向增发</a:t>
            </a:r>
            <a:r>
              <a:rPr lang="en-US" altLang="zh-CN" sz="2000" dirty="0" smtClean="0">
                <a:solidFill>
                  <a:srgbClr val="0057A9"/>
                </a:solidFill>
                <a:ea typeface="微软雅黑" pitchFamily="34" charset="-122"/>
              </a:rPr>
              <a:t>1000</a:t>
            </a:r>
            <a:r>
              <a:rPr lang="zh-CN" altLang="en-US" sz="2000" dirty="0" smtClean="0">
                <a:solidFill>
                  <a:srgbClr val="0057A9"/>
                </a:solidFill>
                <a:ea typeface="微软雅黑" pitchFamily="34" charset="-122"/>
              </a:rPr>
              <a:t>，确认</a:t>
            </a:r>
            <a:r>
              <a:rPr lang="en-US" altLang="zh-CN" sz="2000" dirty="0" smtClean="0">
                <a:solidFill>
                  <a:srgbClr val="0057A9"/>
                </a:solidFill>
                <a:ea typeface="微软雅黑" pitchFamily="34" charset="-122"/>
              </a:rPr>
              <a:t>800</a:t>
            </a:r>
            <a:r>
              <a:rPr lang="zh-CN" altLang="en-US" sz="2000" dirty="0" smtClean="0">
                <a:solidFill>
                  <a:srgbClr val="0057A9"/>
                </a:solidFill>
                <a:ea typeface="微软雅黑" pitchFamily="34" charset="-122"/>
              </a:rPr>
              <a:t>增发成功</a:t>
            </a:r>
            <a:endParaRPr lang="en-US" altLang="zh-CN" sz="2000" dirty="0">
              <a:solidFill>
                <a:srgbClr val="0057A9"/>
              </a:solidFill>
              <a:ea typeface="微软雅黑" pitchFamily="34" charset="-122"/>
            </a:endParaRPr>
          </a:p>
        </p:txBody>
      </p:sp>
      <p:sp>
        <p:nvSpPr>
          <p:cNvPr id="188" name="文本框 19"/>
          <p:cNvSpPr txBox="1">
            <a:spLocks noChangeArrowheads="1"/>
          </p:cNvSpPr>
          <p:nvPr/>
        </p:nvSpPr>
        <p:spPr bwMode="gray">
          <a:xfrm>
            <a:off x="8115084" y="2640714"/>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3882</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89" name="文本框 19"/>
          <p:cNvSpPr txBox="1">
            <a:spLocks noChangeArrowheads="1"/>
          </p:cNvSpPr>
          <p:nvPr/>
        </p:nvSpPr>
        <p:spPr bwMode="gray">
          <a:xfrm>
            <a:off x="8115084" y="2999458"/>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3058</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90" name="文本框 19"/>
          <p:cNvSpPr txBox="1">
            <a:spLocks noChangeArrowheads="1"/>
          </p:cNvSpPr>
          <p:nvPr/>
        </p:nvSpPr>
        <p:spPr bwMode="gray">
          <a:xfrm>
            <a:off x="8115084" y="3323179"/>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2352</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91" name="文本框 190"/>
          <p:cNvSpPr txBox="1">
            <a:spLocks noChangeArrowheads="1"/>
          </p:cNvSpPr>
          <p:nvPr/>
        </p:nvSpPr>
        <p:spPr bwMode="gray">
          <a:xfrm>
            <a:off x="8115084" y="3670837"/>
            <a:ext cx="733033"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1178</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92" name="文本框 191"/>
          <p:cNvSpPr txBox="1">
            <a:spLocks noChangeArrowheads="1"/>
          </p:cNvSpPr>
          <p:nvPr/>
        </p:nvSpPr>
        <p:spPr bwMode="gray">
          <a:xfrm>
            <a:off x="7868980" y="2335796"/>
            <a:ext cx="1458819" cy="338554"/>
          </a:xfrm>
          <a:prstGeom prst="rect">
            <a:avLst/>
          </a:prstGeom>
          <a:noFill/>
          <a:ln w="9525">
            <a:noFill/>
            <a:miter lim="800000"/>
            <a:headEnd/>
            <a:tailEnd/>
          </a:ln>
        </p:spPr>
        <p:txBody>
          <a:bodyPr wrap="square">
            <a:spAutoFit/>
          </a:bodyPr>
          <a:lstStyle/>
          <a:p>
            <a:pPr eaLnBrk="0" hangingPunct="0"/>
            <a:r>
              <a:rPr lang="zh-CN" altLang="en-US" sz="1600" dirty="0" smtClean="0">
                <a:solidFill>
                  <a:srgbClr val="7030A0"/>
                </a:solidFill>
                <a:latin typeface="楷体" panose="02010609060101010101" pitchFamily="49" charset="-122"/>
                <a:ea typeface="楷体" panose="02010609060101010101" pitchFamily="49" charset="-122"/>
              </a:rPr>
              <a:t>当前持有量</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93" name="文本框 19"/>
          <p:cNvSpPr txBox="1">
            <a:spLocks noChangeArrowheads="1"/>
          </p:cNvSpPr>
          <p:nvPr/>
        </p:nvSpPr>
        <p:spPr bwMode="gray">
          <a:xfrm>
            <a:off x="6220871" y="1667669"/>
            <a:ext cx="4450186"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ea typeface="微软雅黑" pitchFamily="34" charset="-122"/>
              </a:rPr>
              <a:t>比例增发</a:t>
            </a:r>
            <a:r>
              <a:rPr lang="en-US" altLang="zh-CN" sz="2000" dirty="0" smtClean="0">
                <a:solidFill>
                  <a:srgbClr val="7030A0"/>
                </a:solidFill>
                <a:ea typeface="微软雅黑" pitchFamily="34" charset="-122"/>
              </a:rPr>
              <a:t>1000</a:t>
            </a:r>
            <a:r>
              <a:rPr lang="zh-CN" altLang="en-US" sz="2000" dirty="0" smtClean="0">
                <a:solidFill>
                  <a:srgbClr val="7030A0"/>
                </a:solidFill>
                <a:ea typeface="微软雅黑" pitchFamily="34" charset="-122"/>
              </a:rPr>
              <a:t>，确认</a:t>
            </a:r>
            <a:r>
              <a:rPr lang="en-US" altLang="zh-CN" sz="2000" dirty="0" smtClean="0">
                <a:solidFill>
                  <a:srgbClr val="7030A0"/>
                </a:solidFill>
                <a:ea typeface="微软雅黑" pitchFamily="34" charset="-122"/>
              </a:rPr>
              <a:t>800</a:t>
            </a:r>
            <a:r>
              <a:rPr lang="zh-CN" altLang="en-US" sz="2000" dirty="0" smtClean="0">
                <a:solidFill>
                  <a:srgbClr val="7030A0"/>
                </a:solidFill>
                <a:ea typeface="微软雅黑" pitchFamily="34" charset="-122"/>
              </a:rPr>
              <a:t>增发成功</a:t>
            </a:r>
            <a:endParaRPr lang="en-US" altLang="zh-CN" sz="2000" dirty="0">
              <a:solidFill>
                <a:srgbClr val="7030A0"/>
              </a:solidFill>
              <a:ea typeface="微软雅黑" pitchFamily="34" charset="-122"/>
            </a:endParaRPr>
          </a:p>
        </p:txBody>
      </p:sp>
      <p:sp>
        <p:nvSpPr>
          <p:cNvPr id="194" name="矩形 193"/>
          <p:cNvSpPr/>
          <p:nvPr/>
        </p:nvSpPr>
        <p:spPr>
          <a:xfrm>
            <a:off x="10593517" y="2639803"/>
            <a:ext cx="538940" cy="13764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rgbClr val="7030A0"/>
              </a:solidFill>
            </a:endParaRPr>
          </a:p>
        </p:txBody>
      </p:sp>
      <p:sp>
        <p:nvSpPr>
          <p:cNvPr id="195" name="文本框 194"/>
          <p:cNvSpPr txBox="1">
            <a:spLocks noChangeArrowheads="1"/>
          </p:cNvSpPr>
          <p:nvPr/>
        </p:nvSpPr>
        <p:spPr bwMode="gray">
          <a:xfrm>
            <a:off x="10045521" y="4125766"/>
            <a:ext cx="1376655" cy="338554"/>
          </a:xfrm>
          <a:prstGeom prst="rect">
            <a:avLst/>
          </a:prstGeom>
          <a:noFill/>
          <a:ln w="9525">
            <a:noFill/>
            <a:miter lim="800000"/>
            <a:headEnd/>
            <a:tailEnd/>
          </a:ln>
        </p:spPr>
        <p:txBody>
          <a:bodyPr wrap="square">
            <a:spAutoFit/>
          </a:bodyPr>
          <a:lstStyle/>
          <a:p>
            <a:pPr eaLnBrk="0" hangingPunct="0"/>
            <a:r>
              <a:rPr lang="zh-CN" altLang="en-US" sz="1600" dirty="0" smtClean="0">
                <a:solidFill>
                  <a:srgbClr val="7030A0"/>
                </a:solidFill>
                <a:latin typeface="楷体" panose="02010609060101010101" pitchFamily="49" charset="-122"/>
                <a:ea typeface="楷体" panose="02010609060101010101" pitchFamily="49" charset="-122"/>
              </a:rPr>
              <a:t>合计：</a:t>
            </a:r>
            <a:r>
              <a:rPr lang="en-US" altLang="zh-CN" sz="1600" dirty="0" smtClean="0">
                <a:solidFill>
                  <a:srgbClr val="7030A0"/>
                </a:solidFill>
                <a:latin typeface="楷体" panose="02010609060101010101" pitchFamily="49" charset="-122"/>
                <a:ea typeface="楷体" panose="02010609060101010101" pitchFamily="49" charset="-122"/>
              </a:rPr>
              <a:t>998</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98" name="文本框 197"/>
          <p:cNvSpPr txBox="1">
            <a:spLocks noChangeArrowheads="1"/>
          </p:cNvSpPr>
          <p:nvPr/>
        </p:nvSpPr>
        <p:spPr bwMode="gray">
          <a:xfrm>
            <a:off x="11165048" y="2997997"/>
            <a:ext cx="403371"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199" name="文本框 198"/>
          <p:cNvSpPr txBox="1">
            <a:spLocks noChangeArrowheads="1"/>
          </p:cNvSpPr>
          <p:nvPr/>
        </p:nvSpPr>
        <p:spPr bwMode="gray">
          <a:xfrm>
            <a:off x="11165048" y="2607116"/>
            <a:ext cx="403371" cy="338554"/>
          </a:xfrm>
          <a:prstGeom prst="rect">
            <a:avLst/>
          </a:prstGeom>
          <a:noFill/>
          <a:ln w="9525">
            <a:noFill/>
            <a:miter lim="800000"/>
            <a:headEnd/>
            <a:tailEnd/>
          </a:ln>
        </p:spPr>
        <p:txBody>
          <a:bodyPr wrap="square">
            <a:spAutoFit/>
          </a:bodyPr>
          <a:lstStyle/>
          <a:p>
            <a:pPr eaLnBrk="0" hangingPunct="0"/>
            <a:r>
              <a:rPr lang="en-US" altLang="zh-CN" sz="1600" dirty="0" smtClean="0">
                <a:solidFill>
                  <a:srgbClr val="7030A0"/>
                </a:solidFill>
                <a:latin typeface="楷体" panose="02010609060101010101" pitchFamily="49" charset="-122"/>
                <a:ea typeface="楷体" panose="02010609060101010101" pitchFamily="49" charset="-122"/>
              </a:rPr>
              <a:t>+1</a:t>
            </a:r>
            <a:endParaRPr lang="en-US" altLang="zh-CN" sz="1600" dirty="0">
              <a:solidFill>
                <a:srgbClr val="7030A0"/>
              </a:solidFill>
              <a:latin typeface="楷体" panose="02010609060101010101" pitchFamily="49" charset="-122"/>
              <a:ea typeface="楷体" panose="02010609060101010101" pitchFamily="49" charset="-122"/>
            </a:endParaRPr>
          </a:p>
        </p:txBody>
      </p:sp>
      <p:sp>
        <p:nvSpPr>
          <p:cNvPr id="200" name="文本框 19"/>
          <p:cNvSpPr txBox="1">
            <a:spLocks noChangeArrowheads="1"/>
          </p:cNvSpPr>
          <p:nvPr/>
        </p:nvSpPr>
        <p:spPr bwMode="gray">
          <a:xfrm>
            <a:off x="6473894" y="4882741"/>
            <a:ext cx="5244437"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ea typeface="微软雅黑" pitchFamily="34" charset="-122"/>
              </a:rPr>
              <a:t>多出部分，按持有比例从大到小，每个加分</a:t>
            </a:r>
            <a:r>
              <a:rPr lang="en-US" altLang="zh-CN" sz="2000" dirty="0" smtClean="0">
                <a:solidFill>
                  <a:srgbClr val="7030A0"/>
                </a:solidFill>
                <a:ea typeface="微软雅黑" pitchFamily="34" charset="-122"/>
              </a:rPr>
              <a:t>1</a:t>
            </a:r>
            <a:endParaRPr lang="en-US" altLang="zh-CN" sz="2000" dirty="0">
              <a:solidFill>
                <a:srgbClr val="7030A0"/>
              </a:solidFill>
              <a:ea typeface="微软雅黑" pitchFamily="34" charset="-122"/>
            </a:endParaRPr>
          </a:p>
        </p:txBody>
      </p:sp>
    </p:spTree>
    <p:extLst>
      <p:ext uri="{BB962C8B-B14F-4D97-AF65-F5344CB8AC3E}">
        <p14:creationId xmlns:p14="http://schemas.microsoft.com/office/powerpoint/2010/main" val="26569502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222165" y="642824"/>
            <a:ext cx="11747664" cy="5847726"/>
          </a:xfrm>
          <a:prstGeom prst="rect">
            <a:avLst/>
          </a:prstGeom>
        </p:spPr>
      </p:pic>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kern="1200" dirty="0" smtClean="0"/>
              <a:t>增发</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19"/>
          <p:cNvSpPr txBox="1">
            <a:spLocks noChangeArrowheads="1"/>
          </p:cNvSpPr>
          <p:nvPr/>
        </p:nvSpPr>
        <p:spPr bwMode="gray">
          <a:xfrm>
            <a:off x="2038233" y="4694374"/>
            <a:ext cx="9385330" cy="1692771"/>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登记日期：确认持仓量占总量</a:t>
            </a:r>
            <a:r>
              <a:rPr lang="zh-CN" altLang="en-US" sz="2000" dirty="0">
                <a:solidFill>
                  <a:srgbClr val="7030A0"/>
                </a:solidFill>
                <a:latin typeface="楷体" panose="02010609060101010101" pitchFamily="49" charset="-122"/>
                <a:ea typeface="楷体" panose="02010609060101010101" pitchFamily="49" charset="-122"/>
              </a:rPr>
              <a:t>比例</a:t>
            </a:r>
            <a:r>
              <a:rPr lang="zh-CN" altLang="en-US" sz="2000" dirty="0" smtClean="0">
                <a:solidFill>
                  <a:srgbClr val="7030A0"/>
                </a:solidFill>
                <a:latin typeface="楷体" panose="02010609060101010101" pitchFamily="49" charset="-122"/>
                <a:ea typeface="楷体" panose="02010609060101010101" pitchFamily="49" charset="-122"/>
              </a:rPr>
              <a:t>日期</a:t>
            </a:r>
            <a:endParaRPr lang="en-US" altLang="zh-CN" sz="2000" dirty="0" smtClean="0">
              <a:solidFill>
                <a:srgbClr val="7030A0"/>
              </a:solidFill>
              <a:latin typeface="楷体" panose="02010609060101010101" pitchFamily="49" charset="-122"/>
              <a:ea typeface="楷体" panose="02010609060101010101" pitchFamily="49" charset="-122"/>
            </a:endParaRPr>
          </a:p>
          <a:p>
            <a:pPr eaLnBrk="0" hangingPunct="0"/>
            <a:r>
              <a:rPr lang="zh-CN" altLang="en-US" sz="2000" dirty="0" smtClean="0">
                <a:solidFill>
                  <a:srgbClr val="7030A0"/>
                </a:solidFill>
                <a:latin typeface="楷体" panose="02010609060101010101" pitchFamily="49" charset="-122"/>
                <a:ea typeface="楷体" panose="02010609060101010101" pitchFamily="49" charset="-122"/>
              </a:rPr>
              <a:t>增发日期：增发确认截止日，增发清算日</a:t>
            </a:r>
            <a:endParaRPr lang="en-US" altLang="zh-CN" sz="2000" dirty="0" smtClean="0">
              <a:solidFill>
                <a:srgbClr val="7030A0"/>
              </a:solidFill>
              <a:latin typeface="楷体" panose="02010609060101010101" pitchFamily="49" charset="-122"/>
              <a:ea typeface="楷体" panose="02010609060101010101" pitchFamily="49" charset="-122"/>
            </a:endParaRPr>
          </a:p>
          <a:p>
            <a:pPr eaLnBrk="0" hangingPunct="0"/>
            <a:r>
              <a:rPr lang="zh-CN" altLang="en-US" sz="2000" dirty="0" smtClean="0">
                <a:solidFill>
                  <a:srgbClr val="7030A0"/>
                </a:solidFill>
                <a:latin typeface="楷体" panose="02010609060101010101" pitchFamily="49" charset="-122"/>
                <a:ea typeface="楷体" panose="02010609060101010101" pitchFamily="49" charset="-122"/>
              </a:rPr>
              <a:t>上市日期：增发的量上市交易日</a:t>
            </a:r>
            <a:endParaRPr lang="en-US" altLang="zh-CN" sz="2000" dirty="0" smtClean="0">
              <a:solidFill>
                <a:srgbClr val="7030A0"/>
              </a:solidFill>
              <a:latin typeface="楷体" panose="02010609060101010101" pitchFamily="49" charset="-122"/>
              <a:ea typeface="楷体" panose="02010609060101010101" pitchFamily="49" charset="-122"/>
            </a:endParaRPr>
          </a:p>
          <a:p>
            <a:pPr eaLnBrk="0" hangingPunct="0"/>
            <a:endParaRPr lang="en-US" altLang="zh-CN" sz="2000" dirty="0" smtClean="0">
              <a:solidFill>
                <a:srgbClr val="7030A0"/>
              </a:solidFill>
              <a:latin typeface="楷体" panose="02010609060101010101" pitchFamily="49" charset="-122"/>
              <a:ea typeface="楷体" panose="02010609060101010101" pitchFamily="49" charset="-122"/>
            </a:endParaRPr>
          </a:p>
          <a:p>
            <a:pPr eaLnBrk="0" hangingPunct="0"/>
            <a:r>
              <a:rPr lang="zh-CN" altLang="en-US" sz="2400" dirty="0">
                <a:solidFill>
                  <a:srgbClr val="0057A9"/>
                </a:solidFill>
                <a:latin typeface="微软雅黑" panose="020B0503020204020204" pitchFamily="34" charset="-122"/>
                <a:ea typeface="微软雅黑" panose="020B0503020204020204" pitchFamily="34" charset="-122"/>
              </a:rPr>
              <a:t>商品增发设置</a:t>
            </a:r>
            <a:r>
              <a:rPr lang="en-US" altLang="zh-CN" sz="2400" dirty="0">
                <a:solidFill>
                  <a:srgbClr val="0057A9"/>
                </a:solidFill>
                <a:latin typeface="微软雅黑" panose="020B0503020204020204" pitchFamily="34" charset="-122"/>
                <a:ea typeface="微软雅黑" panose="020B0503020204020204" pitchFamily="34" charset="-122"/>
              </a:rPr>
              <a:t>(</a:t>
            </a:r>
            <a:r>
              <a:rPr lang="zh-CN" altLang="en-US" sz="2400" dirty="0">
                <a:solidFill>
                  <a:srgbClr val="0057A9"/>
                </a:solidFill>
                <a:latin typeface="微软雅黑" panose="020B0503020204020204" pitchFamily="34" charset="-122"/>
                <a:ea typeface="微软雅黑" panose="020B0503020204020204" pitchFamily="34" charset="-122"/>
              </a:rPr>
              <a:t>定向、比例</a:t>
            </a:r>
            <a:r>
              <a:rPr lang="en-US" altLang="zh-CN" sz="2400" dirty="0">
                <a:solidFill>
                  <a:srgbClr val="0057A9"/>
                </a:solidFill>
                <a:latin typeface="微软雅黑" panose="020B0503020204020204" pitchFamily="34" charset="-122"/>
                <a:ea typeface="微软雅黑" panose="020B0503020204020204" pitchFamily="34" charset="-122"/>
              </a:rPr>
              <a:t>)—</a:t>
            </a:r>
            <a:r>
              <a:rPr lang="zh-CN" altLang="en-US" sz="2400" dirty="0">
                <a:solidFill>
                  <a:srgbClr val="0057A9"/>
                </a:solidFill>
                <a:latin typeface="微软雅黑" panose="020B0503020204020204" pitchFamily="34" charset="-122"/>
                <a:ea typeface="微软雅黑" panose="020B0503020204020204" pitchFamily="34" charset="-122"/>
              </a:rPr>
              <a:t>预配售</a:t>
            </a:r>
            <a:r>
              <a:rPr lang="en-US" altLang="zh-CN" sz="2400" dirty="0">
                <a:solidFill>
                  <a:srgbClr val="0057A9"/>
                </a:solidFill>
                <a:latin typeface="微软雅黑" panose="020B0503020204020204" pitchFamily="34" charset="-122"/>
                <a:ea typeface="微软雅黑" panose="020B0503020204020204" pitchFamily="34" charset="-122"/>
              </a:rPr>
              <a:t>--</a:t>
            </a:r>
            <a:r>
              <a:rPr lang="zh-CN" altLang="en-US" sz="2400" dirty="0">
                <a:solidFill>
                  <a:srgbClr val="0057A9"/>
                </a:solidFill>
                <a:latin typeface="微软雅黑" panose="020B0503020204020204" pitchFamily="34" charset="-122"/>
                <a:ea typeface="微软雅黑" panose="020B0503020204020204" pitchFamily="34" charset="-122"/>
              </a:rPr>
              <a:t>交易商确认</a:t>
            </a:r>
            <a:r>
              <a:rPr lang="en-US" altLang="zh-CN" sz="2400" dirty="0">
                <a:solidFill>
                  <a:srgbClr val="0057A9"/>
                </a:solidFill>
                <a:latin typeface="微软雅黑" panose="020B0503020204020204" pitchFamily="34" charset="-122"/>
                <a:ea typeface="微软雅黑" panose="020B0503020204020204" pitchFamily="34" charset="-122"/>
              </a:rPr>
              <a:t>—</a:t>
            </a:r>
            <a:r>
              <a:rPr lang="zh-CN" altLang="en-US" sz="2400" dirty="0">
                <a:solidFill>
                  <a:srgbClr val="0057A9"/>
                </a:solidFill>
                <a:latin typeface="微软雅黑" panose="020B0503020204020204" pitchFamily="34" charset="-122"/>
                <a:ea typeface="微软雅黑" panose="020B0503020204020204" pitchFamily="34" charset="-122"/>
              </a:rPr>
              <a:t>增发</a:t>
            </a:r>
            <a:r>
              <a:rPr lang="zh-CN" altLang="en-US" sz="2400" dirty="0" smtClean="0">
                <a:solidFill>
                  <a:srgbClr val="0057A9"/>
                </a:solidFill>
                <a:latin typeface="微软雅黑" panose="020B0503020204020204" pitchFamily="34" charset="-122"/>
                <a:ea typeface="微软雅黑" panose="020B0503020204020204" pitchFamily="34" charset="-122"/>
              </a:rPr>
              <a:t>清算</a:t>
            </a:r>
            <a:endParaRPr lang="en-US" altLang="zh-CN" sz="2400" dirty="0">
              <a:solidFill>
                <a:srgbClr val="0057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04703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kern="1200" dirty="0" smtClean="0"/>
              <a:t>参数解释</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9"/>
          <p:cNvSpPr txBox="1">
            <a:spLocks noChangeArrowheads="1"/>
          </p:cNvSpPr>
          <p:nvPr/>
        </p:nvSpPr>
        <p:spPr bwMode="gray">
          <a:xfrm>
            <a:off x="815332" y="974543"/>
            <a:ext cx="2520297"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最大增持比例</a:t>
            </a:r>
            <a:endParaRPr lang="en-US" altLang="zh-CN" sz="2800" dirty="0">
              <a:solidFill>
                <a:srgbClr val="0070C0"/>
              </a:solidFill>
              <a:ea typeface="微软雅黑" pitchFamily="34" charset="-122"/>
            </a:endParaRPr>
          </a:p>
        </p:txBody>
      </p:sp>
      <p:sp>
        <p:nvSpPr>
          <p:cNvPr id="7" name="文本框 19"/>
          <p:cNvSpPr txBox="1">
            <a:spLocks noChangeArrowheads="1"/>
          </p:cNvSpPr>
          <p:nvPr/>
        </p:nvSpPr>
        <p:spPr bwMode="gray">
          <a:xfrm>
            <a:off x="815333" y="2274421"/>
            <a:ext cx="2365750"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最大减持比例</a:t>
            </a:r>
            <a:endParaRPr lang="en-US" altLang="zh-CN" sz="2800" dirty="0">
              <a:solidFill>
                <a:srgbClr val="0070C0"/>
              </a:solidFill>
              <a:ea typeface="微软雅黑" pitchFamily="34" charset="-122"/>
            </a:endParaRPr>
          </a:p>
        </p:txBody>
      </p:sp>
      <p:sp>
        <p:nvSpPr>
          <p:cNvPr id="9" name="文本框 19"/>
          <p:cNvSpPr txBox="1">
            <a:spLocks noChangeArrowheads="1"/>
          </p:cNvSpPr>
          <p:nvPr/>
        </p:nvSpPr>
        <p:spPr bwMode="gray">
          <a:xfrm>
            <a:off x="815332" y="3574299"/>
            <a:ext cx="2075651"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最大持仓量</a:t>
            </a:r>
            <a:endParaRPr lang="en-US" altLang="zh-CN" sz="2800" dirty="0">
              <a:solidFill>
                <a:srgbClr val="0070C0"/>
              </a:solidFill>
              <a:ea typeface="微软雅黑" pitchFamily="34" charset="-122"/>
            </a:endParaRPr>
          </a:p>
        </p:txBody>
      </p:sp>
      <p:sp>
        <p:nvSpPr>
          <p:cNvPr id="21" name="文本框 19"/>
          <p:cNvSpPr txBox="1">
            <a:spLocks noChangeArrowheads="1"/>
          </p:cNvSpPr>
          <p:nvPr/>
        </p:nvSpPr>
        <p:spPr bwMode="gray">
          <a:xfrm>
            <a:off x="2787948" y="1623965"/>
            <a:ext cx="5892413"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当天最多可买入的量</a:t>
            </a:r>
            <a:r>
              <a:rPr lang="en-US" altLang="zh-CN" sz="2200" dirty="0" smtClean="0">
                <a:solidFill>
                  <a:srgbClr val="00B050"/>
                </a:solidFill>
                <a:ea typeface="微软雅黑" pitchFamily="34" charset="-122"/>
              </a:rPr>
              <a:t>=</a:t>
            </a:r>
            <a:r>
              <a:rPr lang="zh-CN" altLang="en-US" sz="2200" dirty="0" smtClean="0">
                <a:solidFill>
                  <a:srgbClr val="00B050"/>
                </a:solidFill>
                <a:ea typeface="微软雅黑" pitchFamily="34" charset="-122"/>
              </a:rPr>
              <a:t>品种总量</a:t>
            </a:r>
            <a:r>
              <a:rPr lang="en-US" altLang="zh-CN" sz="2200" dirty="0" smtClean="0">
                <a:solidFill>
                  <a:srgbClr val="00B050"/>
                </a:solidFill>
                <a:ea typeface="微软雅黑" pitchFamily="34" charset="-122"/>
              </a:rPr>
              <a:t>X</a:t>
            </a:r>
            <a:r>
              <a:rPr lang="zh-CN" altLang="en-US" sz="2200" dirty="0" smtClean="0">
                <a:solidFill>
                  <a:srgbClr val="00B050"/>
                </a:solidFill>
                <a:ea typeface="微软雅黑" pitchFamily="34" charset="-122"/>
              </a:rPr>
              <a:t>最大增持比例</a:t>
            </a:r>
            <a:endParaRPr lang="en-US" altLang="zh-CN" sz="2200" dirty="0">
              <a:solidFill>
                <a:srgbClr val="00B050"/>
              </a:solidFill>
              <a:ea typeface="微软雅黑" pitchFamily="34" charset="-122"/>
            </a:endParaRPr>
          </a:p>
        </p:txBody>
      </p:sp>
      <p:sp>
        <p:nvSpPr>
          <p:cNvPr id="22" name="文本框 19"/>
          <p:cNvSpPr txBox="1">
            <a:spLocks noChangeArrowheads="1"/>
          </p:cNvSpPr>
          <p:nvPr/>
        </p:nvSpPr>
        <p:spPr bwMode="gray">
          <a:xfrm>
            <a:off x="2787949" y="2947934"/>
            <a:ext cx="5892412" cy="430887"/>
          </a:xfrm>
          <a:prstGeom prst="rect">
            <a:avLst/>
          </a:prstGeom>
          <a:noFill/>
          <a:ln w="9525">
            <a:noFill/>
            <a:miter lim="800000"/>
            <a:headEnd/>
            <a:tailEnd/>
          </a:ln>
        </p:spPr>
        <p:txBody>
          <a:bodyPr wrap="square">
            <a:spAutoFit/>
          </a:bodyPr>
          <a:lstStyle/>
          <a:p>
            <a:pPr eaLnBrk="0" hangingPunct="0"/>
            <a:r>
              <a:rPr lang="zh-CN" altLang="en-US" sz="2200" dirty="0">
                <a:solidFill>
                  <a:srgbClr val="00B050"/>
                </a:solidFill>
                <a:ea typeface="微软雅黑" pitchFamily="34" charset="-122"/>
              </a:rPr>
              <a:t>当天最多</a:t>
            </a:r>
            <a:r>
              <a:rPr lang="zh-CN" altLang="en-US" sz="2200" dirty="0" smtClean="0">
                <a:solidFill>
                  <a:srgbClr val="00B050"/>
                </a:solidFill>
                <a:ea typeface="微软雅黑" pitchFamily="34" charset="-122"/>
              </a:rPr>
              <a:t>可卖出的</a:t>
            </a:r>
            <a:r>
              <a:rPr lang="zh-CN" altLang="en-US" sz="2200" dirty="0">
                <a:solidFill>
                  <a:srgbClr val="00B050"/>
                </a:solidFill>
                <a:ea typeface="微软雅黑" pitchFamily="34" charset="-122"/>
              </a:rPr>
              <a:t>量</a:t>
            </a:r>
            <a:r>
              <a:rPr lang="en-US" altLang="zh-CN" sz="2200" dirty="0">
                <a:solidFill>
                  <a:srgbClr val="00B050"/>
                </a:solidFill>
                <a:ea typeface="微软雅黑" pitchFamily="34" charset="-122"/>
              </a:rPr>
              <a:t>=</a:t>
            </a:r>
            <a:r>
              <a:rPr lang="zh-CN" altLang="en-US" sz="2200" dirty="0">
                <a:solidFill>
                  <a:srgbClr val="00B050"/>
                </a:solidFill>
                <a:ea typeface="微软雅黑" pitchFamily="34" charset="-122"/>
              </a:rPr>
              <a:t>品种总量</a:t>
            </a:r>
            <a:r>
              <a:rPr lang="en-US" altLang="zh-CN" sz="2200" dirty="0">
                <a:solidFill>
                  <a:srgbClr val="00B050"/>
                </a:solidFill>
                <a:ea typeface="微软雅黑" pitchFamily="34" charset="-122"/>
              </a:rPr>
              <a:t>X</a:t>
            </a:r>
            <a:r>
              <a:rPr lang="zh-CN" altLang="en-US" sz="2200" dirty="0" smtClean="0">
                <a:solidFill>
                  <a:srgbClr val="00B050"/>
                </a:solidFill>
                <a:ea typeface="微软雅黑" pitchFamily="34" charset="-122"/>
              </a:rPr>
              <a:t>最大减持</a:t>
            </a:r>
            <a:r>
              <a:rPr lang="zh-CN" altLang="en-US" sz="2200" dirty="0">
                <a:solidFill>
                  <a:srgbClr val="00B050"/>
                </a:solidFill>
                <a:ea typeface="微软雅黑" pitchFamily="34" charset="-122"/>
              </a:rPr>
              <a:t>比例</a:t>
            </a:r>
            <a:endParaRPr lang="en-US" altLang="zh-CN" sz="2200" dirty="0">
              <a:solidFill>
                <a:srgbClr val="00B050"/>
              </a:solidFill>
              <a:ea typeface="微软雅黑" pitchFamily="34" charset="-122"/>
            </a:endParaRPr>
          </a:p>
        </p:txBody>
      </p:sp>
      <p:sp>
        <p:nvSpPr>
          <p:cNvPr id="23" name="文本框 19"/>
          <p:cNvSpPr txBox="1">
            <a:spLocks noChangeArrowheads="1"/>
          </p:cNvSpPr>
          <p:nvPr/>
        </p:nvSpPr>
        <p:spPr bwMode="gray">
          <a:xfrm>
            <a:off x="2787948" y="4290643"/>
            <a:ext cx="4218158"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交易商任一时刻最多可持有的量</a:t>
            </a:r>
            <a:endParaRPr lang="en-US" altLang="zh-CN" sz="2200" dirty="0">
              <a:solidFill>
                <a:srgbClr val="00B050"/>
              </a:solidFill>
              <a:ea typeface="微软雅黑" pitchFamily="34" charset="-122"/>
            </a:endParaRPr>
          </a:p>
        </p:txBody>
      </p:sp>
      <p:sp>
        <p:nvSpPr>
          <p:cNvPr id="14" name="文本框 19"/>
          <p:cNvSpPr txBox="1">
            <a:spLocks noChangeArrowheads="1"/>
          </p:cNvSpPr>
          <p:nvPr/>
        </p:nvSpPr>
        <p:spPr bwMode="gray">
          <a:xfrm>
            <a:off x="815332" y="4932137"/>
            <a:ext cx="2896426"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持有人数上限</a:t>
            </a:r>
            <a:endParaRPr lang="en-US" altLang="zh-CN" sz="2800" dirty="0">
              <a:solidFill>
                <a:srgbClr val="0070C0"/>
              </a:solidFill>
              <a:ea typeface="微软雅黑" pitchFamily="34" charset="-122"/>
            </a:endParaRPr>
          </a:p>
        </p:txBody>
      </p:sp>
      <p:sp>
        <p:nvSpPr>
          <p:cNvPr id="15" name="文本框 19"/>
          <p:cNvSpPr txBox="1">
            <a:spLocks noChangeArrowheads="1"/>
          </p:cNvSpPr>
          <p:nvPr/>
        </p:nvSpPr>
        <p:spPr bwMode="gray">
          <a:xfrm>
            <a:off x="2787948" y="5705807"/>
            <a:ext cx="4218158"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持有此商品的人数的最大值</a:t>
            </a:r>
            <a:endParaRPr lang="en-US" altLang="zh-CN" sz="2200" dirty="0">
              <a:solidFill>
                <a:srgbClr val="00B050"/>
              </a:solidFill>
              <a:ea typeface="微软雅黑" pitchFamily="34" charset="-122"/>
            </a:endParaRPr>
          </a:p>
        </p:txBody>
      </p:sp>
      <p:sp>
        <p:nvSpPr>
          <p:cNvPr id="16" name="文本框 19"/>
          <p:cNvSpPr txBox="1">
            <a:spLocks noChangeArrowheads="1"/>
          </p:cNvSpPr>
          <p:nvPr/>
        </p:nvSpPr>
        <p:spPr bwMode="gray">
          <a:xfrm>
            <a:off x="6484205" y="5861810"/>
            <a:ext cx="4462837" cy="400110"/>
          </a:xfrm>
          <a:prstGeom prst="rect">
            <a:avLst/>
          </a:prstGeom>
          <a:noFill/>
          <a:ln w="9525">
            <a:noFill/>
            <a:miter lim="800000"/>
            <a:headEnd/>
            <a:tailEnd/>
          </a:ln>
        </p:spPr>
        <p:txBody>
          <a:bodyPr wrap="square">
            <a:spAutoFit/>
          </a:bodyPr>
          <a:lstStyle/>
          <a:p>
            <a:pPr eaLnBrk="0" hangingPunct="0"/>
            <a:r>
              <a:rPr lang="en-US" altLang="zh-CN" sz="2000" dirty="0" smtClean="0">
                <a:solidFill>
                  <a:srgbClr val="7030A0"/>
                </a:solidFill>
                <a:latin typeface="楷体" panose="02010609060101010101" pitchFamily="49" charset="-122"/>
                <a:ea typeface="楷体" panose="02010609060101010101" pitchFamily="49" charset="-122"/>
              </a:rPr>
              <a:t>(</a:t>
            </a:r>
            <a:r>
              <a:rPr lang="zh-CN" altLang="en-US" sz="2000" dirty="0" smtClean="0">
                <a:solidFill>
                  <a:srgbClr val="7030A0"/>
                </a:solidFill>
                <a:latin typeface="楷体" panose="02010609060101010101" pitchFamily="49" charset="-122"/>
                <a:ea typeface="楷体" panose="02010609060101010101" pitchFamily="49" charset="-122"/>
              </a:rPr>
              <a:t>最小交易单位</a:t>
            </a:r>
            <a:r>
              <a:rPr lang="en-US" altLang="zh-CN" sz="2000" dirty="0" smtClean="0">
                <a:solidFill>
                  <a:srgbClr val="7030A0"/>
                </a:solidFill>
                <a:latin typeface="楷体" panose="02010609060101010101" pitchFamily="49" charset="-122"/>
                <a:ea typeface="楷体" panose="02010609060101010101" pitchFamily="49" charset="-122"/>
              </a:rPr>
              <a:t>*</a:t>
            </a:r>
            <a:r>
              <a:rPr lang="zh-CN" altLang="en-US" sz="2000" dirty="0" smtClean="0">
                <a:solidFill>
                  <a:srgbClr val="7030A0"/>
                </a:solidFill>
                <a:latin typeface="楷体" panose="02010609060101010101" pitchFamily="49" charset="-122"/>
                <a:ea typeface="楷体" panose="02010609060101010101" pitchFamily="49" charset="-122"/>
              </a:rPr>
              <a:t>人数</a:t>
            </a:r>
            <a:r>
              <a:rPr lang="en-US" altLang="zh-CN" sz="2000" dirty="0" smtClean="0">
                <a:solidFill>
                  <a:srgbClr val="7030A0"/>
                </a:solidFill>
                <a:latin typeface="楷体" panose="02010609060101010101" pitchFamily="49" charset="-122"/>
                <a:ea typeface="楷体" panose="02010609060101010101" pitchFamily="49" charset="-122"/>
              </a:rPr>
              <a:t>)</a:t>
            </a:r>
            <a:r>
              <a:rPr lang="zh-CN" altLang="en-US" sz="2000" dirty="0" smtClean="0">
                <a:solidFill>
                  <a:srgbClr val="7030A0"/>
                </a:solidFill>
                <a:latin typeface="楷体" panose="02010609060101010101" pitchFamily="49" charset="-122"/>
                <a:ea typeface="楷体" panose="02010609060101010101" pitchFamily="49" charset="-122"/>
              </a:rPr>
              <a:t>必须等于流通量</a:t>
            </a:r>
            <a:endParaRPr lang="en-US" altLang="zh-CN" sz="2000"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048367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kern="1200" dirty="0" smtClean="0"/>
              <a:t>参数解释</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9"/>
          <p:cNvSpPr txBox="1">
            <a:spLocks noChangeArrowheads="1"/>
          </p:cNvSpPr>
          <p:nvPr/>
        </p:nvSpPr>
        <p:spPr bwMode="gray">
          <a:xfrm>
            <a:off x="776691" y="913676"/>
            <a:ext cx="6680169"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最小变动价位</a:t>
            </a:r>
            <a:endParaRPr lang="en-US" altLang="zh-CN" sz="2800" dirty="0">
              <a:solidFill>
                <a:srgbClr val="0070C0"/>
              </a:solidFill>
              <a:ea typeface="微软雅黑" pitchFamily="34" charset="-122"/>
            </a:endParaRPr>
          </a:p>
        </p:txBody>
      </p:sp>
      <p:sp>
        <p:nvSpPr>
          <p:cNvPr id="12" name="文本框 19"/>
          <p:cNvSpPr txBox="1">
            <a:spLocks noChangeArrowheads="1"/>
          </p:cNvSpPr>
          <p:nvPr/>
        </p:nvSpPr>
        <p:spPr bwMode="gray">
          <a:xfrm>
            <a:off x="776691" y="2398384"/>
            <a:ext cx="6680169"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最小买申报单位</a:t>
            </a:r>
            <a:endParaRPr lang="en-US" altLang="zh-CN" sz="2800" dirty="0">
              <a:solidFill>
                <a:srgbClr val="0070C0"/>
              </a:solidFill>
              <a:ea typeface="微软雅黑" pitchFamily="34" charset="-122"/>
            </a:endParaRPr>
          </a:p>
        </p:txBody>
      </p:sp>
      <p:sp>
        <p:nvSpPr>
          <p:cNvPr id="13" name="文本框 19"/>
          <p:cNvSpPr txBox="1">
            <a:spLocks noChangeArrowheads="1"/>
          </p:cNvSpPr>
          <p:nvPr/>
        </p:nvSpPr>
        <p:spPr bwMode="gray">
          <a:xfrm>
            <a:off x="776690" y="3885515"/>
            <a:ext cx="6680169"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最小卖申报单位</a:t>
            </a:r>
            <a:endParaRPr lang="en-US" altLang="zh-CN" sz="2800" dirty="0">
              <a:solidFill>
                <a:srgbClr val="0070C0"/>
              </a:solidFill>
              <a:ea typeface="微软雅黑" pitchFamily="34" charset="-122"/>
            </a:endParaRPr>
          </a:p>
        </p:txBody>
      </p:sp>
      <p:sp>
        <p:nvSpPr>
          <p:cNvPr id="14" name="文本框 19"/>
          <p:cNvSpPr txBox="1">
            <a:spLocks noChangeArrowheads="1"/>
          </p:cNvSpPr>
          <p:nvPr/>
        </p:nvSpPr>
        <p:spPr bwMode="gray">
          <a:xfrm>
            <a:off x="776695" y="5237755"/>
            <a:ext cx="6680169"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仓储费计费单位 </a:t>
            </a:r>
            <a:endParaRPr lang="en-US" altLang="zh-CN" sz="2800" dirty="0">
              <a:solidFill>
                <a:srgbClr val="0070C0"/>
              </a:solidFill>
              <a:ea typeface="微软雅黑" pitchFamily="34" charset="-122"/>
            </a:endParaRPr>
          </a:p>
        </p:txBody>
      </p:sp>
      <p:sp>
        <p:nvSpPr>
          <p:cNvPr id="20" name="文本框 19"/>
          <p:cNvSpPr txBox="1">
            <a:spLocks noChangeArrowheads="1"/>
          </p:cNvSpPr>
          <p:nvPr/>
        </p:nvSpPr>
        <p:spPr bwMode="gray">
          <a:xfrm>
            <a:off x="2917887" y="5781900"/>
            <a:ext cx="5337471"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计算仓储费时的规格，如</a:t>
            </a:r>
            <a:r>
              <a:rPr lang="en-US" altLang="zh-CN" sz="2200" dirty="0" smtClean="0">
                <a:solidFill>
                  <a:srgbClr val="00B050"/>
                </a:solidFill>
                <a:ea typeface="微软雅黑" pitchFamily="34" charset="-122"/>
              </a:rPr>
              <a:t>6</a:t>
            </a:r>
            <a:r>
              <a:rPr lang="zh-CN" altLang="en-US" sz="2200" dirty="0" smtClean="0">
                <a:solidFill>
                  <a:srgbClr val="00B050"/>
                </a:solidFill>
                <a:ea typeface="微软雅黑" pitchFamily="34" charset="-122"/>
              </a:rPr>
              <a:t>瓶为一个</a:t>
            </a:r>
            <a:r>
              <a:rPr lang="zh-CN" altLang="en-US" sz="2200" dirty="0">
                <a:solidFill>
                  <a:srgbClr val="00B050"/>
                </a:solidFill>
                <a:ea typeface="微软雅黑" pitchFamily="34" charset="-122"/>
              </a:rPr>
              <a:t>单位</a:t>
            </a:r>
            <a:endParaRPr lang="en-US" altLang="zh-CN" sz="2200" dirty="0">
              <a:solidFill>
                <a:srgbClr val="00B050"/>
              </a:solidFill>
              <a:ea typeface="微软雅黑" pitchFamily="34" charset="-122"/>
            </a:endParaRPr>
          </a:p>
        </p:txBody>
      </p:sp>
      <p:sp>
        <p:nvSpPr>
          <p:cNvPr id="21" name="文本框 20"/>
          <p:cNvSpPr txBox="1">
            <a:spLocks noChangeArrowheads="1"/>
          </p:cNvSpPr>
          <p:nvPr/>
        </p:nvSpPr>
        <p:spPr bwMode="gray">
          <a:xfrm>
            <a:off x="2917887" y="1472858"/>
            <a:ext cx="8853403"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价位</a:t>
            </a:r>
            <a:r>
              <a:rPr lang="zh-CN" altLang="en-US" sz="2200" dirty="0">
                <a:solidFill>
                  <a:srgbClr val="00B050"/>
                </a:solidFill>
                <a:ea typeface="微软雅黑" pitchFamily="34" charset="-122"/>
              </a:rPr>
              <a:t>变动必须是最小变动价位的整数倍，如果价格为</a:t>
            </a:r>
            <a:r>
              <a:rPr lang="en-US" altLang="zh-CN" sz="2200" dirty="0">
                <a:solidFill>
                  <a:srgbClr val="00B050"/>
                </a:solidFill>
                <a:ea typeface="微软雅黑" pitchFamily="34" charset="-122"/>
              </a:rPr>
              <a:t>10</a:t>
            </a:r>
            <a:r>
              <a:rPr lang="zh-CN" altLang="en-US" sz="2200" dirty="0">
                <a:solidFill>
                  <a:srgbClr val="00B050"/>
                </a:solidFill>
                <a:ea typeface="微软雅黑" pitchFamily="34" charset="-122"/>
              </a:rPr>
              <a:t>，最小变动价位为</a:t>
            </a:r>
            <a:r>
              <a:rPr lang="en-US" altLang="zh-CN" sz="2200" dirty="0">
                <a:solidFill>
                  <a:srgbClr val="00B050"/>
                </a:solidFill>
                <a:ea typeface="微软雅黑" pitchFamily="34" charset="-122"/>
              </a:rPr>
              <a:t>2</a:t>
            </a:r>
            <a:r>
              <a:rPr lang="zh-CN" altLang="en-US" sz="2200" dirty="0">
                <a:solidFill>
                  <a:srgbClr val="00B050"/>
                </a:solidFill>
                <a:ea typeface="微软雅黑" pitchFamily="34" charset="-122"/>
              </a:rPr>
              <a:t>，则出价只能为</a:t>
            </a:r>
            <a:r>
              <a:rPr lang="en-US" altLang="zh-CN" sz="2200" dirty="0">
                <a:solidFill>
                  <a:srgbClr val="00B050"/>
                </a:solidFill>
                <a:ea typeface="微软雅黑" pitchFamily="34" charset="-122"/>
              </a:rPr>
              <a:t>12</a:t>
            </a:r>
            <a:r>
              <a:rPr lang="zh-CN" altLang="en-US" sz="2200" dirty="0">
                <a:solidFill>
                  <a:srgbClr val="00B050"/>
                </a:solidFill>
                <a:ea typeface="微软雅黑" pitchFamily="34" charset="-122"/>
              </a:rPr>
              <a:t>、</a:t>
            </a:r>
            <a:r>
              <a:rPr lang="en-US" altLang="zh-CN" sz="2200" dirty="0">
                <a:solidFill>
                  <a:srgbClr val="00B050"/>
                </a:solidFill>
                <a:ea typeface="微软雅黑" pitchFamily="34" charset="-122"/>
              </a:rPr>
              <a:t>14</a:t>
            </a:r>
            <a:r>
              <a:rPr lang="zh-CN" altLang="en-US" sz="2200" dirty="0">
                <a:solidFill>
                  <a:srgbClr val="00B050"/>
                </a:solidFill>
                <a:ea typeface="微软雅黑" pitchFamily="34" charset="-122"/>
              </a:rPr>
              <a:t>、</a:t>
            </a:r>
            <a:r>
              <a:rPr lang="en-US" altLang="zh-CN" sz="2200" dirty="0">
                <a:solidFill>
                  <a:srgbClr val="00B050"/>
                </a:solidFill>
                <a:ea typeface="微软雅黑" pitchFamily="34" charset="-122"/>
              </a:rPr>
              <a:t>16</a:t>
            </a:r>
            <a:r>
              <a:rPr lang="zh-CN" altLang="en-US" sz="2200" dirty="0">
                <a:solidFill>
                  <a:srgbClr val="00B050"/>
                </a:solidFill>
                <a:ea typeface="微软雅黑" pitchFamily="34" charset="-122"/>
              </a:rPr>
              <a:t>、</a:t>
            </a:r>
            <a:r>
              <a:rPr lang="en-US" altLang="zh-CN" sz="2200" dirty="0" smtClean="0">
                <a:solidFill>
                  <a:srgbClr val="00B050"/>
                </a:solidFill>
                <a:ea typeface="微软雅黑" pitchFamily="34" charset="-122"/>
              </a:rPr>
              <a:t>18……</a:t>
            </a:r>
            <a:endParaRPr lang="en-US" altLang="zh-CN" sz="2200" dirty="0">
              <a:solidFill>
                <a:srgbClr val="00B050"/>
              </a:solidFill>
              <a:ea typeface="微软雅黑" pitchFamily="34" charset="-122"/>
            </a:endParaRPr>
          </a:p>
        </p:txBody>
      </p:sp>
      <p:sp>
        <p:nvSpPr>
          <p:cNvPr id="26" name="文本框 25"/>
          <p:cNvSpPr txBox="1">
            <a:spLocks noChangeArrowheads="1"/>
          </p:cNvSpPr>
          <p:nvPr/>
        </p:nvSpPr>
        <p:spPr bwMode="gray">
          <a:xfrm>
            <a:off x="2917887" y="2988075"/>
            <a:ext cx="8853403" cy="1107996"/>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如果最少买入量为</a:t>
            </a:r>
            <a:r>
              <a:rPr lang="en-US" altLang="zh-CN" sz="2200" dirty="0">
                <a:solidFill>
                  <a:srgbClr val="00B050"/>
                </a:solidFill>
                <a:ea typeface="微软雅黑" pitchFamily="34" charset="-122"/>
              </a:rPr>
              <a:t>10</a:t>
            </a:r>
            <a:r>
              <a:rPr lang="zh-CN" altLang="en-US" sz="2200" dirty="0">
                <a:solidFill>
                  <a:srgbClr val="00B050"/>
                </a:solidFill>
                <a:ea typeface="微软雅黑" pitchFamily="34" charset="-122"/>
              </a:rPr>
              <a:t>，</a:t>
            </a:r>
            <a:r>
              <a:rPr lang="zh-CN" altLang="en-US" sz="2200" dirty="0" smtClean="0">
                <a:solidFill>
                  <a:srgbClr val="00B050"/>
                </a:solidFill>
                <a:ea typeface="微软雅黑" pitchFamily="34" charset="-122"/>
              </a:rPr>
              <a:t>最小买申报单位为</a:t>
            </a:r>
            <a:r>
              <a:rPr lang="en-US" altLang="zh-CN" sz="2200" dirty="0">
                <a:solidFill>
                  <a:srgbClr val="00B050"/>
                </a:solidFill>
                <a:ea typeface="微软雅黑" pitchFamily="34" charset="-122"/>
              </a:rPr>
              <a:t>2</a:t>
            </a:r>
            <a:r>
              <a:rPr lang="zh-CN" altLang="en-US" sz="2200" dirty="0">
                <a:solidFill>
                  <a:srgbClr val="00B050"/>
                </a:solidFill>
                <a:ea typeface="微软雅黑" pitchFamily="34" charset="-122"/>
              </a:rPr>
              <a:t>，</a:t>
            </a:r>
            <a:r>
              <a:rPr lang="zh-CN" altLang="en-US" sz="2200" dirty="0" smtClean="0">
                <a:solidFill>
                  <a:srgbClr val="00B050"/>
                </a:solidFill>
                <a:ea typeface="微软雅黑" pitchFamily="34" charset="-122"/>
              </a:rPr>
              <a:t>则买入量只能</a:t>
            </a:r>
            <a:r>
              <a:rPr lang="zh-CN" altLang="en-US" sz="2200" dirty="0">
                <a:solidFill>
                  <a:srgbClr val="00B050"/>
                </a:solidFill>
                <a:ea typeface="微软雅黑" pitchFamily="34" charset="-122"/>
              </a:rPr>
              <a:t>为</a:t>
            </a:r>
            <a:r>
              <a:rPr lang="en-US" altLang="zh-CN" sz="2200" dirty="0">
                <a:solidFill>
                  <a:srgbClr val="00B050"/>
                </a:solidFill>
                <a:ea typeface="微软雅黑" pitchFamily="34" charset="-122"/>
              </a:rPr>
              <a:t>12</a:t>
            </a:r>
            <a:r>
              <a:rPr lang="zh-CN" altLang="en-US" sz="2200" dirty="0">
                <a:solidFill>
                  <a:srgbClr val="00B050"/>
                </a:solidFill>
                <a:ea typeface="微软雅黑" pitchFamily="34" charset="-122"/>
              </a:rPr>
              <a:t>、</a:t>
            </a:r>
            <a:r>
              <a:rPr lang="en-US" altLang="zh-CN" sz="2200" dirty="0">
                <a:solidFill>
                  <a:srgbClr val="00B050"/>
                </a:solidFill>
                <a:ea typeface="微软雅黑" pitchFamily="34" charset="-122"/>
              </a:rPr>
              <a:t>14</a:t>
            </a:r>
            <a:r>
              <a:rPr lang="zh-CN" altLang="en-US" sz="2200" dirty="0">
                <a:solidFill>
                  <a:srgbClr val="00B050"/>
                </a:solidFill>
                <a:ea typeface="微软雅黑" pitchFamily="34" charset="-122"/>
              </a:rPr>
              <a:t>、</a:t>
            </a:r>
            <a:r>
              <a:rPr lang="en-US" altLang="zh-CN" sz="2200" dirty="0">
                <a:solidFill>
                  <a:srgbClr val="00B050"/>
                </a:solidFill>
                <a:ea typeface="微软雅黑" pitchFamily="34" charset="-122"/>
              </a:rPr>
              <a:t>16</a:t>
            </a:r>
            <a:r>
              <a:rPr lang="zh-CN" altLang="en-US" sz="2200" dirty="0">
                <a:solidFill>
                  <a:srgbClr val="00B050"/>
                </a:solidFill>
                <a:ea typeface="微软雅黑" pitchFamily="34" charset="-122"/>
              </a:rPr>
              <a:t>、</a:t>
            </a:r>
            <a:r>
              <a:rPr lang="en-US" altLang="zh-CN" sz="2200" dirty="0">
                <a:solidFill>
                  <a:srgbClr val="00B050"/>
                </a:solidFill>
                <a:ea typeface="微软雅黑" pitchFamily="34" charset="-122"/>
              </a:rPr>
              <a:t>18……</a:t>
            </a:r>
          </a:p>
          <a:p>
            <a:pPr eaLnBrk="0" hangingPunct="0"/>
            <a:endParaRPr lang="en-US" altLang="zh-CN" sz="2200" dirty="0">
              <a:solidFill>
                <a:srgbClr val="00B050"/>
              </a:solidFill>
              <a:ea typeface="微软雅黑" pitchFamily="34" charset="-122"/>
            </a:endParaRPr>
          </a:p>
        </p:txBody>
      </p:sp>
      <p:sp>
        <p:nvSpPr>
          <p:cNvPr id="27" name="文本框 26"/>
          <p:cNvSpPr txBox="1">
            <a:spLocks noChangeArrowheads="1"/>
          </p:cNvSpPr>
          <p:nvPr/>
        </p:nvSpPr>
        <p:spPr bwMode="gray">
          <a:xfrm>
            <a:off x="2917887" y="4502447"/>
            <a:ext cx="8853403" cy="769441"/>
          </a:xfrm>
          <a:prstGeom prst="rect">
            <a:avLst/>
          </a:prstGeom>
          <a:noFill/>
          <a:ln w="9525">
            <a:noFill/>
            <a:miter lim="800000"/>
            <a:headEnd/>
            <a:tailEnd/>
          </a:ln>
        </p:spPr>
        <p:txBody>
          <a:bodyPr wrap="square">
            <a:spAutoFit/>
          </a:bodyPr>
          <a:lstStyle/>
          <a:p>
            <a:pPr eaLnBrk="0" hangingPunct="0"/>
            <a:r>
              <a:rPr lang="zh-CN" altLang="en-US" sz="2200" dirty="0">
                <a:solidFill>
                  <a:srgbClr val="00B050"/>
                </a:solidFill>
                <a:ea typeface="微软雅黑" pitchFamily="34" charset="-122"/>
              </a:rPr>
              <a:t>如果</a:t>
            </a:r>
            <a:r>
              <a:rPr lang="zh-CN" altLang="en-US" sz="2200" dirty="0" smtClean="0">
                <a:solidFill>
                  <a:srgbClr val="00B050"/>
                </a:solidFill>
                <a:ea typeface="微软雅黑" pitchFamily="34" charset="-122"/>
              </a:rPr>
              <a:t>最少卖出量</a:t>
            </a:r>
            <a:r>
              <a:rPr lang="zh-CN" altLang="en-US" sz="2200" dirty="0">
                <a:solidFill>
                  <a:srgbClr val="00B050"/>
                </a:solidFill>
                <a:ea typeface="微软雅黑" pitchFamily="34" charset="-122"/>
              </a:rPr>
              <a:t>为</a:t>
            </a:r>
            <a:r>
              <a:rPr lang="en-US" altLang="zh-CN" sz="2200" dirty="0">
                <a:solidFill>
                  <a:srgbClr val="00B050"/>
                </a:solidFill>
                <a:ea typeface="微软雅黑" pitchFamily="34" charset="-122"/>
              </a:rPr>
              <a:t>10</a:t>
            </a:r>
            <a:r>
              <a:rPr lang="zh-CN" altLang="en-US" sz="2200" dirty="0">
                <a:solidFill>
                  <a:srgbClr val="00B050"/>
                </a:solidFill>
                <a:ea typeface="微软雅黑" pitchFamily="34" charset="-122"/>
              </a:rPr>
              <a:t>，</a:t>
            </a:r>
            <a:r>
              <a:rPr lang="zh-CN" altLang="en-US" sz="2200" dirty="0" smtClean="0">
                <a:solidFill>
                  <a:srgbClr val="00B050"/>
                </a:solidFill>
                <a:ea typeface="微软雅黑" pitchFamily="34" charset="-122"/>
              </a:rPr>
              <a:t>最小卖申报</a:t>
            </a:r>
            <a:r>
              <a:rPr lang="zh-CN" altLang="en-US" sz="2200" dirty="0">
                <a:solidFill>
                  <a:srgbClr val="00B050"/>
                </a:solidFill>
                <a:ea typeface="微软雅黑" pitchFamily="34" charset="-122"/>
              </a:rPr>
              <a:t>单位为</a:t>
            </a:r>
            <a:r>
              <a:rPr lang="en-US" altLang="zh-CN" sz="2200" dirty="0">
                <a:solidFill>
                  <a:srgbClr val="00B050"/>
                </a:solidFill>
                <a:ea typeface="微软雅黑" pitchFamily="34" charset="-122"/>
              </a:rPr>
              <a:t>2</a:t>
            </a:r>
            <a:r>
              <a:rPr lang="zh-CN" altLang="en-US" sz="2200" dirty="0">
                <a:solidFill>
                  <a:srgbClr val="00B050"/>
                </a:solidFill>
                <a:ea typeface="微软雅黑" pitchFamily="34" charset="-122"/>
              </a:rPr>
              <a:t>，</a:t>
            </a:r>
            <a:r>
              <a:rPr lang="zh-CN" altLang="en-US" sz="2200" dirty="0" smtClean="0">
                <a:solidFill>
                  <a:srgbClr val="00B050"/>
                </a:solidFill>
                <a:ea typeface="微软雅黑" pitchFamily="34" charset="-122"/>
              </a:rPr>
              <a:t>则卖出量</a:t>
            </a:r>
            <a:r>
              <a:rPr lang="zh-CN" altLang="en-US" sz="2200" dirty="0">
                <a:solidFill>
                  <a:srgbClr val="00B050"/>
                </a:solidFill>
                <a:ea typeface="微软雅黑" pitchFamily="34" charset="-122"/>
              </a:rPr>
              <a:t>只能为</a:t>
            </a:r>
            <a:r>
              <a:rPr lang="en-US" altLang="zh-CN" sz="2200" dirty="0">
                <a:solidFill>
                  <a:srgbClr val="00B050"/>
                </a:solidFill>
                <a:ea typeface="微软雅黑" pitchFamily="34" charset="-122"/>
              </a:rPr>
              <a:t>12</a:t>
            </a:r>
            <a:r>
              <a:rPr lang="zh-CN" altLang="en-US" sz="2200" dirty="0">
                <a:solidFill>
                  <a:srgbClr val="00B050"/>
                </a:solidFill>
                <a:ea typeface="微软雅黑" pitchFamily="34" charset="-122"/>
              </a:rPr>
              <a:t>、</a:t>
            </a:r>
            <a:r>
              <a:rPr lang="en-US" altLang="zh-CN" sz="2200" dirty="0">
                <a:solidFill>
                  <a:srgbClr val="00B050"/>
                </a:solidFill>
                <a:ea typeface="微软雅黑" pitchFamily="34" charset="-122"/>
              </a:rPr>
              <a:t>14</a:t>
            </a:r>
            <a:r>
              <a:rPr lang="zh-CN" altLang="en-US" sz="2200" dirty="0">
                <a:solidFill>
                  <a:srgbClr val="00B050"/>
                </a:solidFill>
                <a:ea typeface="微软雅黑" pitchFamily="34" charset="-122"/>
              </a:rPr>
              <a:t>、</a:t>
            </a:r>
            <a:r>
              <a:rPr lang="en-US" altLang="zh-CN" sz="2200" dirty="0">
                <a:solidFill>
                  <a:srgbClr val="00B050"/>
                </a:solidFill>
                <a:ea typeface="微软雅黑" pitchFamily="34" charset="-122"/>
              </a:rPr>
              <a:t>16</a:t>
            </a:r>
            <a:r>
              <a:rPr lang="zh-CN" altLang="en-US" sz="2200" dirty="0">
                <a:solidFill>
                  <a:srgbClr val="00B050"/>
                </a:solidFill>
                <a:ea typeface="微软雅黑" pitchFamily="34" charset="-122"/>
              </a:rPr>
              <a:t>、</a:t>
            </a:r>
            <a:r>
              <a:rPr lang="en-US" altLang="zh-CN" sz="2200" dirty="0">
                <a:solidFill>
                  <a:srgbClr val="00B050"/>
                </a:solidFill>
                <a:ea typeface="微软雅黑" pitchFamily="34" charset="-122"/>
              </a:rPr>
              <a:t>18……</a:t>
            </a:r>
          </a:p>
        </p:txBody>
      </p:sp>
    </p:spTree>
    <p:extLst>
      <p:ext uri="{BB962C8B-B14F-4D97-AF65-F5344CB8AC3E}">
        <p14:creationId xmlns:p14="http://schemas.microsoft.com/office/powerpoint/2010/main" val="5788749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kern="1200" dirty="0" smtClean="0"/>
              <a:t>参数解释</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19"/>
          <p:cNvSpPr txBox="1">
            <a:spLocks noChangeArrowheads="1"/>
          </p:cNvSpPr>
          <p:nvPr/>
        </p:nvSpPr>
        <p:spPr bwMode="gray">
          <a:xfrm>
            <a:off x="695289" y="953077"/>
            <a:ext cx="1429725"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小数位</a:t>
            </a:r>
            <a:endParaRPr lang="en-US" altLang="zh-CN" sz="2800" dirty="0">
              <a:solidFill>
                <a:srgbClr val="0070C0"/>
              </a:solidFill>
              <a:ea typeface="微软雅黑" pitchFamily="34" charset="-122"/>
            </a:endParaRPr>
          </a:p>
        </p:txBody>
      </p:sp>
      <p:sp>
        <p:nvSpPr>
          <p:cNvPr id="27" name="文本框 26"/>
          <p:cNvSpPr txBox="1">
            <a:spLocks noChangeArrowheads="1"/>
          </p:cNvSpPr>
          <p:nvPr/>
        </p:nvSpPr>
        <p:spPr bwMode="gray">
          <a:xfrm>
            <a:off x="2667906" y="1327573"/>
            <a:ext cx="6230241"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系统中计算资金如遇</a:t>
            </a:r>
            <a:r>
              <a:rPr lang="zh-CN" altLang="en-US" sz="2200" dirty="0">
                <a:solidFill>
                  <a:srgbClr val="00B050"/>
                </a:solidFill>
                <a:ea typeface="微软雅黑" pitchFamily="34" charset="-122"/>
              </a:rPr>
              <a:t>小数，保留的小数位数</a:t>
            </a:r>
            <a:endParaRPr lang="en-US" altLang="zh-CN" sz="2200" dirty="0">
              <a:solidFill>
                <a:srgbClr val="00B050"/>
              </a:solidFill>
              <a:ea typeface="微软雅黑" pitchFamily="34" charset="-122"/>
            </a:endParaRPr>
          </a:p>
        </p:txBody>
      </p:sp>
      <p:sp>
        <p:nvSpPr>
          <p:cNvPr id="31" name="文本框 19"/>
          <p:cNvSpPr txBox="1">
            <a:spLocks noChangeArrowheads="1"/>
          </p:cNvSpPr>
          <p:nvPr/>
        </p:nvSpPr>
        <p:spPr bwMode="gray">
          <a:xfrm>
            <a:off x="695289" y="3594035"/>
            <a:ext cx="6680169" cy="523220"/>
          </a:xfrm>
          <a:prstGeom prst="rect">
            <a:avLst/>
          </a:prstGeom>
          <a:noFill/>
          <a:ln w="9525">
            <a:noFill/>
            <a:miter lim="800000"/>
            <a:headEnd/>
            <a:tailEnd/>
          </a:ln>
        </p:spPr>
        <p:txBody>
          <a:bodyPr wrap="square">
            <a:spAutoFit/>
          </a:bodyPr>
          <a:lstStyle/>
          <a:p>
            <a:pPr eaLnBrk="0" hangingPunct="0"/>
            <a:r>
              <a:rPr lang="en-US" altLang="zh-CN" sz="2800" dirty="0" smtClean="0">
                <a:solidFill>
                  <a:srgbClr val="0070C0"/>
                </a:solidFill>
                <a:ea typeface="微软雅黑" pitchFamily="34" charset="-122"/>
              </a:rPr>
              <a:t>T+N</a:t>
            </a:r>
            <a:r>
              <a:rPr lang="zh-CN" altLang="en-US" sz="2800" dirty="0" smtClean="0">
                <a:solidFill>
                  <a:srgbClr val="0070C0"/>
                </a:solidFill>
                <a:ea typeface="微软雅黑" pitchFamily="34" charset="-122"/>
              </a:rPr>
              <a:t>参数</a:t>
            </a:r>
            <a:endParaRPr lang="en-US" altLang="zh-CN" sz="2800" dirty="0">
              <a:solidFill>
                <a:srgbClr val="0070C0"/>
              </a:solidFill>
              <a:ea typeface="微软雅黑" pitchFamily="34" charset="-122"/>
            </a:endParaRPr>
          </a:p>
        </p:txBody>
      </p:sp>
      <p:sp>
        <p:nvSpPr>
          <p:cNvPr id="32" name="文本框 31"/>
          <p:cNvSpPr txBox="1">
            <a:spLocks noChangeArrowheads="1"/>
          </p:cNvSpPr>
          <p:nvPr/>
        </p:nvSpPr>
        <p:spPr bwMode="gray">
          <a:xfrm>
            <a:off x="2667906" y="4149634"/>
            <a:ext cx="4662799" cy="430887"/>
          </a:xfrm>
          <a:prstGeom prst="rect">
            <a:avLst/>
          </a:prstGeom>
          <a:noFill/>
          <a:ln w="9525">
            <a:noFill/>
            <a:miter lim="800000"/>
            <a:headEnd/>
            <a:tailEnd/>
          </a:ln>
        </p:spPr>
        <p:txBody>
          <a:bodyPr wrap="square">
            <a:spAutoFit/>
          </a:bodyPr>
          <a:lstStyle/>
          <a:p>
            <a:pPr eaLnBrk="0" hangingPunct="0"/>
            <a:r>
              <a:rPr lang="zh-CN" altLang="en-US" sz="2200" dirty="0">
                <a:solidFill>
                  <a:srgbClr val="00B050"/>
                </a:solidFill>
                <a:ea typeface="微软雅黑" pitchFamily="34" charset="-122"/>
              </a:rPr>
              <a:t>用于控制交易商的持仓冻结天数</a:t>
            </a:r>
            <a:endParaRPr lang="en-US" altLang="zh-CN" sz="2200" dirty="0">
              <a:solidFill>
                <a:srgbClr val="00B050"/>
              </a:solidFill>
              <a:ea typeface="微软雅黑" pitchFamily="34" charset="-122"/>
            </a:endParaRPr>
          </a:p>
        </p:txBody>
      </p:sp>
      <p:sp>
        <p:nvSpPr>
          <p:cNvPr id="14" name="文本框 19"/>
          <p:cNvSpPr txBox="1">
            <a:spLocks noChangeArrowheads="1"/>
          </p:cNvSpPr>
          <p:nvPr/>
        </p:nvSpPr>
        <p:spPr bwMode="gray">
          <a:xfrm>
            <a:off x="695289" y="2138925"/>
            <a:ext cx="6680169"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最小提货</a:t>
            </a:r>
            <a:r>
              <a:rPr lang="zh-CN" altLang="en-US" sz="2800" dirty="0">
                <a:solidFill>
                  <a:srgbClr val="0070C0"/>
                </a:solidFill>
                <a:ea typeface="微软雅黑" pitchFamily="34" charset="-122"/>
              </a:rPr>
              <a:t>量</a:t>
            </a:r>
            <a:endParaRPr lang="en-US" altLang="zh-CN" sz="2800" dirty="0">
              <a:solidFill>
                <a:srgbClr val="0070C0"/>
              </a:solidFill>
              <a:ea typeface="微软雅黑" pitchFamily="34" charset="-122"/>
            </a:endParaRPr>
          </a:p>
        </p:txBody>
      </p:sp>
      <p:sp>
        <p:nvSpPr>
          <p:cNvPr id="15" name="文本框 19"/>
          <p:cNvSpPr txBox="1">
            <a:spLocks noChangeArrowheads="1"/>
          </p:cNvSpPr>
          <p:nvPr/>
        </p:nvSpPr>
        <p:spPr bwMode="gray">
          <a:xfrm>
            <a:off x="2667906" y="2699738"/>
            <a:ext cx="5196952"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去</a:t>
            </a:r>
            <a:r>
              <a:rPr lang="zh-CN" altLang="en-US" sz="2200" dirty="0">
                <a:solidFill>
                  <a:srgbClr val="00B050"/>
                </a:solidFill>
                <a:ea typeface="微软雅黑" pitchFamily="34" charset="-122"/>
              </a:rPr>
              <a:t>仓库</a:t>
            </a:r>
            <a:r>
              <a:rPr lang="zh-CN" altLang="en-US" sz="2200" dirty="0" smtClean="0">
                <a:solidFill>
                  <a:srgbClr val="00B050"/>
                </a:solidFill>
                <a:ea typeface="微软雅黑" pitchFamily="34" charset="-122"/>
              </a:rPr>
              <a:t>提货时最少要提货的量</a:t>
            </a:r>
            <a:endParaRPr lang="en-US" altLang="zh-CN" sz="2200" dirty="0">
              <a:solidFill>
                <a:srgbClr val="00B050"/>
              </a:solidFill>
              <a:ea typeface="微软雅黑" pitchFamily="34" charset="-122"/>
            </a:endParaRPr>
          </a:p>
        </p:txBody>
      </p:sp>
    </p:spTree>
    <p:extLst>
      <p:ext uri="{BB962C8B-B14F-4D97-AF65-F5344CB8AC3E}">
        <p14:creationId xmlns:p14="http://schemas.microsoft.com/office/powerpoint/2010/main" val="40810418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kern="1200" dirty="0" smtClean="0"/>
              <a:t>参数解释</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9"/>
          <p:cNvSpPr txBox="1">
            <a:spLocks noChangeArrowheads="1"/>
          </p:cNvSpPr>
          <p:nvPr/>
        </p:nvSpPr>
        <p:spPr bwMode="gray">
          <a:xfrm>
            <a:off x="850076" y="968520"/>
            <a:ext cx="1772672"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行情</a:t>
            </a:r>
            <a:r>
              <a:rPr lang="zh-CN" altLang="en-US" sz="2800" dirty="0">
                <a:solidFill>
                  <a:srgbClr val="0070C0"/>
                </a:solidFill>
                <a:ea typeface="微软雅黑" pitchFamily="34" charset="-122"/>
              </a:rPr>
              <a:t>档</a:t>
            </a:r>
            <a:r>
              <a:rPr lang="zh-CN" altLang="en-US" sz="2800" dirty="0" smtClean="0">
                <a:solidFill>
                  <a:srgbClr val="0070C0"/>
                </a:solidFill>
                <a:ea typeface="微软雅黑" pitchFamily="34" charset="-122"/>
              </a:rPr>
              <a:t>位</a:t>
            </a:r>
            <a:endParaRPr lang="en-US" altLang="zh-CN" sz="2800" dirty="0">
              <a:solidFill>
                <a:srgbClr val="0070C0"/>
              </a:solidFill>
              <a:ea typeface="微软雅黑" pitchFamily="34" charset="-122"/>
            </a:endParaRPr>
          </a:p>
        </p:txBody>
      </p:sp>
      <p:sp>
        <p:nvSpPr>
          <p:cNvPr id="12" name="文本框 11"/>
          <p:cNvSpPr txBox="1">
            <a:spLocks noChangeArrowheads="1"/>
          </p:cNvSpPr>
          <p:nvPr/>
        </p:nvSpPr>
        <p:spPr bwMode="gray">
          <a:xfrm>
            <a:off x="2622746" y="1599609"/>
            <a:ext cx="8093550"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如果</a:t>
            </a:r>
            <a:r>
              <a:rPr lang="zh-CN" altLang="en-US" sz="2200" dirty="0">
                <a:solidFill>
                  <a:srgbClr val="00B050"/>
                </a:solidFill>
                <a:ea typeface="微软雅黑" pitchFamily="34" charset="-122"/>
              </a:rPr>
              <a:t>是设置为五档，则行情上显示买一、买二、买三、买四、买五，卖一、卖二、卖三、卖四、卖五      五档</a:t>
            </a:r>
            <a:endParaRPr lang="en-US" altLang="zh-CN" sz="2200" dirty="0">
              <a:solidFill>
                <a:srgbClr val="00B050"/>
              </a:solidFill>
              <a:ea typeface="微软雅黑" pitchFamily="34" charset="-122"/>
            </a:endParaRPr>
          </a:p>
        </p:txBody>
      </p:sp>
      <p:sp>
        <p:nvSpPr>
          <p:cNvPr id="9" name="文本框 19"/>
          <p:cNvSpPr txBox="1">
            <a:spLocks noChangeArrowheads="1"/>
          </p:cNvSpPr>
          <p:nvPr/>
        </p:nvSpPr>
        <p:spPr bwMode="gray">
          <a:xfrm>
            <a:off x="850076" y="2708909"/>
            <a:ext cx="6564259"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行情分析商品代码、行情分析板块</a:t>
            </a:r>
            <a:r>
              <a:rPr lang="zh-CN" altLang="en-US" sz="2800" dirty="0" smtClean="0">
                <a:solidFill>
                  <a:srgbClr val="0070C0"/>
                </a:solidFill>
                <a:ea typeface="微软雅黑" pitchFamily="34" charset="-122"/>
              </a:rPr>
              <a:t>代码</a:t>
            </a:r>
            <a:endParaRPr lang="en-US" altLang="zh-CN" sz="2800" dirty="0">
              <a:solidFill>
                <a:srgbClr val="0070C0"/>
              </a:solidFill>
              <a:ea typeface="微软雅黑" pitchFamily="34" charset="-122"/>
            </a:endParaRPr>
          </a:p>
        </p:txBody>
      </p:sp>
      <p:sp>
        <p:nvSpPr>
          <p:cNvPr id="10" name="文本框 9"/>
          <p:cNvSpPr txBox="1">
            <a:spLocks noChangeArrowheads="1"/>
          </p:cNvSpPr>
          <p:nvPr/>
        </p:nvSpPr>
        <p:spPr bwMode="gray">
          <a:xfrm>
            <a:off x="2622746" y="3500530"/>
            <a:ext cx="8853404"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交易</a:t>
            </a:r>
            <a:r>
              <a:rPr lang="zh-CN" altLang="en-US" sz="2200" dirty="0">
                <a:solidFill>
                  <a:srgbClr val="00B050"/>
                </a:solidFill>
                <a:ea typeface="微软雅黑" pitchFamily="34" charset="-122"/>
              </a:rPr>
              <a:t>客户端接入第三方行情如：倚天行情，会在倚天行情上显示的商品代码和板块代码</a:t>
            </a:r>
            <a:endParaRPr lang="en-US" altLang="zh-CN" sz="2200" dirty="0">
              <a:solidFill>
                <a:srgbClr val="00B050"/>
              </a:solidFill>
              <a:ea typeface="微软雅黑" pitchFamily="34" charset="-122"/>
            </a:endParaRPr>
          </a:p>
        </p:txBody>
      </p:sp>
      <p:sp>
        <p:nvSpPr>
          <p:cNvPr id="14" name="文本框 19"/>
          <p:cNvSpPr txBox="1">
            <a:spLocks noChangeArrowheads="1"/>
          </p:cNvSpPr>
          <p:nvPr/>
        </p:nvSpPr>
        <p:spPr bwMode="gray">
          <a:xfrm>
            <a:off x="850076" y="4602767"/>
            <a:ext cx="6564259"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收盘价</a:t>
            </a:r>
            <a:r>
              <a:rPr lang="zh-CN" altLang="en-US" sz="2800" dirty="0">
                <a:solidFill>
                  <a:srgbClr val="0070C0"/>
                </a:solidFill>
                <a:ea typeface="微软雅黑" pitchFamily="34" charset="-122"/>
              </a:rPr>
              <a:t>计算时间</a:t>
            </a:r>
            <a:endParaRPr lang="en-US" altLang="zh-CN" sz="2800" dirty="0">
              <a:solidFill>
                <a:srgbClr val="0070C0"/>
              </a:solidFill>
              <a:ea typeface="微软雅黑" pitchFamily="34" charset="-122"/>
            </a:endParaRPr>
          </a:p>
        </p:txBody>
      </p:sp>
      <p:sp>
        <p:nvSpPr>
          <p:cNvPr id="15" name="文本框 14"/>
          <p:cNvSpPr txBox="1">
            <a:spLocks noChangeArrowheads="1"/>
          </p:cNvSpPr>
          <p:nvPr/>
        </p:nvSpPr>
        <p:spPr bwMode="gray">
          <a:xfrm>
            <a:off x="2622746" y="5270416"/>
            <a:ext cx="8853404" cy="769441"/>
          </a:xfrm>
          <a:prstGeom prst="rect">
            <a:avLst/>
          </a:prstGeom>
          <a:noFill/>
          <a:ln w="9525">
            <a:noFill/>
            <a:miter lim="800000"/>
            <a:headEnd/>
            <a:tailEnd/>
          </a:ln>
        </p:spPr>
        <p:txBody>
          <a:bodyPr wrap="square">
            <a:spAutoFit/>
          </a:bodyPr>
          <a:lstStyle/>
          <a:p>
            <a:pPr eaLnBrk="0" hangingPunct="0"/>
            <a:r>
              <a:rPr lang="zh-CN" altLang="en-US" sz="2200" dirty="0">
                <a:solidFill>
                  <a:srgbClr val="00B050"/>
                </a:solidFill>
                <a:ea typeface="微软雅黑" pitchFamily="34" charset="-122"/>
              </a:rPr>
              <a:t>交易时间内</a:t>
            </a:r>
            <a:r>
              <a:rPr lang="zh-CN" altLang="en-US" sz="2200" dirty="0" smtClean="0">
                <a:solidFill>
                  <a:srgbClr val="00B050"/>
                </a:solidFill>
                <a:ea typeface="微软雅黑" pitchFamily="34" charset="-122"/>
              </a:rPr>
              <a:t>最后 </a:t>
            </a:r>
            <a:r>
              <a:rPr lang="en-US" altLang="zh-CN" sz="2200" dirty="0" smtClean="0">
                <a:solidFill>
                  <a:srgbClr val="00B050"/>
                </a:solidFill>
                <a:ea typeface="微软雅黑" pitchFamily="34" charset="-122"/>
              </a:rPr>
              <a:t>? </a:t>
            </a:r>
            <a:r>
              <a:rPr lang="zh-CN" altLang="en-US" sz="2200" dirty="0" smtClean="0">
                <a:solidFill>
                  <a:srgbClr val="00B050"/>
                </a:solidFill>
                <a:ea typeface="微软雅黑" pitchFamily="34" charset="-122"/>
              </a:rPr>
              <a:t>分钟</a:t>
            </a:r>
            <a:r>
              <a:rPr lang="zh-CN" altLang="en-US" sz="2200" dirty="0">
                <a:solidFill>
                  <a:srgbClr val="00B050"/>
                </a:solidFill>
                <a:ea typeface="微软雅黑" pitchFamily="34" charset="-122"/>
              </a:rPr>
              <a:t>所有交易的成交量的加权平均价，</a:t>
            </a:r>
            <a:r>
              <a:rPr lang="zh-CN" altLang="en-US" sz="2200" dirty="0" smtClean="0">
                <a:solidFill>
                  <a:srgbClr val="00B050"/>
                </a:solidFill>
                <a:ea typeface="微软雅黑" pitchFamily="34" charset="-122"/>
              </a:rPr>
              <a:t>最后  </a:t>
            </a:r>
            <a:r>
              <a:rPr lang="en-US" altLang="zh-CN" sz="2200" dirty="0" smtClean="0">
                <a:solidFill>
                  <a:srgbClr val="00B050"/>
                </a:solidFill>
                <a:ea typeface="微软雅黑" pitchFamily="34" charset="-122"/>
              </a:rPr>
              <a:t>?  </a:t>
            </a:r>
            <a:r>
              <a:rPr lang="zh-CN" altLang="en-US" sz="2200" dirty="0" smtClean="0">
                <a:solidFill>
                  <a:srgbClr val="00B050"/>
                </a:solidFill>
                <a:ea typeface="微软雅黑" pitchFamily="34" charset="-122"/>
              </a:rPr>
              <a:t>分钟</a:t>
            </a:r>
            <a:r>
              <a:rPr lang="zh-CN" altLang="en-US" sz="2200" dirty="0">
                <a:solidFill>
                  <a:srgbClr val="00B050"/>
                </a:solidFill>
                <a:ea typeface="微软雅黑" pitchFamily="34" charset="-122"/>
              </a:rPr>
              <a:t>内</a:t>
            </a:r>
            <a:r>
              <a:rPr lang="zh-CN" altLang="en-US" sz="2200" dirty="0" smtClean="0">
                <a:solidFill>
                  <a:srgbClr val="00B050"/>
                </a:solidFill>
                <a:ea typeface="微软雅黑" pitchFamily="34" charset="-122"/>
              </a:rPr>
              <a:t>无</a:t>
            </a:r>
            <a:r>
              <a:rPr lang="zh-CN" altLang="en-US" sz="2200" dirty="0">
                <a:solidFill>
                  <a:srgbClr val="00B050"/>
                </a:solidFill>
                <a:ea typeface="微软雅黑" pitchFamily="34" charset="-122"/>
              </a:rPr>
              <a:t>交易的，其收盘价为当日最后一笔</a:t>
            </a:r>
            <a:r>
              <a:rPr lang="zh-CN" altLang="en-US" sz="2200" dirty="0" smtClean="0">
                <a:solidFill>
                  <a:srgbClr val="00B050"/>
                </a:solidFill>
                <a:ea typeface="微软雅黑" pitchFamily="34" charset="-122"/>
              </a:rPr>
              <a:t>成交价</a:t>
            </a:r>
            <a:endParaRPr lang="en-US" altLang="zh-CN" sz="2200" dirty="0">
              <a:solidFill>
                <a:srgbClr val="00B050"/>
              </a:solidFill>
              <a:ea typeface="微软雅黑" pitchFamily="34" charset="-122"/>
            </a:endParaRPr>
          </a:p>
        </p:txBody>
      </p:sp>
    </p:spTree>
    <p:extLst>
      <p:ext uri="{BB962C8B-B14F-4D97-AF65-F5344CB8AC3E}">
        <p14:creationId xmlns:p14="http://schemas.microsoft.com/office/powerpoint/2010/main" val="17752024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kern="1200" dirty="0" smtClean="0"/>
              <a:t>参数解释</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9"/>
          <p:cNvSpPr txBox="1">
            <a:spLocks noChangeArrowheads="1"/>
          </p:cNvSpPr>
          <p:nvPr/>
        </p:nvSpPr>
        <p:spPr bwMode="gray">
          <a:xfrm>
            <a:off x="850076" y="1058670"/>
            <a:ext cx="2743130"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管理员商品权限</a:t>
            </a:r>
            <a:endParaRPr lang="en-US" altLang="zh-CN" sz="2800" dirty="0">
              <a:solidFill>
                <a:srgbClr val="0070C0"/>
              </a:solidFill>
              <a:ea typeface="微软雅黑" pitchFamily="34" charset="-122"/>
            </a:endParaRPr>
          </a:p>
        </p:txBody>
      </p:sp>
      <p:sp>
        <p:nvSpPr>
          <p:cNvPr id="12" name="文本框 11"/>
          <p:cNvSpPr txBox="1">
            <a:spLocks noChangeArrowheads="1"/>
          </p:cNvSpPr>
          <p:nvPr/>
        </p:nvSpPr>
        <p:spPr bwMode="gray">
          <a:xfrm>
            <a:off x="2422025" y="1689759"/>
            <a:ext cx="8093550"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如果设置，则该管理员在“在线监控”里的所有查询，只能查询设置的商品的相关信息，不设置默认可查询所有商品的信息</a:t>
            </a:r>
            <a:endParaRPr lang="en-US" altLang="zh-CN" sz="2200" dirty="0">
              <a:solidFill>
                <a:srgbClr val="00B050"/>
              </a:solidFill>
              <a:ea typeface="微软雅黑" pitchFamily="34" charset="-122"/>
            </a:endParaRPr>
          </a:p>
        </p:txBody>
      </p:sp>
      <p:sp>
        <p:nvSpPr>
          <p:cNvPr id="9" name="文本框 19"/>
          <p:cNvSpPr txBox="1">
            <a:spLocks noChangeArrowheads="1"/>
          </p:cNvSpPr>
          <p:nvPr/>
        </p:nvSpPr>
        <p:spPr bwMode="gray">
          <a:xfrm>
            <a:off x="850076" y="2850579"/>
            <a:ext cx="2408279"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临时停盘设置</a:t>
            </a:r>
            <a:endParaRPr lang="en-US" altLang="zh-CN" sz="2800" dirty="0">
              <a:solidFill>
                <a:srgbClr val="0070C0"/>
              </a:solidFill>
              <a:ea typeface="微软雅黑" pitchFamily="34" charset="-122"/>
            </a:endParaRPr>
          </a:p>
        </p:txBody>
      </p:sp>
      <p:sp>
        <p:nvSpPr>
          <p:cNvPr id="10" name="文本框 9"/>
          <p:cNvSpPr txBox="1">
            <a:spLocks noChangeArrowheads="1"/>
          </p:cNvSpPr>
          <p:nvPr/>
        </p:nvSpPr>
        <p:spPr bwMode="gray">
          <a:xfrm>
            <a:off x="2422025" y="3531917"/>
            <a:ext cx="8853404" cy="1107996"/>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在当日闭</a:t>
            </a:r>
            <a:r>
              <a:rPr lang="zh-CN" altLang="en-US" sz="2200" dirty="0">
                <a:solidFill>
                  <a:srgbClr val="00B050"/>
                </a:solidFill>
                <a:ea typeface="微软雅黑" pitchFamily="34" charset="-122"/>
              </a:rPr>
              <a:t>市</a:t>
            </a:r>
            <a:r>
              <a:rPr lang="zh-CN" altLang="en-US" sz="2200" dirty="0" smtClean="0">
                <a:solidFill>
                  <a:srgbClr val="00B050"/>
                </a:solidFill>
                <a:ea typeface="微软雅黑" pitchFamily="34" charset="-122"/>
              </a:rPr>
              <a:t>后设置此参数，该商品在“下个交易日开市”至“停盘日</a:t>
            </a:r>
            <a:r>
              <a:rPr lang="zh-CN" altLang="en-US" sz="2200" dirty="0">
                <a:solidFill>
                  <a:srgbClr val="00B050"/>
                </a:solidFill>
                <a:ea typeface="微软雅黑" pitchFamily="34" charset="-122"/>
              </a:rPr>
              <a:t>期</a:t>
            </a:r>
            <a:r>
              <a:rPr lang="zh-CN" altLang="en-US" sz="2200" dirty="0" smtClean="0">
                <a:solidFill>
                  <a:srgbClr val="00B050"/>
                </a:solidFill>
                <a:ea typeface="微软雅黑" pitchFamily="34" charset="-122"/>
              </a:rPr>
              <a:t>停盘恢复时间”前该商品停盘，无法进行交易，如果在此时间前使用风控的“商品挂起释放”将此商品释放，则该商品立刻可进行交易</a:t>
            </a:r>
            <a:endParaRPr lang="en-US" altLang="zh-CN" sz="2200" dirty="0">
              <a:solidFill>
                <a:srgbClr val="00B050"/>
              </a:solidFill>
              <a:ea typeface="微软雅黑" pitchFamily="34" charset="-122"/>
            </a:endParaRPr>
          </a:p>
        </p:txBody>
      </p:sp>
      <p:sp>
        <p:nvSpPr>
          <p:cNvPr id="11" name="文本框 19"/>
          <p:cNvSpPr txBox="1">
            <a:spLocks noChangeArrowheads="1"/>
          </p:cNvSpPr>
          <p:nvPr/>
        </p:nvSpPr>
        <p:spPr bwMode="gray">
          <a:xfrm>
            <a:off x="850076" y="5048280"/>
            <a:ext cx="9736359" cy="523220"/>
          </a:xfrm>
          <a:prstGeom prst="rect">
            <a:avLst/>
          </a:prstGeom>
          <a:noFill/>
          <a:ln w="9525">
            <a:noFill/>
            <a:miter lim="800000"/>
            <a:headEnd/>
            <a:tailEnd/>
          </a:ln>
        </p:spPr>
        <p:txBody>
          <a:bodyPr wrap="square">
            <a:spAutoFit/>
          </a:bodyPr>
          <a:lstStyle/>
          <a:p>
            <a:pPr eaLnBrk="0" hangingPunct="0"/>
            <a:r>
              <a:rPr lang="zh-CN" altLang="zh-CN" sz="2800" dirty="0">
                <a:solidFill>
                  <a:srgbClr val="0070C0"/>
                </a:solidFill>
                <a:ea typeface="微软雅黑" pitchFamily="34" charset="-122"/>
              </a:rPr>
              <a:t>是否允许多个申购商品挂到同一个挂牌商品</a:t>
            </a:r>
            <a:r>
              <a:rPr lang="zh-CN" altLang="zh-CN" sz="2800" dirty="0" smtClean="0">
                <a:solidFill>
                  <a:srgbClr val="0070C0"/>
                </a:solidFill>
                <a:ea typeface="微软雅黑" pitchFamily="34" charset="-122"/>
              </a:rPr>
              <a:t>中</a:t>
            </a:r>
            <a:endParaRPr lang="en-US" altLang="zh-CN" sz="2800" dirty="0">
              <a:solidFill>
                <a:srgbClr val="0070C0"/>
              </a:solidFill>
              <a:ea typeface="微软雅黑" pitchFamily="34" charset="-122"/>
            </a:endParaRPr>
          </a:p>
        </p:txBody>
      </p:sp>
      <p:sp>
        <p:nvSpPr>
          <p:cNvPr id="13" name="文本框 12"/>
          <p:cNvSpPr txBox="1">
            <a:spLocks noChangeArrowheads="1"/>
          </p:cNvSpPr>
          <p:nvPr/>
        </p:nvSpPr>
        <p:spPr bwMode="gray">
          <a:xfrm>
            <a:off x="2422025" y="5734335"/>
            <a:ext cx="9690412"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商品发行完上市时，是否允许多个发行阶段的商品挂在同一个现货挂牌商品下</a:t>
            </a:r>
            <a:endParaRPr lang="en-US" altLang="zh-CN" sz="2200" dirty="0">
              <a:solidFill>
                <a:srgbClr val="00B050"/>
              </a:solidFill>
              <a:ea typeface="微软雅黑" pitchFamily="34" charset="-122"/>
            </a:endParaRPr>
          </a:p>
        </p:txBody>
      </p:sp>
    </p:spTree>
    <p:extLst>
      <p:ext uri="{BB962C8B-B14F-4D97-AF65-F5344CB8AC3E}">
        <p14:creationId xmlns:p14="http://schemas.microsoft.com/office/powerpoint/2010/main" val="26623520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kern="1200" dirty="0" smtClean="0"/>
              <a:t>参数解释</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9"/>
          <p:cNvSpPr txBox="1">
            <a:spLocks noChangeArrowheads="1"/>
          </p:cNvSpPr>
          <p:nvPr/>
        </p:nvSpPr>
        <p:spPr bwMode="gray">
          <a:xfrm>
            <a:off x="850076" y="2612445"/>
            <a:ext cx="3412831"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返还基准交易额参数 </a:t>
            </a:r>
            <a:endParaRPr lang="en-US" altLang="zh-CN" sz="2800" dirty="0">
              <a:solidFill>
                <a:srgbClr val="0070C0"/>
              </a:solidFill>
              <a:ea typeface="微软雅黑" pitchFamily="34" charset="-122"/>
            </a:endParaRPr>
          </a:p>
        </p:txBody>
      </p:sp>
      <p:sp>
        <p:nvSpPr>
          <p:cNvPr id="12" name="文本框 11"/>
          <p:cNvSpPr txBox="1">
            <a:spLocks noChangeArrowheads="1"/>
          </p:cNvSpPr>
          <p:nvPr/>
        </p:nvSpPr>
        <p:spPr bwMode="gray">
          <a:xfrm>
            <a:off x="2622746" y="3256413"/>
            <a:ext cx="8543237" cy="769441"/>
          </a:xfrm>
          <a:prstGeom prst="rect">
            <a:avLst/>
          </a:prstGeom>
          <a:noFill/>
          <a:ln w="9525">
            <a:noFill/>
            <a:miter lim="800000"/>
            <a:headEnd/>
            <a:tailEnd/>
          </a:ln>
        </p:spPr>
        <p:txBody>
          <a:bodyPr wrap="square">
            <a:spAutoFit/>
          </a:bodyPr>
          <a:lstStyle/>
          <a:p>
            <a:pPr eaLnBrk="0" hangingPunct="0"/>
            <a:r>
              <a:rPr lang="zh-CN" altLang="zh-CN" sz="2200" dirty="0" smtClean="0">
                <a:solidFill>
                  <a:srgbClr val="00B050"/>
                </a:solidFill>
                <a:ea typeface="微软雅黑" pitchFamily="34" charset="-122"/>
              </a:rPr>
              <a:t>返还</a:t>
            </a:r>
            <a:r>
              <a:rPr lang="zh-CN" altLang="zh-CN" sz="2200" dirty="0">
                <a:solidFill>
                  <a:srgbClr val="00B050"/>
                </a:solidFill>
                <a:ea typeface="微软雅黑" pitchFamily="34" charset="-122"/>
              </a:rPr>
              <a:t>时如果该交易账户的交易金额未达到所设置的基准交易金额，则该返还账户不能得到返还佣金</a:t>
            </a:r>
            <a:endParaRPr lang="en-US" altLang="zh-CN" sz="2200" dirty="0">
              <a:solidFill>
                <a:srgbClr val="00B050"/>
              </a:solidFill>
              <a:ea typeface="微软雅黑" pitchFamily="34" charset="-122"/>
            </a:endParaRPr>
          </a:p>
        </p:txBody>
      </p:sp>
      <p:sp>
        <p:nvSpPr>
          <p:cNvPr id="8" name="文本框 19"/>
          <p:cNvSpPr txBox="1">
            <a:spLocks noChangeArrowheads="1"/>
          </p:cNvSpPr>
          <p:nvPr/>
        </p:nvSpPr>
        <p:spPr bwMode="gray">
          <a:xfrm>
            <a:off x="850076" y="1138346"/>
            <a:ext cx="6564259"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投资人交易资金底线</a:t>
            </a:r>
            <a:endParaRPr lang="en-US" altLang="zh-CN" sz="2800" dirty="0">
              <a:solidFill>
                <a:srgbClr val="0070C0"/>
              </a:solidFill>
              <a:ea typeface="微软雅黑" pitchFamily="34" charset="-122"/>
            </a:endParaRPr>
          </a:p>
        </p:txBody>
      </p:sp>
      <p:sp>
        <p:nvSpPr>
          <p:cNvPr id="9" name="文本框 8"/>
          <p:cNvSpPr txBox="1">
            <a:spLocks noChangeArrowheads="1"/>
          </p:cNvSpPr>
          <p:nvPr/>
        </p:nvSpPr>
        <p:spPr bwMode="gray">
          <a:xfrm>
            <a:off x="2622746" y="1909027"/>
            <a:ext cx="8853404"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交易商账户上的可用资金在交易时不能低于此值，否则不能交易</a:t>
            </a:r>
            <a:endParaRPr lang="en-US" altLang="zh-CN" sz="2200" dirty="0">
              <a:solidFill>
                <a:srgbClr val="00B050"/>
              </a:solidFill>
              <a:ea typeface="微软雅黑" pitchFamily="34" charset="-122"/>
            </a:endParaRPr>
          </a:p>
        </p:txBody>
      </p:sp>
      <p:sp>
        <p:nvSpPr>
          <p:cNvPr id="10" name="文本框 19"/>
          <p:cNvSpPr txBox="1">
            <a:spLocks noChangeArrowheads="1"/>
          </p:cNvSpPr>
          <p:nvPr/>
        </p:nvSpPr>
        <p:spPr bwMode="gray">
          <a:xfrm>
            <a:off x="850076" y="4177985"/>
            <a:ext cx="6564259"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手续费返还时返还交易商校验级别</a:t>
            </a:r>
            <a:endParaRPr lang="en-US" altLang="zh-CN" sz="2800" dirty="0">
              <a:solidFill>
                <a:srgbClr val="0070C0"/>
              </a:solidFill>
              <a:ea typeface="微软雅黑" pitchFamily="34" charset="-122"/>
            </a:endParaRPr>
          </a:p>
        </p:txBody>
      </p:sp>
      <p:sp>
        <p:nvSpPr>
          <p:cNvPr id="11" name="文本框 10"/>
          <p:cNvSpPr txBox="1">
            <a:spLocks noChangeArrowheads="1"/>
          </p:cNvSpPr>
          <p:nvPr/>
        </p:nvSpPr>
        <p:spPr bwMode="gray">
          <a:xfrm>
            <a:off x="2622746" y="4821953"/>
            <a:ext cx="8138181"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如设置成</a:t>
            </a:r>
            <a:r>
              <a:rPr lang="en-US" altLang="zh-CN" sz="2200" dirty="0" smtClean="0">
                <a:solidFill>
                  <a:srgbClr val="00B050"/>
                </a:solidFill>
                <a:ea typeface="微软雅黑" pitchFamily="34" charset="-122"/>
              </a:rPr>
              <a:t>4</a:t>
            </a:r>
            <a:r>
              <a:rPr lang="zh-CN" altLang="en-US" sz="2200" dirty="0" smtClean="0">
                <a:solidFill>
                  <a:srgbClr val="00B050"/>
                </a:solidFill>
                <a:ea typeface="微软雅黑" pitchFamily="34" charset="-122"/>
              </a:rPr>
              <a:t>，手续费</a:t>
            </a:r>
            <a:r>
              <a:rPr lang="zh-CN" altLang="zh-CN" sz="2200" dirty="0" smtClean="0">
                <a:solidFill>
                  <a:srgbClr val="00B050"/>
                </a:solidFill>
                <a:ea typeface="微软雅黑" pitchFamily="34" charset="-122"/>
              </a:rPr>
              <a:t>返还时</a:t>
            </a:r>
            <a:r>
              <a:rPr lang="zh-CN" altLang="en-US" sz="2200" dirty="0" smtClean="0">
                <a:solidFill>
                  <a:srgbClr val="00B050"/>
                </a:solidFill>
                <a:ea typeface="微软雅黑" pitchFamily="34" charset="-122"/>
              </a:rPr>
              <a:t>校验返还是</a:t>
            </a:r>
            <a:r>
              <a:rPr lang="en-US" altLang="zh-CN" sz="2200" dirty="0" smtClean="0">
                <a:solidFill>
                  <a:srgbClr val="00B050"/>
                </a:solidFill>
                <a:ea typeface="微软雅黑" pitchFamily="34" charset="-122"/>
              </a:rPr>
              <a:t>1-4</a:t>
            </a:r>
            <a:r>
              <a:rPr lang="zh-CN" altLang="en-US" sz="2200" dirty="0" smtClean="0">
                <a:solidFill>
                  <a:srgbClr val="00B050"/>
                </a:solidFill>
                <a:ea typeface="微软雅黑" pitchFamily="34" charset="-122"/>
              </a:rPr>
              <a:t>级的相关返还交易商是否存在</a:t>
            </a:r>
            <a:endParaRPr lang="en-US" altLang="zh-CN" sz="2200" dirty="0">
              <a:solidFill>
                <a:srgbClr val="00B050"/>
              </a:solidFill>
              <a:ea typeface="微软雅黑" pitchFamily="34" charset="-122"/>
            </a:endParaRPr>
          </a:p>
        </p:txBody>
      </p:sp>
    </p:spTree>
    <p:extLst>
      <p:ext uri="{BB962C8B-B14F-4D97-AF65-F5344CB8AC3E}">
        <p14:creationId xmlns:p14="http://schemas.microsoft.com/office/powerpoint/2010/main" val="37004486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kern="1200" dirty="0" smtClean="0"/>
              <a:t>参数解释</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9"/>
          <p:cNvSpPr txBox="1">
            <a:spLocks noChangeArrowheads="1"/>
          </p:cNvSpPr>
          <p:nvPr/>
        </p:nvSpPr>
        <p:spPr bwMode="gray">
          <a:xfrm>
            <a:off x="850076" y="2612445"/>
            <a:ext cx="5617631" cy="523220"/>
          </a:xfrm>
          <a:prstGeom prst="rect">
            <a:avLst/>
          </a:prstGeom>
          <a:noFill/>
          <a:ln w="9525">
            <a:noFill/>
            <a:miter lim="800000"/>
            <a:headEnd/>
            <a:tailEnd/>
          </a:ln>
        </p:spPr>
        <p:txBody>
          <a:bodyPr wrap="square">
            <a:spAutoFit/>
          </a:bodyPr>
          <a:lstStyle/>
          <a:p>
            <a:pPr eaLnBrk="0" hangingPunct="0"/>
            <a:r>
              <a:rPr lang="zh-CN" altLang="en-US" sz="2800" dirty="0">
                <a:solidFill>
                  <a:srgbClr val="0070C0"/>
                </a:solidFill>
                <a:ea typeface="微软雅黑" pitchFamily="34" charset="-122"/>
              </a:rPr>
              <a:t>自动生成片</a:t>
            </a:r>
            <a:r>
              <a:rPr lang="zh-CN" altLang="en-US" sz="2800" dirty="0" smtClean="0">
                <a:solidFill>
                  <a:srgbClr val="0070C0"/>
                </a:solidFill>
                <a:ea typeface="微软雅黑" pitchFamily="34" charset="-122"/>
              </a:rPr>
              <a:t>区的返还</a:t>
            </a:r>
            <a:r>
              <a:rPr lang="zh-CN" altLang="en-US" sz="2800" dirty="0">
                <a:solidFill>
                  <a:srgbClr val="0070C0"/>
                </a:solidFill>
                <a:ea typeface="微软雅黑" pitchFamily="34" charset="-122"/>
              </a:rPr>
              <a:t>交易</a:t>
            </a:r>
            <a:r>
              <a:rPr lang="zh-CN" altLang="en-US" sz="2800" dirty="0" smtClean="0">
                <a:solidFill>
                  <a:srgbClr val="0070C0"/>
                </a:solidFill>
                <a:ea typeface="微软雅黑" pitchFamily="34" charset="-122"/>
              </a:rPr>
              <a:t>商后缀</a:t>
            </a:r>
            <a:endParaRPr lang="en-US" altLang="zh-CN" sz="2800" dirty="0">
              <a:solidFill>
                <a:srgbClr val="0070C0"/>
              </a:solidFill>
              <a:ea typeface="微软雅黑" pitchFamily="34" charset="-122"/>
            </a:endParaRPr>
          </a:p>
        </p:txBody>
      </p:sp>
      <p:sp>
        <p:nvSpPr>
          <p:cNvPr id="12" name="文本框 11"/>
          <p:cNvSpPr txBox="1">
            <a:spLocks noChangeArrowheads="1"/>
          </p:cNvSpPr>
          <p:nvPr/>
        </p:nvSpPr>
        <p:spPr bwMode="gray">
          <a:xfrm>
            <a:off x="2622746" y="3256413"/>
            <a:ext cx="8543237" cy="769441"/>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设置自动生成返还交易商时，</a:t>
            </a:r>
            <a:r>
              <a:rPr lang="zh-CN" altLang="zh-CN" sz="2200" dirty="0" smtClean="0">
                <a:solidFill>
                  <a:srgbClr val="00B050"/>
                </a:solidFill>
                <a:ea typeface="微软雅黑" pitchFamily="34" charset="-122"/>
              </a:rPr>
              <a:t>生</a:t>
            </a:r>
            <a:r>
              <a:rPr lang="zh-CN" altLang="en-US" sz="2200" dirty="0" smtClean="0">
                <a:solidFill>
                  <a:srgbClr val="00B050"/>
                </a:solidFill>
                <a:ea typeface="微软雅黑" pitchFamily="34" charset="-122"/>
              </a:rPr>
              <a:t>成</a:t>
            </a:r>
            <a:r>
              <a:rPr lang="zh-CN" altLang="zh-CN" sz="2200" dirty="0">
                <a:solidFill>
                  <a:srgbClr val="00B050"/>
                </a:solidFill>
                <a:ea typeface="微软雅黑" pitchFamily="34" charset="-122"/>
              </a:rPr>
              <a:t>该会员号对应的</a:t>
            </a:r>
            <a:r>
              <a:rPr lang="zh-CN" altLang="en-US" sz="2200" dirty="0">
                <a:solidFill>
                  <a:srgbClr val="00B050"/>
                </a:solidFill>
                <a:ea typeface="微软雅黑" pitchFamily="34" charset="-122"/>
              </a:rPr>
              <a:t>手续费</a:t>
            </a:r>
            <a:r>
              <a:rPr lang="zh-CN" altLang="zh-CN" sz="2200" dirty="0" smtClean="0">
                <a:solidFill>
                  <a:srgbClr val="00B050"/>
                </a:solidFill>
                <a:ea typeface="微软雅黑" pitchFamily="34" charset="-122"/>
              </a:rPr>
              <a:t>返还</a:t>
            </a:r>
            <a:endParaRPr lang="en-US" altLang="zh-CN" sz="2200" dirty="0" smtClean="0">
              <a:solidFill>
                <a:srgbClr val="00B050"/>
              </a:solidFill>
              <a:ea typeface="微软雅黑" pitchFamily="34" charset="-122"/>
            </a:endParaRPr>
          </a:p>
          <a:p>
            <a:pPr eaLnBrk="0" hangingPunct="0"/>
            <a:r>
              <a:rPr lang="zh-CN" altLang="zh-CN" sz="2200" dirty="0" smtClean="0">
                <a:solidFill>
                  <a:srgbClr val="00B050"/>
                </a:solidFill>
                <a:ea typeface="微软雅黑" pitchFamily="34" charset="-122"/>
              </a:rPr>
              <a:t>账号</a:t>
            </a:r>
            <a:r>
              <a:rPr lang="zh-CN" altLang="en-US" sz="2200" dirty="0" smtClean="0">
                <a:solidFill>
                  <a:srgbClr val="00B050"/>
                </a:solidFill>
                <a:ea typeface="微软雅黑" pitchFamily="34" charset="-122"/>
              </a:rPr>
              <a:t>的后缀，如</a:t>
            </a:r>
            <a:r>
              <a:rPr lang="en-US" altLang="zh-CN" sz="2200" dirty="0" smtClean="0">
                <a:solidFill>
                  <a:srgbClr val="00B050"/>
                </a:solidFill>
                <a:ea typeface="微软雅黑" pitchFamily="34" charset="-122"/>
              </a:rPr>
              <a:t>0000</a:t>
            </a:r>
            <a:r>
              <a:rPr lang="zh-CN" altLang="en-US" sz="2200" dirty="0" smtClean="0">
                <a:solidFill>
                  <a:srgbClr val="00B050"/>
                </a:solidFill>
                <a:ea typeface="微软雅黑" pitchFamily="34" charset="-122"/>
              </a:rPr>
              <a:t>，会员号为</a:t>
            </a:r>
            <a:r>
              <a:rPr lang="en-US" altLang="zh-CN" sz="2200" dirty="0" smtClean="0">
                <a:solidFill>
                  <a:srgbClr val="00B050"/>
                </a:solidFill>
                <a:ea typeface="微软雅黑" pitchFamily="34" charset="-122"/>
              </a:rPr>
              <a:t>8888</a:t>
            </a:r>
            <a:r>
              <a:rPr lang="zh-CN" altLang="en-US" sz="2200" dirty="0" smtClean="0">
                <a:solidFill>
                  <a:srgbClr val="00B050"/>
                </a:solidFill>
                <a:ea typeface="微软雅黑" pitchFamily="34" charset="-122"/>
              </a:rPr>
              <a:t>，则生成的账号为</a:t>
            </a:r>
            <a:r>
              <a:rPr lang="en-US" altLang="zh-CN" sz="2200" dirty="0" smtClean="0">
                <a:solidFill>
                  <a:srgbClr val="00B050"/>
                </a:solidFill>
                <a:ea typeface="微软雅黑" pitchFamily="34" charset="-122"/>
              </a:rPr>
              <a:t>88880000</a:t>
            </a:r>
            <a:endParaRPr lang="en-US" altLang="zh-CN" sz="2200" dirty="0">
              <a:solidFill>
                <a:srgbClr val="00B050"/>
              </a:solidFill>
              <a:ea typeface="微软雅黑" pitchFamily="34" charset="-122"/>
            </a:endParaRPr>
          </a:p>
        </p:txBody>
      </p:sp>
      <p:sp>
        <p:nvSpPr>
          <p:cNvPr id="8" name="文本框 19"/>
          <p:cNvSpPr txBox="1">
            <a:spLocks noChangeArrowheads="1"/>
          </p:cNvSpPr>
          <p:nvPr/>
        </p:nvSpPr>
        <p:spPr bwMode="gray">
          <a:xfrm>
            <a:off x="850076" y="1138346"/>
            <a:ext cx="6564259"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是否自动生成片区返还交易商</a:t>
            </a:r>
            <a:endParaRPr lang="en-US" altLang="zh-CN" sz="2800" dirty="0">
              <a:solidFill>
                <a:srgbClr val="0070C0"/>
              </a:solidFill>
              <a:ea typeface="微软雅黑" pitchFamily="34" charset="-122"/>
            </a:endParaRPr>
          </a:p>
        </p:txBody>
      </p:sp>
      <p:sp>
        <p:nvSpPr>
          <p:cNvPr id="9" name="文本框 8"/>
          <p:cNvSpPr txBox="1">
            <a:spLocks noChangeArrowheads="1"/>
          </p:cNvSpPr>
          <p:nvPr/>
        </p:nvSpPr>
        <p:spPr bwMode="gray">
          <a:xfrm>
            <a:off x="2622746" y="1909027"/>
            <a:ext cx="8853404" cy="430887"/>
          </a:xfrm>
          <a:prstGeom prst="rect">
            <a:avLst/>
          </a:prstGeom>
          <a:noFill/>
          <a:ln w="9525">
            <a:noFill/>
            <a:miter lim="800000"/>
            <a:headEnd/>
            <a:tailEnd/>
          </a:ln>
        </p:spPr>
        <p:txBody>
          <a:bodyPr wrap="square">
            <a:spAutoFit/>
          </a:bodyPr>
          <a:lstStyle/>
          <a:p>
            <a:pPr eaLnBrk="0" hangingPunct="0"/>
            <a:r>
              <a:rPr lang="zh-CN" altLang="en-US" sz="2200" dirty="0" smtClean="0">
                <a:solidFill>
                  <a:srgbClr val="00B050"/>
                </a:solidFill>
                <a:ea typeface="微软雅黑" pitchFamily="34" charset="-122"/>
              </a:rPr>
              <a:t>增加会员时，系统会</a:t>
            </a:r>
            <a:r>
              <a:rPr lang="zh-CN" altLang="zh-CN" sz="2200" dirty="0" smtClean="0">
                <a:solidFill>
                  <a:srgbClr val="00B050"/>
                </a:solidFill>
                <a:ea typeface="微软雅黑" pitchFamily="34" charset="-122"/>
              </a:rPr>
              <a:t>自动生</a:t>
            </a:r>
            <a:r>
              <a:rPr lang="zh-CN" altLang="en-US" sz="2200" dirty="0" smtClean="0">
                <a:solidFill>
                  <a:srgbClr val="00B050"/>
                </a:solidFill>
                <a:ea typeface="微软雅黑" pitchFamily="34" charset="-122"/>
              </a:rPr>
              <a:t>成</a:t>
            </a:r>
            <a:r>
              <a:rPr lang="zh-CN" altLang="zh-CN" sz="2200" dirty="0" smtClean="0">
                <a:solidFill>
                  <a:srgbClr val="00B050"/>
                </a:solidFill>
                <a:ea typeface="微软雅黑" pitchFamily="34" charset="-122"/>
              </a:rPr>
              <a:t>该</a:t>
            </a:r>
            <a:r>
              <a:rPr lang="zh-CN" altLang="zh-CN" sz="2200" dirty="0">
                <a:solidFill>
                  <a:srgbClr val="00B050"/>
                </a:solidFill>
                <a:ea typeface="微软雅黑" pitchFamily="34" charset="-122"/>
              </a:rPr>
              <a:t>会员号对应</a:t>
            </a:r>
            <a:r>
              <a:rPr lang="zh-CN" altLang="zh-CN" sz="2200" dirty="0" smtClean="0">
                <a:solidFill>
                  <a:srgbClr val="00B050"/>
                </a:solidFill>
                <a:ea typeface="微软雅黑" pitchFamily="34" charset="-122"/>
              </a:rPr>
              <a:t>的</a:t>
            </a:r>
            <a:r>
              <a:rPr lang="zh-CN" altLang="en-US" sz="2200" dirty="0" smtClean="0">
                <a:solidFill>
                  <a:srgbClr val="00B050"/>
                </a:solidFill>
                <a:ea typeface="微软雅黑" pitchFamily="34" charset="-122"/>
              </a:rPr>
              <a:t>手续费</a:t>
            </a:r>
            <a:r>
              <a:rPr lang="zh-CN" altLang="zh-CN" sz="2200" dirty="0" smtClean="0">
                <a:solidFill>
                  <a:srgbClr val="00B050"/>
                </a:solidFill>
                <a:ea typeface="微软雅黑" pitchFamily="34" charset="-122"/>
              </a:rPr>
              <a:t>返还账号</a:t>
            </a:r>
            <a:endParaRPr lang="en-US" altLang="zh-CN" sz="2200" dirty="0">
              <a:solidFill>
                <a:srgbClr val="00B050"/>
              </a:solidFill>
              <a:ea typeface="微软雅黑" pitchFamily="34" charset="-122"/>
            </a:endParaRPr>
          </a:p>
        </p:txBody>
      </p:sp>
    </p:spTree>
    <p:extLst>
      <p:ext uri="{BB962C8B-B14F-4D97-AF65-F5344CB8AC3E}">
        <p14:creationId xmlns:p14="http://schemas.microsoft.com/office/powerpoint/2010/main" val="15024453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21043" y="196414"/>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22" name="Rectangle 2"/>
          <p:cNvSpPr>
            <a:spLocks noGrp="1" noChangeArrowheads="1"/>
          </p:cNvSpPr>
          <p:nvPr>
            <p:ph type="ctrTitle" idx="4294967295"/>
          </p:nvPr>
        </p:nvSpPr>
        <p:spPr>
          <a:xfrm>
            <a:off x="309282" y="102285"/>
            <a:ext cx="10966202" cy="1094691"/>
          </a:xfrm>
          <a:ln>
            <a:noFill/>
            <a:miter lim="800000"/>
            <a:headEnd/>
            <a:tailEnd/>
          </a:ln>
        </p:spPr>
        <p:txBody>
          <a:bodyPr>
            <a:normAutofit/>
          </a:bodyPr>
          <a:lstStyle/>
          <a:p>
            <a:pPr eaLnBrk="1" hangingPunct="1"/>
            <a:r>
              <a:rPr lang="zh-CN" altLang="en-US" sz="3200" dirty="0">
                <a:solidFill>
                  <a:schemeClr val="bg1"/>
                </a:solidFill>
              </a:rPr>
              <a:t>外盘行情接入</a:t>
            </a:r>
          </a:p>
        </p:txBody>
      </p:sp>
      <p:sp>
        <p:nvSpPr>
          <p:cNvPr id="5123" name="AutoShape 3"/>
          <p:cNvSpPr>
            <a:spLocks noChangeArrowheads="1"/>
          </p:cNvSpPr>
          <p:nvPr/>
        </p:nvSpPr>
        <p:spPr bwMode="auto">
          <a:xfrm>
            <a:off x="1974165" y="2060621"/>
            <a:ext cx="2305051" cy="79516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dirty="0"/>
              <a:t>外盘数据源</a:t>
            </a:r>
          </a:p>
        </p:txBody>
      </p:sp>
      <p:sp>
        <p:nvSpPr>
          <p:cNvPr id="5124" name="AutoShape 4"/>
          <p:cNvSpPr>
            <a:spLocks noChangeArrowheads="1"/>
          </p:cNvSpPr>
          <p:nvPr/>
        </p:nvSpPr>
        <p:spPr bwMode="auto">
          <a:xfrm>
            <a:off x="2923728" y="2908504"/>
            <a:ext cx="487727" cy="645480"/>
          </a:xfrm>
          <a:prstGeom prst="downArrow">
            <a:avLst>
              <a:gd name="adj1" fmla="val 50000"/>
              <a:gd name="adj2" fmla="val 25000"/>
            </a:avLst>
          </a:prstGeom>
          <a:solidFill>
            <a:schemeClr val="accent1"/>
          </a:solidFill>
          <a:ln w="9525" cmpd="sng">
            <a:solidFill>
              <a:schemeClr val="tx1"/>
            </a:solidFill>
            <a:miter lim="800000"/>
            <a:headEnd/>
            <a:tailEnd/>
          </a:ln>
        </p:spPr>
        <p:txBody>
          <a:bodyPr vert="eaVert"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5125" name="AutoShape 5"/>
          <p:cNvSpPr>
            <a:spLocks noChangeArrowheads="1"/>
          </p:cNvSpPr>
          <p:nvPr/>
        </p:nvSpPr>
        <p:spPr bwMode="auto">
          <a:xfrm>
            <a:off x="1974165" y="3646488"/>
            <a:ext cx="2305051" cy="750794"/>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行情源接入服务</a:t>
            </a:r>
          </a:p>
        </p:txBody>
      </p:sp>
      <p:sp>
        <p:nvSpPr>
          <p:cNvPr id="5126" name="AutoShape 6"/>
          <p:cNvSpPr>
            <a:spLocks noChangeArrowheads="1"/>
          </p:cNvSpPr>
          <p:nvPr/>
        </p:nvSpPr>
        <p:spPr bwMode="auto">
          <a:xfrm>
            <a:off x="3372448" y="4652964"/>
            <a:ext cx="3071283" cy="504825"/>
          </a:xfrm>
          <a:prstGeom prst="curvedUpArrow">
            <a:avLst>
              <a:gd name="adj1" fmla="val 91258"/>
              <a:gd name="adj2" fmla="val 182516"/>
              <a:gd name="adj3" fmla="val 33333"/>
            </a:avLst>
          </a:prstGeom>
          <a:solidFill>
            <a:schemeClr val="accent1"/>
          </a:solidFill>
          <a:ln w="9525" cmpd="sng">
            <a:solidFill>
              <a:schemeClr val="tx1"/>
            </a:solidFill>
            <a:miter lim="800000"/>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5127" name="AutoShape 7"/>
          <p:cNvSpPr>
            <a:spLocks noChangeArrowheads="1"/>
          </p:cNvSpPr>
          <p:nvPr/>
        </p:nvSpPr>
        <p:spPr bwMode="auto">
          <a:xfrm>
            <a:off x="5464222" y="3646488"/>
            <a:ext cx="2015067" cy="792162"/>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行情处理服务</a:t>
            </a:r>
          </a:p>
        </p:txBody>
      </p:sp>
      <p:sp>
        <p:nvSpPr>
          <p:cNvPr id="5128" name="Text Box 8"/>
          <p:cNvSpPr txBox="1">
            <a:spLocks noChangeArrowheads="1"/>
          </p:cNvSpPr>
          <p:nvPr/>
        </p:nvSpPr>
        <p:spPr bwMode="auto">
          <a:xfrm>
            <a:off x="8015817" y="3429000"/>
            <a:ext cx="3189816" cy="2585323"/>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dirty="0"/>
              <a:t>1、将外盘接入的品种代码和内部交易的品种代码对应。</a:t>
            </a:r>
          </a:p>
          <a:p>
            <a:pPr eaLnBrk="1" hangingPunct="1"/>
            <a:r>
              <a:rPr lang="zh-CN" altLang="en-US" dirty="0"/>
              <a:t>2、当一个品种对应多个数据源的情况下，可以设置数据源引入的优先级。</a:t>
            </a:r>
          </a:p>
          <a:p>
            <a:pPr eaLnBrk="1" hangingPunct="1"/>
            <a:r>
              <a:rPr lang="zh-CN" altLang="en-US" dirty="0"/>
              <a:t>3、实现接入价位的过滤，筛选。</a:t>
            </a:r>
          </a:p>
          <a:p>
            <a:pPr eaLnBrk="1" hangingPunct="1"/>
            <a:r>
              <a:rPr lang="zh-CN" altLang="en-US" dirty="0"/>
              <a:t>4、可以在原有接入的卖价基础上加运费实现系统内部卖价</a:t>
            </a:r>
          </a:p>
        </p:txBody>
      </p:sp>
      <p:sp>
        <p:nvSpPr>
          <p:cNvPr id="5129" name="箭头 43"/>
          <p:cNvSpPr>
            <a:spLocks noChangeShapeType="1"/>
          </p:cNvSpPr>
          <p:nvPr/>
        </p:nvSpPr>
        <p:spPr bwMode="auto">
          <a:xfrm>
            <a:off x="7479289" y="4012244"/>
            <a:ext cx="729145" cy="713745"/>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30" name="AutoShape 10"/>
          <p:cNvSpPr>
            <a:spLocks noChangeArrowheads="1"/>
          </p:cNvSpPr>
          <p:nvPr/>
        </p:nvSpPr>
        <p:spPr bwMode="auto">
          <a:xfrm>
            <a:off x="5267458" y="2063750"/>
            <a:ext cx="2446478" cy="719138"/>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dirty="0"/>
              <a:t>交易服务端(LINUX)</a:t>
            </a:r>
          </a:p>
        </p:txBody>
      </p:sp>
      <p:sp>
        <p:nvSpPr>
          <p:cNvPr id="5131" name="AutoShape 11"/>
          <p:cNvSpPr>
            <a:spLocks noChangeArrowheads="1"/>
          </p:cNvSpPr>
          <p:nvPr/>
        </p:nvSpPr>
        <p:spPr bwMode="auto">
          <a:xfrm>
            <a:off x="6224222" y="2852739"/>
            <a:ext cx="480483" cy="720725"/>
          </a:xfrm>
          <a:prstGeom prst="upArrow">
            <a:avLst>
              <a:gd name="adj1" fmla="val 50000"/>
              <a:gd name="adj2" fmla="val 50000"/>
            </a:avLst>
          </a:prstGeom>
          <a:solidFill>
            <a:schemeClr val="accent1"/>
          </a:solidFill>
          <a:ln w="9525" cmpd="sng">
            <a:solidFill>
              <a:schemeClr val="tx1"/>
            </a:solidFill>
            <a:miter lim="800000"/>
            <a:headEnd/>
            <a:tailEnd/>
          </a:ln>
        </p:spPr>
        <p:txBody>
          <a:bodyPr vert="eaVert"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5132" name="Text Box 12"/>
          <p:cNvSpPr txBox="1">
            <a:spLocks noChangeArrowheads="1"/>
          </p:cNvSpPr>
          <p:nvPr/>
        </p:nvSpPr>
        <p:spPr bwMode="auto">
          <a:xfrm>
            <a:off x="8881534" y="1844675"/>
            <a:ext cx="2516717" cy="914400"/>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t>价格形成：</a:t>
            </a:r>
          </a:p>
          <a:p>
            <a:pPr eaLnBrk="1" hangingPunct="1"/>
            <a:r>
              <a:rPr lang="zh-CN" altLang="en-US"/>
              <a:t>卖价、</a:t>
            </a:r>
          </a:p>
          <a:p>
            <a:pPr eaLnBrk="1" hangingPunct="1"/>
            <a:r>
              <a:rPr lang="zh-CN" altLang="en-US"/>
              <a:t>卖价+点差=买价</a:t>
            </a:r>
          </a:p>
        </p:txBody>
      </p:sp>
      <p:sp>
        <p:nvSpPr>
          <p:cNvPr id="5133" name="箭头 50"/>
          <p:cNvSpPr>
            <a:spLocks noChangeShapeType="1"/>
          </p:cNvSpPr>
          <p:nvPr/>
        </p:nvSpPr>
        <p:spPr bwMode="auto">
          <a:xfrm flipV="1">
            <a:off x="7816968" y="2205038"/>
            <a:ext cx="1064565" cy="221294"/>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6494251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dirty="0"/>
              <a:t>提货</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9"/>
          <p:cNvSpPr txBox="1">
            <a:spLocks noChangeArrowheads="1"/>
          </p:cNvSpPr>
          <p:nvPr/>
        </p:nvSpPr>
        <p:spPr bwMode="gray">
          <a:xfrm>
            <a:off x="236000" y="6009112"/>
            <a:ext cx="11606597" cy="369332"/>
          </a:xfrm>
          <a:prstGeom prst="rect">
            <a:avLst/>
          </a:prstGeom>
          <a:noFill/>
          <a:ln w="9525">
            <a:noFill/>
            <a:miter lim="800000"/>
            <a:headEnd/>
            <a:tailEnd/>
          </a:ln>
        </p:spPr>
        <p:txBody>
          <a:bodyPr wrap="square">
            <a:spAutoFit/>
          </a:bodyPr>
          <a:lstStyle/>
          <a:p>
            <a:pPr eaLnBrk="0" hangingPunct="0"/>
            <a:r>
              <a:rPr lang="zh-CN" altLang="en-US" dirty="0" smtClean="0">
                <a:solidFill>
                  <a:srgbClr val="7030A0"/>
                </a:solidFill>
                <a:latin typeface="楷体" panose="02010609060101010101" pitchFamily="49" charset="-122"/>
                <a:ea typeface="楷体" panose="02010609060101010101" pitchFamily="49" charset="-122"/>
              </a:rPr>
              <a:t>提货申请必须在交易时间内进行</a:t>
            </a:r>
            <a:r>
              <a:rPr lang="en-US" altLang="zh-CN" dirty="0" smtClean="0">
                <a:solidFill>
                  <a:srgbClr val="7030A0"/>
                </a:solidFill>
                <a:latin typeface="楷体" panose="02010609060101010101" pitchFamily="49" charset="-122"/>
                <a:ea typeface="楷体" panose="02010609060101010101" pitchFamily="49" charset="-122"/>
              </a:rPr>
              <a:t>,</a:t>
            </a:r>
            <a:r>
              <a:rPr lang="zh-CN" altLang="en-US" dirty="0">
                <a:solidFill>
                  <a:srgbClr val="7030A0"/>
                </a:solidFill>
                <a:latin typeface="楷体" panose="02010609060101010101" pitchFamily="49" charset="-122"/>
                <a:ea typeface="楷体" panose="02010609060101010101" pitchFamily="49" charset="-122"/>
              </a:rPr>
              <a:t>系统接受买方的提货申请请求后，立即冻结交易商账户内持有的相应数量的货物</a:t>
            </a:r>
            <a:endParaRPr lang="en-US" altLang="zh-CN" dirty="0">
              <a:solidFill>
                <a:srgbClr val="7030A0"/>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stretch>
            <a:fillRect/>
          </a:stretch>
        </p:blipFill>
        <p:spPr>
          <a:xfrm>
            <a:off x="1095975" y="647264"/>
            <a:ext cx="10000043" cy="5329452"/>
          </a:xfrm>
          <a:prstGeom prst="rect">
            <a:avLst/>
          </a:prstGeom>
        </p:spPr>
      </p:pic>
    </p:spTree>
    <p:extLst>
      <p:ext uri="{BB962C8B-B14F-4D97-AF65-F5344CB8AC3E}">
        <p14:creationId xmlns:p14="http://schemas.microsoft.com/office/powerpoint/2010/main" val="17842552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dirty="0"/>
              <a:t>提货</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stretch>
            <a:fillRect/>
          </a:stretch>
        </p:blipFill>
        <p:spPr>
          <a:xfrm>
            <a:off x="669898" y="647264"/>
            <a:ext cx="10852198" cy="5783602"/>
          </a:xfrm>
          <a:prstGeom prst="rect">
            <a:avLst/>
          </a:prstGeom>
        </p:spPr>
      </p:pic>
    </p:spTree>
    <p:extLst>
      <p:ext uri="{BB962C8B-B14F-4D97-AF65-F5344CB8AC3E}">
        <p14:creationId xmlns:p14="http://schemas.microsoft.com/office/powerpoint/2010/main" val="21886854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dirty="0"/>
              <a:t>提货</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715110" y="637666"/>
            <a:ext cx="10761774" cy="5735411"/>
          </a:xfrm>
          <a:prstGeom prst="rect">
            <a:avLst/>
          </a:prstGeom>
        </p:spPr>
      </p:pic>
    </p:spTree>
    <p:extLst>
      <p:ext uri="{BB962C8B-B14F-4D97-AF65-F5344CB8AC3E}">
        <p14:creationId xmlns:p14="http://schemas.microsoft.com/office/powerpoint/2010/main" val="29865904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pPr lvl="0" algn="l" defTabSz="1155700">
              <a:lnSpc>
                <a:spcPct val="90000"/>
              </a:lnSpc>
              <a:spcBef>
                <a:spcPct val="0"/>
              </a:spcBef>
              <a:spcAft>
                <a:spcPct val="35000"/>
              </a:spcAft>
            </a:pPr>
            <a:r>
              <a:rPr lang="zh-CN" altLang="en-US" sz="3000" dirty="0"/>
              <a:t>商品</a:t>
            </a:r>
            <a:r>
              <a:rPr lang="zh-CN" altLang="en-US" sz="3000" dirty="0" smtClean="0"/>
              <a:t>退市</a:t>
            </a:r>
            <a:endParaRPr lang="zh-CN" altLang="en-US" sz="3000" kern="1200" dirty="0"/>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9"/>
          <p:cNvSpPr txBox="1">
            <a:spLocks noChangeArrowheads="1"/>
          </p:cNvSpPr>
          <p:nvPr/>
        </p:nvSpPr>
        <p:spPr bwMode="gray">
          <a:xfrm>
            <a:off x="326935" y="1033488"/>
            <a:ext cx="10489931"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70C0"/>
                </a:solidFill>
                <a:ea typeface="微软雅黑" pitchFamily="34" charset="-122"/>
              </a:rPr>
              <a:t>挂牌商品管理</a:t>
            </a:r>
            <a:r>
              <a:rPr lang="en-US" altLang="zh-CN" sz="2800" dirty="0" smtClean="0">
                <a:solidFill>
                  <a:srgbClr val="0070C0"/>
                </a:solidFill>
                <a:ea typeface="微软雅黑" pitchFamily="34" charset="-122"/>
              </a:rPr>
              <a:t>—</a:t>
            </a:r>
            <a:r>
              <a:rPr lang="zh-CN" altLang="en-US" sz="2800" dirty="0" smtClean="0">
                <a:solidFill>
                  <a:srgbClr val="0070C0"/>
                </a:solidFill>
                <a:ea typeface="微软雅黑" pitchFamily="34" charset="-122"/>
              </a:rPr>
              <a:t>退市</a:t>
            </a:r>
            <a:endParaRPr lang="en-US" altLang="zh-CN" sz="2800" dirty="0">
              <a:solidFill>
                <a:srgbClr val="0070C0"/>
              </a:solidFill>
              <a:ea typeface="微软雅黑" pitchFamily="34" charset="-122"/>
            </a:endParaRPr>
          </a:p>
        </p:txBody>
      </p:sp>
      <p:sp>
        <p:nvSpPr>
          <p:cNvPr id="9" name="文本框 19"/>
          <p:cNvSpPr txBox="1">
            <a:spLocks noChangeArrowheads="1"/>
          </p:cNvSpPr>
          <p:nvPr/>
        </p:nvSpPr>
        <p:spPr bwMode="gray">
          <a:xfrm>
            <a:off x="1400954" y="2422676"/>
            <a:ext cx="4085445"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B050"/>
                </a:solidFill>
                <a:ea typeface="微软雅黑" pitchFamily="34" charset="-122"/>
              </a:rPr>
              <a:t>所有交易商无持仓</a:t>
            </a:r>
            <a:endParaRPr lang="en-US" altLang="zh-CN" sz="2800" dirty="0">
              <a:solidFill>
                <a:srgbClr val="00B050"/>
              </a:solidFill>
              <a:ea typeface="微软雅黑" pitchFamily="34" charset="-122"/>
            </a:endParaRPr>
          </a:p>
        </p:txBody>
      </p:sp>
      <p:sp>
        <p:nvSpPr>
          <p:cNvPr id="10" name="文本框 19"/>
          <p:cNvSpPr txBox="1">
            <a:spLocks noChangeArrowheads="1"/>
          </p:cNvSpPr>
          <p:nvPr/>
        </p:nvSpPr>
        <p:spPr bwMode="gray">
          <a:xfrm>
            <a:off x="1400954" y="3587127"/>
            <a:ext cx="3879383" cy="523220"/>
          </a:xfrm>
          <a:prstGeom prst="rect">
            <a:avLst/>
          </a:prstGeom>
          <a:noFill/>
          <a:ln w="9525">
            <a:noFill/>
            <a:miter lim="800000"/>
            <a:headEnd/>
            <a:tailEnd/>
          </a:ln>
        </p:spPr>
        <p:txBody>
          <a:bodyPr wrap="square">
            <a:spAutoFit/>
          </a:bodyPr>
          <a:lstStyle/>
          <a:p>
            <a:pPr eaLnBrk="0" hangingPunct="0"/>
            <a:r>
              <a:rPr lang="zh-CN" altLang="en-US" sz="2800" dirty="0" smtClean="0">
                <a:solidFill>
                  <a:srgbClr val="00B050"/>
                </a:solidFill>
                <a:ea typeface="微软雅黑" pitchFamily="34" charset="-122"/>
              </a:rPr>
              <a:t>退市当天无交易</a:t>
            </a:r>
            <a:r>
              <a:rPr lang="zh-CN" altLang="en-US" sz="2800" dirty="0">
                <a:solidFill>
                  <a:srgbClr val="00B050"/>
                </a:solidFill>
                <a:ea typeface="微软雅黑" pitchFamily="34" charset="-122"/>
              </a:rPr>
              <a:t>数据</a:t>
            </a:r>
            <a:endParaRPr lang="en-US" altLang="zh-CN" sz="2800" dirty="0">
              <a:solidFill>
                <a:srgbClr val="00B050"/>
              </a:solidFill>
              <a:ea typeface="微软雅黑" pitchFamily="34" charset="-122"/>
            </a:endParaRPr>
          </a:p>
        </p:txBody>
      </p:sp>
      <p:sp>
        <p:nvSpPr>
          <p:cNvPr id="16" name="文本框 19"/>
          <p:cNvSpPr txBox="1">
            <a:spLocks noChangeArrowheads="1"/>
          </p:cNvSpPr>
          <p:nvPr/>
        </p:nvSpPr>
        <p:spPr bwMode="gray">
          <a:xfrm>
            <a:off x="908630" y="5357414"/>
            <a:ext cx="11067780" cy="1015663"/>
          </a:xfrm>
          <a:prstGeom prst="rect">
            <a:avLst/>
          </a:prstGeom>
          <a:noFill/>
          <a:ln w="9525">
            <a:noFill/>
            <a:miter lim="800000"/>
            <a:headEnd/>
            <a:tailEnd/>
          </a:ln>
        </p:spPr>
        <p:txBody>
          <a:bodyPr wrap="square">
            <a:spAutoFit/>
          </a:bodyPr>
          <a:lstStyle/>
          <a:p>
            <a:pPr eaLnBrk="0" hangingPunct="0"/>
            <a:r>
              <a:rPr lang="en-US" altLang="zh-CN" sz="2000" dirty="0" smtClean="0">
                <a:solidFill>
                  <a:srgbClr val="7030A0"/>
                </a:solidFill>
                <a:latin typeface="楷体" panose="02010609060101010101" pitchFamily="49" charset="-122"/>
                <a:ea typeface="楷体" panose="02010609060101010101" pitchFamily="49" charset="-122"/>
              </a:rPr>
              <a:t>1</a:t>
            </a:r>
            <a:r>
              <a:rPr lang="zh-CN" altLang="en-US" sz="2000" dirty="0" smtClean="0">
                <a:solidFill>
                  <a:srgbClr val="7030A0"/>
                </a:solidFill>
                <a:latin typeface="楷体" panose="02010609060101010101" pitchFamily="49" charset="-122"/>
                <a:ea typeface="楷体" panose="02010609060101010101" pitchFamily="49" charset="-122"/>
              </a:rPr>
              <a:t>、交易</a:t>
            </a:r>
            <a:r>
              <a:rPr lang="zh-CN" altLang="en-US" sz="2000" dirty="0">
                <a:solidFill>
                  <a:srgbClr val="7030A0"/>
                </a:solidFill>
                <a:latin typeface="楷体" panose="02010609060101010101" pitchFamily="49" charset="-122"/>
                <a:ea typeface="楷体" panose="02010609060101010101" pitchFamily="49" charset="-122"/>
              </a:rPr>
              <a:t>平台对于连续</a:t>
            </a:r>
            <a:r>
              <a:rPr lang="en-US" altLang="zh-CN" sz="2000" dirty="0">
                <a:solidFill>
                  <a:srgbClr val="7030A0"/>
                </a:solidFill>
                <a:latin typeface="楷体" panose="02010609060101010101" pitchFamily="49" charset="-122"/>
                <a:ea typeface="楷体" panose="02010609060101010101" pitchFamily="49" charset="-122"/>
              </a:rPr>
              <a:t>3</a:t>
            </a:r>
            <a:r>
              <a:rPr lang="zh-CN" altLang="en-US" sz="2000" dirty="0">
                <a:solidFill>
                  <a:srgbClr val="7030A0"/>
                </a:solidFill>
                <a:latin typeface="楷体" panose="02010609060101010101" pitchFamily="49" charset="-122"/>
                <a:ea typeface="楷体" panose="02010609060101010101" pitchFamily="49" charset="-122"/>
              </a:rPr>
              <a:t>个月内日均成交额低于一定数额的交易藏品将发布退市风险警示，</a:t>
            </a:r>
            <a:r>
              <a:rPr lang="zh-CN" altLang="en-US" sz="2000" dirty="0" smtClean="0">
                <a:solidFill>
                  <a:srgbClr val="7030A0"/>
                </a:solidFill>
                <a:latin typeface="楷体" panose="02010609060101010101" pitchFamily="49" charset="-122"/>
                <a:ea typeface="楷体" panose="02010609060101010101" pitchFamily="49" charset="-122"/>
              </a:rPr>
              <a:t>并视情</a:t>
            </a:r>
            <a:endParaRPr lang="en-US" altLang="zh-CN" sz="2000" dirty="0" smtClean="0">
              <a:solidFill>
                <a:srgbClr val="7030A0"/>
              </a:solidFill>
              <a:latin typeface="楷体" panose="02010609060101010101" pitchFamily="49" charset="-122"/>
              <a:ea typeface="楷体" panose="02010609060101010101" pitchFamily="49" charset="-122"/>
            </a:endParaRPr>
          </a:p>
          <a:p>
            <a:pPr eaLnBrk="0" hangingPunct="0"/>
            <a:r>
              <a:rPr lang="en-US" altLang="zh-CN" sz="2000" dirty="0">
                <a:solidFill>
                  <a:srgbClr val="7030A0"/>
                </a:solidFill>
                <a:latin typeface="楷体" panose="02010609060101010101" pitchFamily="49" charset="-122"/>
                <a:ea typeface="楷体" panose="02010609060101010101" pitchFamily="49" charset="-122"/>
              </a:rPr>
              <a:t> </a:t>
            </a:r>
            <a:r>
              <a:rPr lang="en-US" altLang="zh-CN" sz="2000" dirty="0" smtClean="0">
                <a:solidFill>
                  <a:srgbClr val="7030A0"/>
                </a:solidFill>
                <a:latin typeface="楷体" panose="02010609060101010101" pitchFamily="49" charset="-122"/>
                <a:ea typeface="楷体" panose="02010609060101010101" pitchFamily="49" charset="-122"/>
              </a:rPr>
              <a:t>  </a:t>
            </a:r>
            <a:r>
              <a:rPr lang="zh-CN" altLang="en-US" sz="2000" dirty="0" smtClean="0">
                <a:solidFill>
                  <a:srgbClr val="7030A0"/>
                </a:solidFill>
                <a:latin typeface="楷体" panose="02010609060101010101" pitchFamily="49" charset="-122"/>
                <a:ea typeface="楷体" panose="02010609060101010101" pitchFamily="49" charset="-122"/>
              </a:rPr>
              <a:t>况</a:t>
            </a:r>
            <a:r>
              <a:rPr lang="zh-CN" altLang="en-US" sz="2000" dirty="0">
                <a:solidFill>
                  <a:srgbClr val="7030A0"/>
                </a:solidFill>
                <a:latin typeface="楷体" panose="02010609060101010101" pitchFamily="49" charset="-122"/>
                <a:ea typeface="楷体" panose="02010609060101010101" pitchFamily="49" charset="-122"/>
              </a:rPr>
              <a:t>启动退市</a:t>
            </a:r>
            <a:r>
              <a:rPr lang="zh-CN" altLang="en-US" sz="2000" dirty="0" smtClean="0">
                <a:solidFill>
                  <a:srgbClr val="7030A0"/>
                </a:solidFill>
                <a:latin typeface="楷体" panose="02010609060101010101" pitchFamily="49" charset="-122"/>
                <a:ea typeface="楷体" panose="02010609060101010101" pitchFamily="49" charset="-122"/>
              </a:rPr>
              <a:t>流程</a:t>
            </a:r>
            <a:endParaRPr lang="en-US" altLang="zh-CN" sz="2000" dirty="0" smtClean="0">
              <a:solidFill>
                <a:srgbClr val="7030A0"/>
              </a:solidFill>
              <a:latin typeface="楷体" panose="02010609060101010101" pitchFamily="49" charset="-122"/>
              <a:ea typeface="楷体" panose="02010609060101010101" pitchFamily="49" charset="-122"/>
            </a:endParaRPr>
          </a:p>
          <a:p>
            <a:pPr eaLnBrk="0" hangingPunct="0"/>
            <a:r>
              <a:rPr lang="en-US" altLang="zh-CN" sz="2000" dirty="0" smtClean="0">
                <a:solidFill>
                  <a:srgbClr val="7030A0"/>
                </a:solidFill>
                <a:latin typeface="楷体" panose="02010609060101010101" pitchFamily="49" charset="-122"/>
                <a:ea typeface="楷体" panose="02010609060101010101" pitchFamily="49" charset="-122"/>
              </a:rPr>
              <a:t>2</a:t>
            </a:r>
            <a:r>
              <a:rPr lang="zh-CN" altLang="en-US" sz="2000" dirty="0" smtClean="0">
                <a:solidFill>
                  <a:srgbClr val="7030A0"/>
                </a:solidFill>
                <a:latin typeface="楷体" panose="02010609060101010101" pitchFamily="49" charset="-122"/>
                <a:ea typeface="楷体" panose="02010609060101010101" pitchFamily="49" charset="-122"/>
              </a:rPr>
              <a:t>、在退市</a:t>
            </a:r>
            <a:r>
              <a:rPr lang="zh-CN" altLang="en-US" sz="2000" dirty="0">
                <a:solidFill>
                  <a:srgbClr val="7030A0"/>
                </a:solidFill>
                <a:latin typeface="楷体" panose="02010609060101010101" pitchFamily="49" charset="-122"/>
                <a:ea typeface="楷体" panose="02010609060101010101" pitchFamily="49" charset="-122"/>
              </a:rPr>
              <a:t>的</a:t>
            </a:r>
            <a:r>
              <a:rPr lang="zh-CN" altLang="en-US" sz="2000" dirty="0" smtClean="0">
                <a:solidFill>
                  <a:srgbClr val="7030A0"/>
                </a:solidFill>
                <a:latin typeface="楷体" panose="02010609060101010101" pitchFamily="49" charset="-122"/>
                <a:ea typeface="楷体" panose="02010609060101010101" pitchFamily="49" charset="-122"/>
              </a:rPr>
              <a:t>前一个交易日把所有的持仓通过提货清零并无交易数据</a:t>
            </a:r>
            <a:endParaRPr lang="en-US" altLang="zh-CN" sz="2000" dirty="0">
              <a:solidFill>
                <a:srgbClr val="7030A0"/>
              </a:solidFill>
              <a:latin typeface="楷体" panose="02010609060101010101" pitchFamily="49" charset="-122"/>
              <a:ea typeface="楷体" panose="02010609060101010101" pitchFamily="49" charset="-122"/>
            </a:endParaRPr>
          </a:p>
        </p:txBody>
      </p:sp>
      <p:sp>
        <p:nvSpPr>
          <p:cNvPr id="11" name="文本框 19"/>
          <p:cNvSpPr txBox="1">
            <a:spLocks noChangeArrowheads="1"/>
          </p:cNvSpPr>
          <p:nvPr/>
        </p:nvSpPr>
        <p:spPr bwMode="gray">
          <a:xfrm>
            <a:off x="425028" y="5351091"/>
            <a:ext cx="764053" cy="400110"/>
          </a:xfrm>
          <a:prstGeom prst="rect">
            <a:avLst/>
          </a:prstGeom>
          <a:noFill/>
          <a:ln w="9525">
            <a:noFill/>
            <a:miter lim="800000"/>
            <a:headEnd/>
            <a:tailEnd/>
          </a:ln>
        </p:spPr>
        <p:txBody>
          <a:bodyPr wrap="square">
            <a:spAutoFit/>
          </a:bodyPr>
          <a:lstStyle/>
          <a:p>
            <a:pPr eaLnBrk="0" hangingPunct="0"/>
            <a:r>
              <a:rPr lang="zh-CN" altLang="en-US" sz="2000" dirty="0" smtClean="0">
                <a:solidFill>
                  <a:srgbClr val="7030A0"/>
                </a:solidFill>
                <a:latin typeface="楷体" panose="02010609060101010101" pitchFamily="49" charset="-122"/>
                <a:ea typeface="楷体" panose="02010609060101010101" pitchFamily="49" charset="-122"/>
              </a:rPr>
              <a:t>注：</a:t>
            </a:r>
            <a:endParaRPr lang="en-US" altLang="zh-CN" sz="2000"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278087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0" y="1272740"/>
            <a:ext cx="12192000" cy="384932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p:spPr>
        <p:txBody>
          <a:bodyPr wrap="none" anchor="ctr"/>
          <a:lstStyle/>
          <a:p>
            <a:endParaRPr lang="zh-CN" altLang="en-US">
              <a:latin typeface="华文新魏" panose="02010800040101010101" pitchFamily="2" charset="-122"/>
              <a:ea typeface="华文新魏" panose="02010800040101010101" pitchFamily="2" charset="-122"/>
            </a:endParaRPr>
          </a:p>
        </p:txBody>
      </p:sp>
      <p:sp>
        <p:nvSpPr>
          <p:cNvPr id="6" name="Rectangle 11"/>
          <p:cNvSpPr>
            <a:spLocks noChangeArrowheads="1"/>
          </p:cNvSpPr>
          <p:nvPr/>
        </p:nvSpPr>
        <p:spPr bwMode="auto">
          <a:xfrm>
            <a:off x="463639" y="2559363"/>
            <a:ext cx="837126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82124" tIns="41061" rIns="82124" bIns="41061" anchor="ctr"/>
          <a:lstStyle>
            <a:lvl1pPr algn="l" defTabSz="814388">
              <a:defRPr sz="3200" b="1">
                <a:solidFill>
                  <a:schemeClr val="tx2"/>
                </a:solidFill>
                <a:latin typeface="Arial" panose="020B0604020202020204" pitchFamily="34" charset="0"/>
              </a:defRPr>
            </a:lvl1pPr>
            <a:lvl2pPr algn="l" defTabSz="814388">
              <a:defRPr sz="3200" b="1">
                <a:solidFill>
                  <a:schemeClr val="tx2"/>
                </a:solidFill>
                <a:latin typeface="Arial" panose="020B0604020202020204" pitchFamily="34" charset="0"/>
              </a:defRPr>
            </a:lvl2pPr>
            <a:lvl3pPr algn="l" defTabSz="814388">
              <a:defRPr sz="3200" b="1">
                <a:solidFill>
                  <a:schemeClr val="tx2"/>
                </a:solidFill>
                <a:latin typeface="Arial" panose="020B0604020202020204" pitchFamily="34" charset="0"/>
              </a:defRPr>
            </a:lvl3pPr>
            <a:lvl4pPr algn="l" defTabSz="814388">
              <a:defRPr sz="3200" b="1">
                <a:solidFill>
                  <a:schemeClr val="tx2"/>
                </a:solidFill>
                <a:latin typeface="Arial" panose="020B0604020202020204" pitchFamily="34" charset="0"/>
              </a:defRPr>
            </a:lvl4pPr>
            <a:lvl5pPr algn="l" defTabSz="814388">
              <a:defRPr sz="3200" b="1">
                <a:solidFill>
                  <a:schemeClr val="tx2"/>
                </a:solidFill>
                <a:latin typeface="Arial" panose="020B0604020202020204" pitchFamily="34" charset="0"/>
              </a:defRPr>
            </a:lvl5pPr>
            <a:lvl6pPr marL="457200" defTabSz="814388" fontAlgn="base">
              <a:lnSpc>
                <a:spcPct val="90000"/>
              </a:lnSpc>
              <a:spcBef>
                <a:spcPct val="0"/>
              </a:spcBef>
              <a:spcAft>
                <a:spcPct val="0"/>
              </a:spcAft>
              <a:defRPr sz="3200" b="1">
                <a:solidFill>
                  <a:schemeClr val="tx2"/>
                </a:solidFill>
                <a:latin typeface="Arial" panose="020B0604020202020204" pitchFamily="34" charset="0"/>
              </a:defRPr>
            </a:lvl6pPr>
            <a:lvl7pPr marL="914400" defTabSz="814388" fontAlgn="base">
              <a:lnSpc>
                <a:spcPct val="90000"/>
              </a:lnSpc>
              <a:spcBef>
                <a:spcPct val="0"/>
              </a:spcBef>
              <a:spcAft>
                <a:spcPct val="0"/>
              </a:spcAft>
              <a:defRPr sz="3200" b="1">
                <a:solidFill>
                  <a:schemeClr val="tx2"/>
                </a:solidFill>
                <a:latin typeface="Arial" panose="020B0604020202020204" pitchFamily="34" charset="0"/>
              </a:defRPr>
            </a:lvl7pPr>
            <a:lvl8pPr marL="1371600" defTabSz="814388" fontAlgn="base">
              <a:lnSpc>
                <a:spcPct val="90000"/>
              </a:lnSpc>
              <a:spcBef>
                <a:spcPct val="0"/>
              </a:spcBef>
              <a:spcAft>
                <a:spcPct val="0"/>
              </a:spcAft>
              <a:defRPr sz="3200" b="1">
                <a:solidFill>
                  <a:schemeClr val="tx2"/>
                </a:solidFill>
                <a:latin typeface="Arial" panose="020B0604020202020204" pitchFamily="34" charset="0"/>
              </a:defRPr>
            </a:lvl8pPr>
            <a:lvl9pPr marL="1828800" defTabSz="814388" fontAlgn="base">
              <a:lnSpc>
                <a:spcPct val="90000"/>
              </a:lnSpc>
              <a:spcBef>
                <a:spcPct val="0"/>
              </a:spcBef>
              <a:spcAft>
                <a:spcPct val="0"/>
              </a:spcAft>
              <a:defRPr sz="3200" b="1">
                <a:solidFill>
                  <a:schemeClr val="tx2"/>
                </a:solidFill>
                <a:latin typeface="Arial" panose="020B0604020202020204" pitchFamily="34" charset="0"/>
              </a:defRPr>
            </a:lvl9pPr>
          </a:lstStyle>
          <a:p>
            <a:r>
              <a:rPr lang="zh-CN" altLang="en-US" sz="6000" b="0" dirty="0" smtClean="0">
                <a:solidFill>
                  <a:schemeClr val="bg1"/>
                </a:solidFill>
                <a:latin typeface="华文新魏" panose="02010800040101010101" pitchFamily="2" charset="-122"/>
                <a:ea typeface="华文新魏" panose="02010800040101010101" pitchFamily="2" charset="-122"/>
              </a:rPr>
              <a:t>现货即期交易模式介绍</a:t>
            </a:r>
            <a:endParaRPr lang="en-US" altLang="zh-CN" sz="6000" b="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8018298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华文新魏" panose="02010800040101010101" pitchFamily="2" charset="-122"/>
                <a:ea typeface="华文新魏" panose="02010800040101010101" pitchFamily="2" charset="-122"/>
              </a:rPr>
              <a:t>现货即期模式的定义</a:t>
            </a:r>
            <a:endParaRPr lang="en-US" altLang="zh-CN" sz="3200" dirty="0">
              <a:solidFill>
                <a:schemeClr val="bg1"/>
              </a:solidFill>
              <a:latin typeface="华文新魏" panose="02010800040101010101" pitchFamily="2" charset="-122"/>
              <a:ea typeface="华文新魏" panose="02010800040101010101" pitchFamily="2" charset="-122"/>
            </a:endParaRPr>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647114" y="1017367"/>
            <a:ext cx="10119624" cy="5100098"/>
          </a:xfrm>
        </p:spPr>
        <p:txBody>
          <a:bodyPr>
            <a:normAutofit/>
          </a:bodyPr>
          <a:lstStyle/>
          <a:p>
            <a:pPr>
              <a:lnSpc>
                <a:spcPct val="160000"/>
              </a:lnSpc>
              <a:buFont typeface="Wingdings" panose="05000000000000000000" pitchFamily="2" charset="2"/>
              <a:buChar char="l"/>
            </a:pPr>
            <a:r>
              <a:rPr lang="zh-CN" altLang="en-US" sz="2400" b="1" dirty="0" smtClean="0">
                <a:solidFill>
                  <a:srgbClr val="0070C0"/>
                </a:solidFill>
                <a:latin typeface="微软雅黑" panose="020B0503020204020204" pitchFamily="34" charset="-122"/>
                <a:ea typeface="微软雅黑" panose="020B0503020204020204" pitchFamily="34" charset="-122"/>
              </a:rPr>
              <a:t>定义：</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zh-CN" altLang="en-US" sz="2400" dirty="0" smtClean="0">
                <a:solidFill>
                  <a:srgbClr val="0070C0"/>
                </a:solidFill>
                <a:latin typeface="微软雅黑" panose="020B0503020204020204" pitchFamily="34" charset="-122"/>
                <a:ea typeface="微软雅黑" panose="020B0503020204020204" pitchFamily="34" charset="-122"/>
              </a:rPr>
              <a:t>      交易</a:t>
            </a:r>
            <a:r>
              <a:rPr lang="zh-CN" altLang="en-US" sz="2400" dirty="0">
                <a:solidFill>
                  <a:srgbClr val="0070C0"/>
                </a:solidFill>
                <a:latin typeface="微软雅黑" panose="020B0503020204020204" pitchFamily="34" charset="-122"/>
                <a:ea typeface="微软雅黑" panose="020B0503020204020204" pitchFamily="34" charset="-122"/>
              </a:rPr>
              <a:t>商</a:t>
            </a:r>
            <a:r>
              <a:rPr lang="zh-CN" altLang="en-US" sz="2400" dirty="0" smtClean="0">
                <a:solidFill>
                  <a:srgbClr val="0070C0"/>
                </a:solidFill>
                <a:latin typeface="微软雅黑" panose="020B0503020204020204" pitchFamily="34" charset="-122"/>
                <a:ea typeface="微软雅黑" panose="020B0503020204020204" pitchFamily="34" charset="-122"/>
              </a:rPr>
              <a:t>通过电子</a:t>
            </a:r>
            <a:r>
              <a:rPr lang="zh-CN" altLang="en-US" sz="2400" dirty="0">
                <a:solidFill>
                  <a:srgbClr val="0070C0"/>
                </a:solidFill>
                <a:latin typeface="微软雅黑" panose="020B0503020204020204" pitchFamily="34" charset="-122"/>
                <a:ea typeface="微软雅黑" panose="020B0503020204020204" pitchFamily="34" charset="-122"/>
              </a:rPr>
              <a:t>交易系统</a:t>
            </a:r>
            <a:r>
              <a:rPr lang="zh-CN" altLang="en-US" sz="2400" dirty="0" smtClean="0">
                <a:solidFill>
                  <a:srgbClr val="0070C0"/>
                </a:solidFill>
                <a:latin typeface="微软雅黑" panose="020B0503020204020204" pitchFamily="34" charset="-122"/>
                <a:ea typeface="微软雅黑" panose="020B0503020204020204" pitchFamily="34" charset="-122"/>
              </a:rPr>
              <a:t>进行商品买入</a:t>
            </a:r>
            <a:r>
              <a:rPr lang="zh-CN" altLang="en-US" sz="2400" dirty="0">
                <a:solidFill>
                  <a:srgbClr val="0070C0"/>
                </a:solidFill>
                <a:latin typeface="微软雅黑" panose="020B0503020204020204" pitchFamily="34" charset="-122"/>
                <a:ea typeface="微软雅黑" panose="020B0503020204020204" pitchFamily="34" charset="-122"/>
              </a:rPr>
              <a:t>或</a:t>
            </a:r>
            <a:r>
              <a:rPr lang="zh-CN" altLang="en-US" sz="2400" dirty="0" smtClean="0">
                <a:solidFill>
                  <a:srgbClr val="0070C0"/>
                </a:solidFill>
                <a:latin typeface="微软雅黑" panose="020B0503020204020204" pitchFamily="34" charset="-122"/>
                <a:ea typeface="微软雅黑" panose="020B0503020204020204" pitchFamily="34" charset="-122"/>
              </a:rPr>
              <a:t>卖出价</a:t>
            </a:r>
            <a:r>
              <a:rPr lang="zh-CN" altLang="en-US" sz="2400" dirty="0">
                <a:solidFill>
                  <a:srgbClr val="0070C0"/>
                </a:solidFill>
                <a:latin typeface="微软雅黑" panose="020B0503020204020204" pitchFamily="34" charset="-122"/>
                <a:ea typeface="微软雅黑" panose="020B0503020204020204" pitchFamily="34" charset="-122"/>
              </a:rPr>
              <a:t>格申报，经电子交易</a:t>
            </a:r>
            <a:r>
              <a:rPr lang="zh-CN" altLang="en-US" sz="2400" dirty="0" smtClean="0">
                <a:solidFill>
                  <a:srgbClr val="0070C0"/>
                </a:solidFill>
                <a:latin typeface="微软雅黑" panose="020B0503020204020204" pitchFamily="34" charset="-122"/>
                <a:ea typeface="微软雅黑" panose="020B0503020204020204" pitchFamily="34" charset="-122"/>
              </a:rPr>
              <a:t>系统匹配成交</a:t>
            </a:r>
            <a:r>
              <a:rPr lang="zh-CN" altLang="en-US" sz="2400" dirty="0">
                <a:solidFill>
                  <a:srgbClr val="0070C0"/>
                </a:solidFill>
                <a:latin typeface="微软雅黑" panose="020B0503020204020204" pitchFamily="34" charset="-122"/>
                <a:ea typeface="微软雅黑" panose="020B0503020204020204" pitchFamily="34" charset="-122"/>
              </a:rPr>
              <a:t>后自动</a:t>
            </a:r>
            <a:r>
              <a:rPr lang="zh-CN" altLang="en-US" sz="2400" dirty="0" smtClean="0">
                <a:solidFill>
                  <a:srgbClr val="0070C0"/>
                </a:solidFill>
                <a:latin typeface="微软雅黑" panose="020B0503020204020204" pitchFamily="34" charset="-122"/>
                <a:ea typeface="微软雅黑" panose="020B0503020204020204" pitchFamily="34" charset="-122"/>
              </a:rPr>
              <a:t>生成电子</a:t>
            </a:r>
            <a:r>
              <a:rPr lang="zh-CN" altLang="en-US" sz="2400" dirty="0">
                <a:solidFill>
                  <a:srgbClr val="0070C0"/>
                </a:solidFill>
                <a:latin typeface="微软雅黑" panose="020B0503020204020204" pitchFamily="34" charset="-122"/>
                <a:ea typeface="微软雅黑" panose="020B0503020204020204" pitchFamily="34" charset="-122"/>
              </a:rPr>
              <a:t>交易</a:t>
            </a:r>
            <a:r>
              <a:rPr lang="zh-CN" altLang="en-US" sz="2400" dirty="0" smtClean="0">
                <a:solidFill>
                  <a:srgbClr val="0070C0"/>
                </a:solidFill>
                <a:latin typeface="微软雅黑" panose="020B0503020204020204" pitchFamily="34" charset="-122"/>
                <a:ea typeface="微软雅黑" panose="020B0503020204020204" pitchFamily="34" charset="-122"/>
              </a:rPr>
              <a:t>合同，交易</a:t>
            </a:r>
            <a:r>
              <a:rPr lang="zh-CN" altLang="en-US" sz="2400" dirty="0">
                <a:solidFill>
                  <a:srgbClr val="0070C0"/>
                </a:solidFill>
                <a:latin typeface="微软雅黑" panose="020B0503020204020204" pitchFamily="34" charset="-122"/>
                <a:ea typeface="微软雅黑" panose="020B0503020204020204" pitchFamily="34" charset="-122"/>
              </a:rPr>
              <a:t>商可根据电子合同的约定自动选择交收日期的交易方式</a:t>
            </a:r>
            <a:r>
              <a:rPr lang="zh-CN" altLang="en-US" sz="2400" dirty="0" smtClean="0">
                <a:solidFill>
                  <a:srgbClr val="0070C0"/>
                </a:solidFill>
                <a:latin typeface="微软雅黑" panose="020B0503020204020204" pitchFamily="34" charset="-122"/>
                <a:ea typeface="微软雅黑" panose="020B0503020204020204" pitchFamily="34" charset="-122"/>
              </a:rPr>
              <a:t>。</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lvl="1" indent="0">
              <a:lnSpc>
                <a:spcPct val="160000"/>
              </a:lnSpc>
              <a:spcBef>
                <a:spcPts val="1000"/>
              </a:spcBef>
              <a:buNone/>
            </a:pPr>
            <a:r>
              <a:rPr lang="zh-CN" altLang="en-US" sz="2000" dirty="0" smtClean="0">
                <a:solidFill>
                  <a:srgbClr val="0070C0"/>
                </a:solidFill>
                <a:latin typeface="微软雅黑" panose="020B0503020204020204" pitchFamily="34" charset="-122"/>
                <a:ea typeface="微软雅黑" panose="020B0503020204020204" pitchFamily="34" charset="-122"/>
              </a:rPr>
              <a:t>  </a:t>
            </a:r>
            <a:r>
              <a:rPr lang="zh-CN" altLang="en-US" dirty="0">
                <a:solidFill>
                  <a:srgbClr val="0070C0"/>
                </a:solidFill>
                <a:latin typeface="微软雅黑" panose="020B0503020204020204" pitchFamily="34" charset="-122"/>
                <a:ea typeface="微软雅黑" panose="020B0503020204020204" pitchFamily="34" charset="-122"/>
              </a:rPr>
              <a:t>    交易达成后即可申请进行现货交收，也可以通过交易系统再次转让已达成的</a:t>
            </a:r>
            <a:r>
              <a:rPr lang="zh-CN" altLang="en-US" b="1" dirty="0">
                <a:solidFill>
                  <a:srgbClr val="0070C0"/>
                </a:solidFill>
                <a:latin typeface="微软雅黑" panose="020B0503020204020204" pitchFamily="34" charset="-122"/>
                <a:ea typeface="微软雅黑" panose="020B0503020204020204" pitchFamily="34" charset="-122"/>
              </a:rPr>
              <a:t>合同</a:t>
            </a:r>
            <a:r>
              <a:rPr lang="zh-CN" altLang="en-US" dirty="0">
                <a:solidFill>
                  <a:srgbClr val="0070C0"/>
                </a:solidFill>
                <a:latin typeface="微软雅黑" panose="020B0503020204020204" pitchFamily="34" charset="-122"/>
                <a:ea typeface="微软雅黑" panose="020B0503020204020204" pitchFamily="34" charset="-122"/>
              </a:rPr>
              <a:t>订单。未申请交收的交易商要向提出申请交收未匹配成功的交易商缴纳交收延期费。</a:t>
            </a:r>
            <a:endParaRPr lang="en-US" altLang="zh-CN"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90735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华文新魏" panose="02010800040101010101" pitchFamily="2" charset="-122"/>
                <a:ea typeface="华文新魏" panose="02010800040101010101" pitchFamily="2" charset="-122"/>
              </a:rPr>
              <a:t>现货即期模式的定义</a:t>
            </a:r>
            <a:endParaRPr lang="en-US" altLang="zh-CN" sz="3200" dirty="0">
              <a:solidFill>
                <a:schemeClr val="bg1"/>
              </a:solidFill>
              <a:latin typeface="华文新魏" panose="02010800040101010101" pitchFamily="2" charset="-122"/>
              <a:ea typeface="华文新魏" panose="02010800040101010101" pitchFamily="2" charset="-122"/>
            </a:endParaRPr>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621543" y="1017367"/>
            <a:ext cx="10145195" cy="5100098"/>
          </a:xfrm>
        </p:spPr>
        <p:txBody>
          <a:bodyPr>
            <a:normAutofit/>
          </a:bodyPr>
          <a:lstStyle/>
          <a:p>
            <a:pPr>
              <a:lnSpc>
                <a:spcPct val="160000"/>
              </a:lnSpc>
            </a:pPr>
            <a:r>
              <a:rPr lang="zh-CN" altLang="en-US" sz="2400" b="1" dirty="0" smtClean="0">
                <a:solidFill>
                  <a:srgbClr val="0070C0"/>
                </a:solidFill>
                <a:latin typeface="微软雅黑" panose="020B0503020204020204" pitchFamily="34" charset="-122"/>
                <a:ea typeface="微软雅黑" panose="020B0503020204020204" pitchFamily="34" charset="-122"/>
              </a:rPr>
              <a:t>模式特点</a:t>
            </a:r>
            <a:r>
              <a:rPr lang="zh-CN" altLang="en-US" sz="2400" dirty="0" smtClean="0">
                <a:solidFill>
                  <a:srgbClr val="0070C0"/>
                </a:solidFill>
                <a:latin typeface="微软雅黑" panose="020B0503020204020204" pitchFamily="34" charset="-122"/>
                <a:ea typeface="微软雅黑" panose="020B0503020204020204" pitchFamily="34" charset="-122"/>
              </a:rPr>
              <a:t>：</a:t>
            </a:r>
            <a:r>
              <a:rPr lang="zh-CN" altLang="zh-CN" sz="2400" dirty="0">
                <a:solidFill>
                  <a:srgbClr val="0070C0"/>
                </a:solidFill>
                <a:latin typeface="微软雅黑" panose="020B0503020204020204" pitchFamily="34" charset="-122"/>
                <a:ea typeface="微软雅黑" panose="020B0503020204020204" pitchFamily="34" charset="-122"/>
              </a:rPr>
              <a:t>当天成交即可申请实物交收，交收需求未满足的一方可获得适当的资金补偿，通过合理平衡购销双方的市场利益，反应市场真实价格或市场真实需求</a:t>
            </a:r>
            <a:r>
              <a:rPr lang="zh-CN" altLang="zh-CN" sz="2400" dirty="0" smtClean="0">
                <a:solidFill>
                  <a:srgbClr val="0070C0"/>
                </a:solidFill>
                <a:latin typeface="微软雅黑" panose="020B0503020204020204" pitchFamily="34" charset="-122"/>
                <a:ea typeface="微软雅黑" panose="020B0503020204020204" pitchFamily="34" charset="-122"/>
              </a:rPr>
              <a:t>。</a:t>
            </a:r>
            <a:r>
              <a:rPr lang="zh-CN" altLang="en-US" sz="2400" dirty="0" smtClean="0">
                <a:solidFill>
                  <a:srgbClr val="0070C0"/>
                </a:solidFill>
                <a:latin typeface="微软雅黑" panose="020B0503020204020204" pitchFamily="34" charset="-122"/>
                <a:ea typeface="微软雅黑" panose="020B0503020204020204" pitchFamily="34" charset="-122"/>
              </a:rPr>
              <a:t>平台可引入现货贸易商作为中立商来满足平抑现货交收。</a:t>
            </a:r>
            <a:endParaRPr lang="zh-CN" altLang="zh-CN" sz="2400" dirty="0">
              <a:solidFill>
                <a:srgbClr val="0070C0"/>
              </a:solidFill>
              <a:latin typeface="微软雅黑" panose="020B0503020204020204" pitchFamily="34" charset="-122"/>
              <a:ea typeface="微软雅黑" panose="020B0503020204020204" pitchFamily="34" charset="-122"/>
            </a:endParaRPr>
          </a:p>
          <a:p>
            <a:pPr>
              <a:lnSpc>
                <a:spcPct val="160000"/>
              </a:lnSpc>
            </a:pPr>
            <a:r>
              <a:rPr lang="zh-CN" altLang="zh-CN" sz="2400" b="1" dirty="0" smtClean="0">
                <a:solidFill>
                  <a:srgbClr val="0070C0"/>
                </a:solidFill>
                <a:latin typeface="微软雅黑" panose="020B0503020204020204" pitchFamily="34" charset="-122"/>
                <a:ea typeface="微软雅黑" panose="020B0503020204020204" pitchFamily="34" charset="-122"/>
              </a:rPr>
              <a:t>模式</a:t>
            </a:r>
            <a:r>
              <a:rPr lang="zh-CN" altLang="zh-CN" sz="2400" b="1" dirty="0">
                <a:solidFill>
                  <a:srgbClr val="0070C0"/>
                </a:solidFill>
                <a:latin typeface="微软雅黑" panose="020B0503020204020204" pitchFamily="34" charset="-122"/>
                <a:ea typeface="微软雅黑" panose="020B0503020204020204" pitchFamily="34" charset="-122"/>
              </a:rPr>
              <a:t>适用范围：</a:t>
            </a:r>
            <a:r>
              <a:rPr lang="zh-CN" altLang="zh-CN" sz="2400" dirty="0">
                <a:solidFill>
                  <a:srgbClr val="0070C0"/>
                </a:solidFill>
                <a:latin typeface="微软雅黑" panose="020B0503020204020204" pitchFamily="34" charset="-122"/>
                <a:ea typeface="微软雅黑" panose="020B0503020204020204" pitchFamily="34" charset="-122"/>
              </a:rPr>
              <a:t>购销双方有现货需求</a:t>
            </a:r>
            <a:r>
              <a:rPr lang="zh-CN" altLang="zh-CN" sz="2400" b="1" dirty="0">
                <a:solidFill>
                  <a:srgbClr val="0070C0"/>
                </a:solidFill>
                <a:latin typeface="微软雅黑" panose="020B0503020204020204" pitchFamily="34" charset="-122"/>
                <a:ea typeface="微软雅黑" panose="020B0503020204020204" pitchFamily="34" charset="-122"/>
              </a:rPr>
              <a:t>；</a:t>
            </a:r>
            <a:r>
              <a:rPr lang="zh-CN" altLang="zh-CN" sz="2400" dirty="0">
                <a:solidFill>
                  <a:srgbClr val="0070C0"/>
                </a:solidFill>
                <a:latin typeface="微软雅黑" panose="020B0503020204020204" pitchFamily="34" charset="-122"/>
                <a:ea typeface="微软雅黑" panose="020B0503020204020204" pitchFamily="34" charset="-122"/>
              </a:rPr>
              <a:t>有提前锁定销售成本或者采购成本需要；希望通过资金的快速周转而获得适度的购销利润</a:t>
            </a:r>
          </a:p>
          <a:p>
            <a:pPr marL="0" indent="0">
              <a:lnSpc>
                <a:spcPct val="150000"/>
              </a:lnSpc>
              <a:buNone/>
            </a:pPr>
            <a:endParaRPr lang="zh-CN" altLang="en-US" sz="2400" dirty="0">
              <a:solidFill>
                <a:srgbClr val="0070C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5613839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0" y="102284"/>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现货即期模式功能特点</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874761" y="967155"/>
            <a:ext cx="10145195" cy="5100098"/>
          </a:xfrm>
        </p:spPr>
        <p:txBody>
          <a:bodyPr>
            <a:normAutofit fontScale="92500" lnSpcReduction="20000"/>
          </a:bodyPr>
          <a:lstStyle/>
          <a:p>
            <a:pPr marL="0" indent="0">
              <a:lnSpc>
                <a:spcPct val="160000"/>
              </a:lnSpc>
              <a:buNone/>
            </a:pPr>
            <a:r>
              <a:rPr lang="en-US" altLang="zh-CN" sz="2400" b="1" dirty="0" smtClean="0">
                <a:solidFill>
                  <a:srgbClr val="0070C0"/>
                </a:solidFill>
                <a:latin typeface="微软雅黑" panose="020B0503020204020204" pitchFamily="34" charset="-122"/>
                <a:ea typeface="微软雅黑" panose="020B0503020204020204" pitchFamily="34" charset="-122"/>
              </a:rPr>
              <a:t>1.</a:t>
            </a:r>
            <a:r>
              <a:rPr lang="zh-CN" altLang="en-US" sz="2400" b="1" dirty="0" smtClean="0">
                <a:solidFill>
                  <a:srgbClr val="0070C0"/>
                </a:solidFill>
                <a:latin typeface="微软雅黑" panose="020B0503020204020204" pitchFamily="34" charset="-122"/>
                <a:ea typeface="微软雅黑" panose="020B0503020204020204" pitchFamily="34" charset="-122"/>
              </a:rPr>
              <a:t>商品层级展示</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zh-CN" altLang="en-US" sz="2400" dirty="0" smtClean="0">
                <a:solidFill>
                  <a:srgbClr val="0070C0"/>
                </a:solidFill>
                <a:latin typeface="微软雅黑" panose="020B0503020204020204" pitchFamily="34" charset="-122"/>
                <a:ea typeface="微软雅黑" panose="020B0503020204020204" pitchFamily="34" charset="-122"/>
              </a:rPr>
              <a:t>   按照商品板块、商品大类、商品合约的层级在前端展示。</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b="1" dirty="0" smtClean="0">
                <a:solidFill>
                  <a:srgbClr val="0070C0"/>
                </a:solidFill>
                <a:latin typeface="微软雅黑" panose="020B0503020204020204" pitchFamily="34" charset="-122"/>
                <a:ea typeface="微软雅黑" panose="020B0503020204020204" pitchFamily="34" charset="-122"/>
              </a:rPr>
              <a:t>2.</a:t>
            </a:r>
            <a:r>
              <a:rPr lang="zh-CN" altLang="en-US" sz="2400" b="1" dirty="0" smtClean="0">
                <a:solidFill>
                  <a:srgbClr val="0070C0"/>
                </a:solidFill>
                <a:latin typeface="微软雅黑" panose="020B0503020204020204" pitchFamily="34" charset="-122"/>
                <a:ea typeface="微软雅黑" panose="020B0503020204020204" pitchFamily="34" charset="-122"/>
              </a:rPr>
              <a:t>交易单位灵活设置</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dirty="0">
                <a:solidFill>
                  <a:srgbClr val="0070C0"/>
                </a:solidFill>
                <a:latin typeface="微软雅黑" panose="020B0503020204020204" pitchFamily="34" charset="-122"/>
                <a:ea typeface="微软雅黑" panose="020B0503020204020204" pitchFamily="34" charset="-122"/>
              </a:rPr>
              <a:t> </a:t>
            </a:r>
            <a:r>
              <a:rPr lang="en-US" altLang="zh-CN" sz="2400" dirty="0" smtClean="0">
                <a:solidFill>
                  <a:srgbClr val="0070C0"/>
                </a:solidFill>
                <a:latin typeface="微软雅黑" panose="020B0503020204020204" pitchFamily="34" charset="-122"/>
                <a:ea typeface="微软雅黑" panose="020B0503020204020204" pitchFamily="34" charset="-122"/>
              </a:rPr>
              <a:t>  </a:t>
            </a:r>
            <a:r>
              <a:rPr lang="zh-CN" altLang="en-US" sz="2400" dirty="0" smtClean="0">
                <a:solidFill>
                  <a:srgbClr val="0070C0"/>
                </a:solidFill>
                <a:latin typeface="微软雅黑" panose="020B0503020204020204" pitchFamily="34" charset="-122"/>
                <a:ea typeface="微软雅黑" panose="020B0503020204020204" pitchFamily="34" charset="-122"/>
              </a:rPr>
              <a:t>行情报价单位、交易单位按照品种大类灵活设置。不同的品种大类可以 采用不同行情报价单位和交易单位。</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b="1" dirty="0" smtClean="0">
                <a:solidFill>
                  <a:srgbClr val="0070C0"/>
                </a:solidFill>
                <a:latin typeface="微软雅黑" panose="020B0503020204020204" pitchFamily="34" charset="-122"/>
                <a:ea typeface="微软雅黑" panose="020B0503020204020204" pitchFamily="34" charset="-122"/>
              </a:rPr>
              <a:t>3.</a:t>
            </a:r>
            <a:r>
              <a:rPr lang="zh-CN" altLang="en-US" sz="2400" b="1" dirty="0" smtClean="0">
                <a:solidFill>
                  <a:srgbClr val="0070C0"/>
                </a:solidFill>
                <a:latin typeface="微软雅黑" panose="020B0503020204020204" pitchFamily="34" charset="-122"/>
                <a:ea typeface="微软雅黑" panose="020B0503020204020204" pitchFamily="34" charset="-122"/>
              </a:rPr>
              <a:t>可变换多种子模式</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b="1" dirty="0">
                <a:solidFill>
                  <a:srgbClr val="0070C0"/>
                </a:solidFill>
                <a:latin typeface="微软雅黑" panose="020B0503020204020204" pitchFamily="34" charset="-122"/>
                <a:ea typeface="微软雅黑" panose="020B0503020204020204" pitchFamily="34" charset="-122"/>
              </a:rPr>
              <a:t> </a:t>
            </a: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en-US" sz="2400" dirty="0" smtClean="0">
                <a:solidFill>
                  <a:srgbClr val="0070C0"/>
                </a:solidFill>
                <a:latin typeface="微软雅黑" panose="020B0503020204020204" pitchFamily="34" charset="-122"/>
                <a:ea typeface="微软雅黑" panose="020B0503020204020204" pitchFamily="34" charset="-122"/>
              </a:rPr>
              <a:t>根据不同参数的设置，可以变换成多种子模式。例如变换成每日、每周、</a:t>
            </a:r>
            <a:r>
              <a:rPr lang="en-US" altLang="zh-CN" sz="2400" dirty="0" smtClean="0">
                <a:solidFill>
                  <a:srgbClr val="0070C0"/>
                </a:solidFill>
                <a:latin typeface="微软雅黑" panose="020B0503020204020204" pitchFamily="34" charset="-122"/>
                <a:ea typeface="微软雅黑" panose="020B0503020204020204" pitchFamily="34" charset="-122"/>
              </a:rPr>
              <a:t>T+N</a:t>
            </a:r>
            <a:br>
              <a:rPr lang="en-US" altLang="zh-CN" sz="2400" dirty="0" smtClean="0">
                <a:solidFill>
                  <a:srgbClr val="0070C0"/>
                </a:solidFill>
                <a:latin typeface="微软雅黑" panose="020B0503020204020204" pitchFamily="34" charset="-122"/>
                <a:ea typeface="微软雅黑" panose="020B0503020204020204" pitchFamily="34" charset="-122"/>
              </a:rPr>
            </a:br>
            <a:r>
              <a:rPr lang="zh-CN" altLang="en-US" sz="2400" dirty="0" smtClean="0">
                <a:solidFill>
                  <a:srgbClr val="0070C0"/>
                </a:solidFill>
                <a:latin typeface="微软雅黑" panose="020B0503020204020204" pitchFamily="34" charset="-122"/>
                <a:ea typeface="微软雅黑" panose="020B0503020204020204" pitchFamily="34" charset="-122"/>
              </a:rPr>
              <a:t>连续现货、持仓周期限制（通过超期费或强转）连续现货、带集中交收连续现货、月合同模式、周合同模式、主持商模式等。</a:t>
            </a:r>
            <a:endParaRPr lang="en-US" altLang="zh-CN" sz="2400" dirty="0" smtClean="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15283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现货即期模式功能特点</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621543" y="1017367"/>
            <a:ext cx="10145195" cy="5100098"/>
          </a:xfrm>
        </p:spPr>
        <p:txBody>
          <a:bodyPr>
            <a:normAutofit/>
          </a:bodyPr>
          <a:lstStyle/>
          <a:p>
            <a:pPr marL="0" indent="0">
              <a:lnSpc>
                <a:spcPct val="160000"/>
              </a:lnSpc>
              <a:buNone/>
            </a:pPr>
            <a:r>
              <a:rPr lang="en-US" altLang="zh-CN" sz="2400" b="1" dirty="0" smtClean="0">
                <a:solidFill>
                  <a:srgbClr val="0070C0"/>
                </a:solidFill>
                <a:latin typeface="微软雅黑" panose="020B0503020204020204" pitchFamily="34" charset="-122"/>
                <a:ea typeface="微软雅黑" panose="020B0503020204020204" pitchFamily="34" charset="-122"/>
              </a:rPr>
              <a:t>4.</a:t>
            </a:r>
            <a:r>
              <a:rPr lang="zh-CN" altLang="en-US" sz="2400" b="1" dirty="0" smtClean="0">
                <a:solidFill>
                  <a:srgbClr val="0070C0"/>
                </a:solidFill>
                <a:latin typeface="微软雅黑" panose="020B0503020204020204" pitchFamily="34" charset="-122"/>
                <a:ea typeface="微软雅黑" panose="020B0503020204020204" pitchFamily="34" charset="-122"/>
              </a:rPr>
              <a:t>支持跨天交易，到期集中交收</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endParaRPr lang="en-US" altLang="zh-CN" sz="2400" b="1" dirty="0" smtClean="0">
              <a:solidFill>
                <a:srgbClr val="0070C0"/>
              </a:solidFill>
              <a:latin typeface="华文新魏" panose="02010800040101010101" pitchFamily="2" charset="-122"/>
              <a:ea typeface="华文新魏" panose="02010800040101010101" pitchFamily="2" charset="-122"/>
            </a:endParaRPr>
          </a:p>
        </p:txBody>
      </p:sp>
      <p:grpSp>
        <p:nvGrpSpPr>
          <p:cNvPr id="7" name="Group 4"/>
          <p:cNvGrpSpPr>
            <a:grpSpLocks/>
          </p:cNvGrpSpPr>
          <p:nvPr/>
        </p:nvGrpSpPr>
        <p:grpSpPr bwMode="auto">
          <a:xfrm>
            <a:off x="621543" y="2146327"/>
            <a:ext cx="8472055" cy="3171824"/>
            <a:chOff x="417" y="1524"/>
            <a:chExt cx="4792" cy="1998"/>
          </a:xfrm>
        </p:grpSpPr>
        <p:grpSp>
          <p:nvGrpSpPr>
            <p:cNvPr id="8" name="Group 5"/>
            <p:cNvGrpSpPr>
              <a:grpSpLocks/>
            </p:cNvGrpSpPr>
            <p:nvPr/>
          </p:nvGrpSpPr>
          <p:grpSpPr bwMode="auto">
            <a:xfrm>
              <a:off x="647" y="2450"/>
              <a:ext cx="4359" cy="105"/>
              <a:chOff x="2340" y="4638"/>
              <a:chExt cx="6480" cy="156"/>
            </a:xfrm>
          </p:grpSpPr>
          <p:sp>
            <p:nvSpPr>
              <p:cNvPr id="37" name="Rectangle 6"/>
              <p:cNvSpPr>
                <a:spLocks noChangeArrowheads="1"/>
              </p:cNvSpPr>
              <p:nvPr/>
            </p:nvSpPr>
            <p:spPr bwMode="auto">
              <a:xfrm>
                <a:off x="2340" y="4638"/>
                <a:ext cx="270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38" name="Rectangle 7"/>
              <p:cNvSpPr>
                <a:spLocks noChangeArrowheads="1"/>
              </p:cNvSpPr>
              <p:nvPr/>
            </p:nvSpPr>
            <p:spPr bwMode="auto">
              <a:xfrm>
                <a:off x="5040" y="4638"/>
                <a:ext cx="1620" cy="156"/>
              </a:xfrm>
              <a:prstGeom prst="rect">
                <a:avLst/>
              </a:prstGeom>
              <a:solidFill>
                <a:srgbClr val="C0C0C0"/>
              </a:solidFill>
              <a:ln w="9525">
                <a:solidFill>
                  <a:srgbClr val="000000"/>
                </a:solidFill>
                <a:miter lim="800000"/>
                <a:headEnd/>
                <a:tailEnd/>
              </a:ln>
            </p:spPr>
            <p:txBody>
              <a:bodyPr/>
              <a:lstStyle/>
              <a:p>
                <a:endParaRPr lang="zh-CN" altLang="en-US"/>
              </a:p>
            </p:txBody>
          </p:sp>
          <p:sp>
            <p:nvSpPr>
              <p:cNvPr id="39" name="Rectangle 8"/>
              <p:cNvSpPr>
                <a:spLocks noChangeArrowheads="1"/>
              </p:cNvSpPr>
              <p:nvPr/>
            </p:nvSpPr>
            <p:spPr bwMode="auto">
              <a:xfrm>
                <a:off x="6660" y="4638"/>
                <a:ext cx="72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40" name="Rectangle 9"/>
              <p:cNvSpPr>
                <a:spLocks noChangeArrowheads="1"/>
              </p:cNvSpPr>
              <p:nvPr/>
            </p:nvSpPr>
            <p:spPr bwMode="auto">
              <a:xfrm>
                <a:off x="7380" y="4638"/>
                <a:ext cx="540" cy="156"/>
              </a:xfrm>
              <a:prstGeom prst="rect">
                <a:avLst/>
              </a:prstGeom>
              <a:solidFill>
                <a:srgbClr val="C0C0C0"/>
              </a:solidFill>
              <a:ln w="9525">
                <a:solidFill>
                  <a:srgbClr val="000000"/>
                </a:solidFill>
                <a:miter lim="800000"/>
                <a:headEnd/>
                <a:tailEnd/>
              </a:ln>
            </p:spPr>
            <p:txBody>
              <a:bodyPr/>
              <a:lstStyle/>
              <a:p>
                <a:endParaRPr lang="zh-CN" altLang="en-US"/>
              </a:p>
            </p:txBody>
          </p:sp>
          <p:sp>
            <p:nvSpPr>
              <p:cNvPr id="41" name="Rectangle 10"/>
              <p:cNvSpPr>
                <a:spLocks noChangeArrowheads="1"/>
              </p:cNvSpPr>
              <p:nvPr/>
            </p:nvSpPr>
            <p:spPr bwMode="auto">
              <a:xfrm>
                <a:off x="7920" y="4638"/>
                <a:ext cx="72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42" name="Rectangle 11"/>
              <p:cNvSpPr>
                <a:spLocks noChangeArrowheads="1"/>
              </p:cNvSpPr>
              <p:nvPr/>
            </p:nvSpPr>
            <p:spPr bwMode="auto">
              <a:xfrm>
                <a:off x="8640" y="4638"/>
                <a:ext cx="180" cy="156"/>
              </a:xfrm>
              <a:prstGeom prst="rect">
                <a:avLst/>
              </a:prstGeom>
              <a:solidFill>
                <a:srgbClr val="0000FF"/>
              </a:solidFill>
              <a:ln w="9525">
                <a:solidFill>
                  <a:srgbClr val="000000"/>
                </a:solidFill>
                <a:miter lim="800000"/>
                <a:headEnd/>
                <a:tailEnd/>
              </a:ln>
            </p:spPr>
            <p:txBody>
              <a:bodyPr/>
              <a:lstStyle/>
              <a:p>
                <a:endParaRPr lang="zh-CN" altLang="en-US"/>
              </a:p>
            </p:txBody>
          </p:sp>
        </p:grpSp>
        <p:sp>
          <p:nvSpPr>
            <p:cNvPr id="9" name="Line 12"/>
            <p:cNvSpPr>
              <a:spLocks noChangeShapeType="1"/>
            </p:cNvSpPr>
            <p:nvPr/>
          </p:nvSpPr>
          <p:spPr bwMode="auto">
            <a:xfrm>
              <a:off x="647" y="2137"/>
              <a:ext cx="1" cy="313"/>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 name="Line 13"/>
            <p:cNvSpPr>
              <a:spLocks noChangeShapeType="1"/>
            </p:cNvSpPr>
            <p:nvPr/>
          </p:nvSpPr>
          <p:spPr bwMode="auto">
            <a:xfrm>
              <a:off x="2462" y="2137"/>
              <a:ext cx="1" cy="313"/>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1" name="Line 14"/>
            <p:cNvSpPr>
              <a:spLocks noChangeShapeType="1"/>
            </p:cNvSpPr>
            <p:nvPr/>
          </p:nvSpPr>
          <p:spPr bwMode="auto">
            <a:xfrm>
              <a:off x="3561" y="2137"/>
              <a:ext cx="1" cy="313"/>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2" name="Line 15"/>
            <p:cNvSpPr>
              <a:spLocks noChangeShapeType="1"/>
            </p:cNvSpPr>
            <p:nvPr/>
          </p:nvSpPr>
          <p:spPr bwMode="auto">
            <a:xfrm>
              <a:off x="4031" y="2137"/>
              <a:ext cx="0" cy="313"/>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3" name="Line 16"/>
            <p:cNvSpPr>
              <a:spLocks noChangeShapeType="1"/>
            </p:cNvSpPr>
            <p:nvPr/>
          </p:nvSpPr>
          <p:spPr bwMode="auto">
            <a:xfrm>
              <a:off x="4394" y="2137"/>
              <a:ext cx="0" cy="313"/>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4" name="Line 17"/>
            <p:cNvSpPr>
              <a:spLocks noChangeShapeType="1"/>
            </p:cNvSpPr>
            <p:nvPr/>
          </p:nvSpPr>
          <p:spPr bwMode="auto">
            <a:xfrm>
              <a:off x="4880" y="2137"/>
              <a:ext cx="1" cy="313"/>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5" name="Line 18"/>
            <p:cNvSpPr>
              <a:spLocks noChangeShapeType="1"/>
            </p:cNvSpPr>
            <p:nvPr/>
          </p:nvSpPr>
          <p:spPr bwMode="auto">
            <a:xfrm>
              <a:off x="5006" y="1718"/>
              <a:ext cx="0" cy="732"/>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6" name="Text Box 19"/>
            <p:cNvSpPr txBox="1">
              <a:spLocks noChangeArrowheads="1"/>
            </p:cNvSpPr>
            <p:nvPr/>
          </p:nvSpPr>
          <p:spPr bwMode="auto">
            <a:xfrm>
              <a:off x="417" y="1871"/>
              <a:ext cx="531"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en-US" altLang="zh-CN" sz="1400" b="1">
                  <a:latin typeface="黑体" panose="02010609060101010101" pitchFamily="49" charset="-122"/>
                  <a:cs typeface="Arial" panose="020B0604020202020204" pitchFamily="34" charset="0"/>
                </a:rPr>
                <a:t>20:00</a:t>
              </a:r>
              <a:endParaRPr lang="en-US" altLang="zh-CN" sz="1400">
                <a:latin typeface="Tahoma" panose="020B0604030504040204" pitchFamily="34" charset="0"/>
                <a:cs typeface="Arial" panose="020B0604020202020204" pitchFamily="34" charset="0"/>
              </a:endParaRPr>
            </a:p>
          </p:txBody>
        </p:sp>
        <p:sp>
          <p:nvSpPr>
            <p:cNvPr id="19" name="Text Box 20"/>
            <p:cNvSpPr txBox="1">
              <a:spLocks noChangeArrowheads="1"/>
            </p:cNvSpPr>
            <p:nvPr/>
          </p:nvSpPr>
          <p:spPr bwMode="auto">
            <a:xfrm>
              <a:off x="2225" y="1887"/>
              <a:ext cx="433"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en-US" altLang="zh-CN" sz="1400" b="1">
                  <a:latin typeface="黑体" panose="02010609060101010101" pitchFamily="49" charset="-122"/>
                  <a:cs typeface="Arial" panose="020B0604020202020204" pitchFamily="34" charset="0"/>
                </a:rPr>
                <a:t>1:00</a:t>
              </a:r>
              <a:endParaRPr lang="en-US" altLang="zh-CN" sz="1400">
                <a:latin typeface="Tahoma" panose="020B0604030504040204" pitchFamily="34" charset="0"/>
                <a:cs typeface="Arial" panose="020B0604020202020204" pitchFamily="34" charset="0"/>
              </a:endParaRPr>
            </a:p>
          </p:txBody>
        </p:sp>
        <p:sp>
          <p:nvSpPr>
            <p:cNvPr id="20" name="Text Box 21"/>
            <p:cNvSpPr txBox="1">
              <a:spLocks noChangeArrowheads="1"/>
            </p:cNvSpPr>
            <p:nvPr/>
          </p:nvSpPr>
          <p:spPr bwMode="auto">
            <a:xfrm>
              <a:off x="3313" y="1887"/>
              <a:ext cx="425"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en-US" altLang="zh-CN" sz="1400" b="1">
                  <a:latin typeface="黑体" panose="02010609060101010101" pitchFamily="49" charset="-122"/>
                  <a:cs typeface="Arial" panose="020B0604020202020204" pitchFamily="34" charset="0"/>
                </a:rPr>
                <a:t>9:00</a:t>
              </a:r>
              <a:endParaRPr lang="en-US" altLang="zh-CN" sz="1400">
                <a:latin typeface="Tahoma" panose="020B0604030504040204" pitchFamily="34" charset="0"/>
                <a:cs typeface="Arial" panose="020B0604020202020204" pitchFamily="34" charset="0"/>
              </a:endParaRPr>
            </a:p>
          </p:txBody>
        </p:sp>
        <p:sp>
          <p:nvSpPr>
            <p:cNvPr id="21" name="Text Box 22"/>
            <p:cNvSpPr txBox="1">
              <a:spLocks noChangeArrowheads="1"/>
            </p:cNvSpPr>
            <p:nvPr/>
          </p:nvSpPr>
          <p:spPr bwMode="auto">
            <a:xfrm>
              <a:off x="3747" y="1903"/>
              <a:ext cx="425"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en-US" altLang="zh-CN" sz="1400" b="1">
                  <a:latin typeface="黑体" panose="02010609060101010101" pitchFamily="49" charset="-122"/>
                  <a:cs typeface="Arial" panose="020B0604020202020204" pitchFamily="34" charset="0"/>
                </a:rPr>
                <a:t>11:30</a:t>
              </a:r>
              <a:endParaRPr lang="en-US" altLang="zh-CN" sz="1400">
                <a:latin typeface="Tahoma" panose="020B0604030504040204" pitchFamily="34" charset="0"/>
                <a:cs typeface="Arial" panose="020B0604020202020204" pitchFamily="34" charset="0"/>
              </a:endParaRPr>
            </a:p>
          </p:txBody>
        </p:sp>
        <p:sp>
          <p:nvSpPr>
            <p:cNvPr id="22" name="Text Box 23"/>
            <p:cNvSpPr txBox="1">
              <a:spLocks noChangeArrowheads="1"/>
            </p:cNvSpPr>
            <p:nvPr/>
          </p:nvSpPr>
          <p:spPr bwMode="auto">
            <a:xfrm>
              <a:off x="4111" y="1903"/>
              <a:ext cx="425"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en-US" altLang="zh-CN" sz="1400" b="1">
                  <a:latin typeface="黑体" panose="02010609060101010101" pitchFamily="49" charset="-122"/>
                  <a:cs typeface="Arial" panose="020B0604020202020204" pitchFamily="34" charset="0"/>
                </a:rPr>
                <a:t>13:30</a:t>
              </a:r>
              <a:endParaRPr lang="en-US" altLang="zh-CN" sz="1400">
                <a:latin typeface="Tahoma" panose="020B0604030504040204" pitchFamily="34" charset="0"/>
                <a:cs typeface="Arial" panose="020B0604020202020204" pitchFamily="34" charset="0"/>
              </a:endParaRPr>
            </a:p>
          </p:txBody>
        </p:sp>
        <p:sp>
          <p:nvSpPr>
            <p:cNvPr id="23" name="Text Box 24"/>
            <p:cNvSpPr txBox="1">
              <a:spLocks noChangeArrowheads="1"/>
            </p:cNvSpPr>
            <p:nvPr/>
          </p:nvSpPr>
          <p:spPr bwMode="auto">
            <a:xfrm>
              <a:off x="4578" y="1903"/>
              <a:ext cx="42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en-US" altLang="zh-CN" sz="1400" b="1">
                  <a:latin typeface="黑体" panose="02010609060101010101" pitchFamily="49" charset="-122"/>
                  <a:cs typeface="Arial" panose="020B0604020202020204" pitchFamily="34" charset="0"/>
                </a:rPr>
                <a:t>16:00</a:t>
              </a:r>
              <a:endParaRPr lang="en-US" altLang="zh-CN" sz="1400">
                <a:latin typeface="Tahoma" panose="020B0604030504040204" pitchFamily="34" charset="0"/>
                <a:cs typeface="Arial" panose="020B0604020202020204" pitchFamily="34" charset="0"/>
              </a:endParaRPr>
            </a:p>
          </p:txBody>
        </p:sp>
        <p:sp>
          <p:nvSpPr>
            <p:cNvPr id="24" name="Text Box 25"/>
            <p:cNvSpPr txBox="1">
              <a:spLocks noChangeArrowheads="1"/>
            </p:cNvSpPr>
            <p:nvPr/>
          </p:nvSpPr>
          <p:spPr bwMode="auto">
            <a:xfrm>
              <a:off x="4711" y="1524"/>
              <a:ext cx="498"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en-US" altLang="zh-CN" sz="1400" b="1">
                  <a:latin typeface="黑体" panose="02010609060101010101" pitchFamily="49" charset="-122"/>
                  <a:cs typeface="Arial" panose="020B0604020202020204" pitchFamily="34" charset="0"/>
                </a:rPr>
                <a:t>16:10</a:t>
              </a:r>
              <a:endParaRPr lang="en-US" altLang="zh-CN" sz="1400">
                <a:latin typeface="Tahoma" panose="020B0604030504040204" pitchFamily="34" charset="0"/>
                <a:cs typeface="Arial" panose="020B0604020202020204" pitchFamily="34" charset="0"/>
              </a:endParaRPr>
            </a:p>
          </p:txBody>
        </p:sp>
        <p:sp>
          <p:nvSpPr>
            <p:cNvPr id="25" name="Rectangle 26"/>
            <p:cNvSpPr>
              <a:spLocks noChangeArrowheads="1"/>
            </p:cNvSpPr>
            <p:nvPr/>
          </p:nvSpPr>
          <p:spPr bwMode="auto">
            <a:xfrm>
              <a:off x="647" y="2966"/>
              <a:ext cx="344" cy="112"/>
            </a:xfrm>
            <a:prstGeom prst="rect">
              <a:avLst/>
            </a:prstGeom>
            <a:solidFill>
              <a:srgbClr val="FFFF00"/>
            </a:solidFill>
            <a:ln w="9525">
              <a:solidFill>
                <a:srgbClr val="000000"/>
              </a:solidFill>
              <a:miter lim="800000"/>
              <a:headEnd/>
              <a:tailEnd/>
            </a:ln>
          </p:spPr>
          <p:txBody>
            <a:bodyPr/>
            <a:lstStyle/>
            <a:p>
              <a:endParaRPr lang="zh-CN" altLang="en-US"/>
            </a:p>
          </p:txBody>
        </p:sp>
        <p:sp>
          <p:nvSpPr>
            <p:cNvPr id="26" name="Rectangle 27"/>
            <p:cNvSpPr>
              <a:spLocks noChangeArrowheads="1"/>
            </p:cNvSpPr>
            <p:nvPr/>
          </p:nvSpPr>
          <p:spPr bwMode="auto">
            <a:xfrm>
              <a:off x="2202" y="2974"/>
              <a:ext cx="368" cy="104"/>
            </a:xfrm>
            <a:prstGeom prst="rect">
              <a:avLst/>
            </a:prstGeom>
            <a:solidFill>
              <a:srgbClr val="C0C0C0"/>
            </a:solidFill>
            <a:ln w="9525">
              <a:solidFill>
                <a:srgbClr val="000000"/>
              </a:solidFill>
              <a:miter lim="800000"/>
              <a:headEnd/>
              <a:tailEnd/>
            </a:ln>
          </p:spPr>
          <p:txBody>
            <a:bodyPr/>
            <a:lstStyle/>
            <a:p>
              <a:endParaRPr lang="zh-CN" altLang="en-US"/>
            </a:p>
          </p:txBody>
        </p:sp>
        <p:sp>
          <p:nvSpPr>
            <p:cNvPr id="27" name="Rectangle 28"/>
            <p:cNvSpPr>
              <a:spLocks noChangeArrowheads="1"/>
            </p:cNvSpPr>
            <p:nvPr/>
          </p:nvSpPr>
          <p:spPr bwMode="auto">
            <a:xfrm>
              <a:off x="3665" y="2974"/>
              <a:ext cx="319" cy="104"/>
            </a:xfrm>
            <a:prstGeom prst="rect">
              <a:avLst/>
            </a:prstGeom>
            <a:solidFill>
              <a:srgbClr val="0000FF"/>
            </a:solidFill>
            <a:ln w="9525">
              <a:solidFill>
                <a:srgbClr val="000000"/>
              </a:solidFill>
              <a:miter lim="800000"/>
              <a:headEnd/>
              <a:tailEnd/>
            </a:ln>
          </p:spPr>
          <p:txBody>
            <a:bodyPr/>
            <a:lstStyle/>
            <a:p>
              <a:endParaRPr lang="zh-CN" altLang="en-US"/>
            </a:p>
          </p:txBody>
        </p:sp>
        <p:sp>
          <p:nvSpPr>
            <p:cNvPr id="28" name="Text Box 29"/>
            <p:cNvSpPr txBox="1">
              <a:spLocks noChangeArrowheads="1"/>
            </p:cNvSpPr>
            <p:nvPr/>
          </p:nvSpPr>
          <p:spPr bwMode="auto">
            <a:xfrm>
              <a:off x="3323" y="3208"/>
              <a:ext cx="1098"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zh-CN" altLang="en-US" sz="1600" b="1" dirty="0">
                  <a:latin typeface="黑体" panose="02010609060101010101" pitchFamily="49" charset="-122"/>
                  <a:cs typeface="Arial" panose="020B0604020202020204" pitchFamily="34" charset="0"/>
                </a:rPr>
                <a:t>交割申报时间</a:t>
              </a:r>
              <a:endParaRPr lang="zh-CN" altLang="en-US" sz="1600" dirty="0">
                <a:latin typeface="Tahoma" panose="020B0604030504040204" pitchFamily="34" charset="0"/>
                <a:cs typeface="Arial" panose="020B0604020202020204" pitchFamily="34" charset="0"/>
              </a:endParaRPr>
            </a:p>
          </p:txBody>
        </p:sp>
        <p:sp>
          <p:nvSpPr>
            <p:cNvPr id="29" name="Line 30"/>
            <p:cNvSpPr>
              <a:spLocks noChangeShapeType="1"/>
            </p:cNvSpPr>
            <p:nvPr/>
          </p:nvSpPr>
          <p:spPr bwMode="auto">
            <a:xfrm>
              <a:off x="639" y="2282"/>
              <a:ext cx="1817" cy="8"/>
            </a:xfrm>
            <a:prstGeom prst="line">
              <a:avLst/>
            </a:prstGeom>
            <a:noFill/>
            <a:ln w="1587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30" name="Text Box 31"/>
            <p:cNvSpPr txBox="1">
              <a:spLocks noChangeArrowheads="1"/>
            </p:cNvSpPr>
            <p:nvPr/>
          </p:nvSpPr>
          <p:spPr bwMode="auto">
            <a:xfrm>
              <a:off x="1123" y="2054"/>
              <a:ext cx="745"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zh-CN" altLang="en-US" sz="1600" b="1" dirty="0">
                  <a:latin typeface="黑体" panose="02010609060101010101" pitchFamily="49" charset="-122"/>
                  <a:cs typeface="Arial" panose="020B0604020202020204" pitchFamily="34" charset="0"/>
                </a:rPr>
                <a:t>夜盘</a:t>
              </a:r>
              <a:endParaRPr lang="zh-CN" altLang="en-US" sz="1600" dirty="0">
                <a:latin typeface="Tahoma" panose="020B0604030504040204" pitchFamily="34" charset="0"/>
                <a:cs typeface="Arial" panose="020B0604020202020204" pitchFamily="34" charset="0"/>
              </a:endParaRPr>
            </a:p>
          </p:txBody>
        </p:sp>
        <p:sp>
          <p:nvSpPr>
            <p:cNvPr id="31" name="Line 32"/>
            <p:cNvSpPr>
              <a:spLocks noChangeShapeType="1"/>
            </p:cNvSpPr>
            <p:nvPr/>
          </p:nvSpPr>
          <p:spPr bwMode="auto">
            <a:xfrm>
              <a:off x="3558" y="2293"/>
              <a:ext cx="475" cy="0"/>
            </a:xfrm>
            <a:prstGeom prst="line">
              <a:avLst/>
            </a:prstGeom>
            <a:noFill/>
            <a:ln w="1587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32" name="Text Box 33"/>
            <p:cNvSpPr txBox="1">
              <a:spLocks noChangeArrowheads="1"/>
            </p:cNvSpPr>
            <p:nvPr/>
          </p:nvSpPr>
          <p:spPr bwMode="auto">
            <a:xfrm>
              <a:off x="3435" y="2087"/>
              <a:ext cx="745"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zh-CN" altLang="en-US" sz="1600" b="1">
                  <a:latin typeface="黑体" panose="02010609060101010101" pitchFamily="49" charset="-122"/>
                  <a:cs typeface="Arial" panose="020B0604020202020204" pitchFamily="34" charset="0"/>
                </a:rPr>
                <a:t>早盘</a:t>
              </a:r>
              <a:endParaRPr lang="zh-CN" altLang="en-US" sz="1600">
                <a:latin typeface="Tahoma" panose="020B0604030504040204" pitchFamily="34" charset="0"/>
                <a:cs typeface="Arial" panose="020B0604020202020204" pitchFamily="34" charset="0"/>
              </a:endParaRPr>
            </a:p>
          </p:txBody>
        </p:sp>
        <p:sp>
          <p:nvSpPr>
            <p:cNvPr id="33" name="Line 34"/>
            <p:cNvSpPr>
              <a:spLocks noChangeShapeType="1"/>
            </p:cNvSpPr>
            <p:nvPr/>
          </p:nvSpPr>
          <p:spPr bwMode="auto">
            <a:xfrm>
              <a:off x="4398" y="2285"/>
              <a:ext cx="492" cy="16"/>
            </a:xfrm>
            <a:prstGeom prst="line">
              <a:avLst/>
            </a:prstGeom>
            <a:noFill/>
            <a:ln w="1587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34" name="Text Box 35"/>
            <p:cNvSpPr txBox="1">
              <a:spLocks noChangeArrowheads="1"/>
            </p:cNvSpPr>
            <p:nvPr/>
          </p:nvSpPr>
          <p:spPr bwMode="auto">
            <a:xfrm>
              <a:off x="4322" y="2089"/>
              <a:ext cx="59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zh-CN" altLang="en-US" sz="1600" b="1">
                  <a:latin typeface="黑体" panose="02010609060101010101" pitchFamily="49" charset="-122"/>
                  <a:cs typeface="Arial" panose="020B0604020202020204" pitchFamily="34" charset="0"/>
                </a:rPr>
                <a:t>午盘</a:t>
              </a:r>
              <a:endParaRPr lang="zh-CN" altLang="en-US" sz="1600">
                <a:latin typeface="Tahoma" panose="020B0604030504040204" pitchFamily="34" charset="0"/>
                <a:cs typeface="Arial" panose="020B0604020202020204" pitchFamily="34" charset="0"/>
              </a:endParaRPr>
            </a:p>
          </p:txBody>
        </p:sp>
        <p:sp>
          <p:nvSpPr>
            <p:cNvPr id="35" name="Oval 36"/>
            <p:cNvSpPr>
              <a:spLocks noChangeArrowheads="1"/>
            </p:cNvSpPr>
            <p:nvPr/>
          </p:nvSpPr>
          <p:spPr bwMode="auto">
            <a:xfrm>
              <a:off x="4787" y="2281"/>
              <a:ext cx="343" cy="373"/>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36" name="Line 37"/>
            <p:cNvSpPr>
              <a:spLocks noChangeShapeType="1"/>
            </p:cNvSpPr>
            <p:nvPr/>
          </p:nvSpPr>
          <p:spPr bwMode="auto">
            <a:xfrm flipH="1">
              <a:off x="3993" y="2623"/>
              <a:ext cx="887" cy="319"/>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43" name="Text Box 29"/>
          <p:cNvSpPr txBox="1">
            <a:spLocks noChangeArrowheads="1"/>
          </p:cNvSpPr>
          <p:nvPr/>
        </p:nvSpPr>
        <p:spPr bwMode="auto">
          <a:xfrm>
            <a:off x="3370718" y="4867170"/>
            <a:ext cx="194121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zh-CN" altLang="en-US" sz="1600" b="1" dirty="0" smtClean="0">
                <a:latin typeface="黑体" panose="02010609060101010101" pitchFamily="49" charset="-122"/>
                <a:cs typeface="Arial" panose="020B0604020202020204" pitchFamily="34" charset="0"/>
              </a:rPr>
              <a:t>交易暂停时间</a:t>
            </a:r>
            <a:endParaRPr lang="zh-CN" altLang="en-US" sz="1600" dirty="0">
              <a:latin typeface="Tahoma" panose="020B0604030504040204" pitchFamily="34" charset="0"/>
              <a:cs typeface="Arial" panose="020B0604020202020204" pitchFamily="34" charset="0"/>
            </a:endParaRPr>
          </a:p>
        </p:txBody>
      </p:sp>
      <p:sp>
        <p:nvSpPr>
          <p:cNvPr id="44" name="Text Box 29"/>
          <p:cNvSpPr txBox="1">
            <a:spLocks noChangeArrowheads="1"/>
          </p:cNvSpPr>
          <p:nvPr/>
        </p:nvSpPr>
        <p:spPr bwMode="auto">
          <a:xfrm>
            <a:off x="590753" y="4867169"/>
            <a:ext cx="194121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227013"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defTabSz="449263">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defTabSz="449263" fontAlgn="base">
              <a:spcBef>
                <a:spcPct val="0"/>
              </a:spcBef>
              <a:spcAft>
                <a:spcPct val="0"/>
              </a:spcAft>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gn="just" eaLnBrk="1" hangingPunct="1">
              <a:spcBef>
                <a:spcPts val="350"/>
              </a:spcBef>
              <a:spcAft>
                <a:spcPts val="338"/>
              </a:spcAft>
              <a:buClr>
                <a:srgbClr val="486AC1"/>
              </a:buClr>
              <a:buSzPct val="100000"/>
              <a:buFont typeface="Arial" panose="020B0604020202020204" pitchFamily="34" charset="0"/>
              <a:buNone/>
            </a:pPr>
            <a:r>
              <a:rPr lang="zh-CN" altLang="en-US" sz="1600" b="1" dirty="0" smtClean="0">
                <a:latin typeface="黑体" panose="02010609060101010101" pitchFamily="49" charset="-122"/>
                <a:cs typeface="Arial" panose="020B0604020202020204" pitchFamily="34" charset="0"/>
              </a:rPr>
              <a:t>交易进行时间</a:t>
            </a:r>
            <a:endParaRPr lang="zh-CN" altLang="en-US" sz="1600" dirty="0">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8352808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现货即期模式功能特点</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1" y="6438661"/>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6" name="内容占位符 2"/>
          <p:cNvSpPr>
            <a:spLocks noGrp="1"/>
          </p:cNvSpPr>
          <p:nvPr>
            <p:ph idx="1"/>
          </p:nvPr>
        </p:nvSpPr>
        <p:spPr>
          <a:xfrm>
            <a:off x="621543" y="1017367"/>
            <a:ext cx="10145195" cy="5100098"/>
          </a:xfrm>
        </p:spPr>
        <p:txBody>
          <a:bodyPr>
            <a:normAutofit/>
          </a:bodyPr>
          <a:lstStyle/>
          <a:p>
            <a:pPr marL="0" indent="0">
              <a:lnSpc>
                <a:spcPct val="160000"/>
              </a:lnSpc>
              <a:buNone/>
            </a:pPr>
            <a:r>
              <a:rPr lang="en-US" altLang="zh-CN" sz="2400" b="1" dirty="0">
                <a:solidFill>
                  <a:srgbClr val="0070C0"/>
                </a:solidFill>
                <a:latin typeface="微软雅黑" panose="020B0503020204020204" pitchFamily="34" charset="-122"/>
                <a:ea typeface="微软雅黑" panose="020B0503020204020204" pitchFamily="34" charset="-122"/>
              </a:rPr>
              <a:t>5</a:t>
            </a:r>
            <a:r>
              <a:rPr lang="en-US" altLang="zh-CN" sz="2400" b="1" dirty="0" smtClean="0">
                <a:solidFill>
                  <a:srgbClr val="0070C0"/>
                </a:solidFill>
                <a:latin typeface="微软雅黑" panose="020B0503020204020204" pitchFamily="34" charset="-122"/>
                <a:ea typeface="微软雅黑" panose="020B0503020204020204" pitchFamily="34" charset="-122"/>
              </a:rPr>
              <a:t>.</a:t>
            </a:r>
            <a:r>
              <a:rPr lang="zh-CN" altLang="en-US" sz="2400" b="1" dirty="0" smtClean="0">
                <a:solidFill>
                  <a:srgbClr val="0070C0"/>
                </a:solidFill>
                <a:latin typeface="微软雅黑" panose="020B0503020204020204" pitchFamily="34" charset="-122"/>
                <a:ea typeface="微软雅黑" panose="020B0503020204020204" pitchFamily="34" charset="-122"/>
              </a:rPr>
              <a:t>保证金或仓单交易</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zh-CN" altLang="en-US" sz="2400" dirty="0" smtClean="0">
                <a:solidFill>
                  <a:srgbClr val="0070C0"/>
                </a:solidFill>
                <a:latin typeface="微软雅黑" panose="020B0503020204020204" pitchFamily="34" charset="-122"/>
                <a:ea typeface="微软雅黑" panose="020B0503020204020204" pitchFamily="34" charset="-122"/>
              </a:rPr>
              <a:t>   卖方可以选择用保证金交易也可以选择用仓单交易。</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b="1" dirty="0">
                <a:solidFill>
                  <a:srgbClr val="0070C0"/>
                </a:solidFill>
                <a:latin typeface="微软雅黑" panose="020B0503020204020204" pitchFamily="34" charset="-122"/>
                <a:ea typeface="微软雅黑" panose="020B0503020204020204" pitchFamily="34" charset="-122"/>
              </a:rPr>
              <a:t>6</a:t>
            </a:r>
            <a:r>
              <a:rPr lang="en-US" altLang="zh-CN" sz="2400" b="1" dirty="0" smtClean="0">
                <a:solidFill>
                  <a:srgbClr val="0070C0"/>
                </a:solidFill>
                <a:latin typeface="微软雅黑" panose="020B0503020204020204" pitchFamily="34" charset="-122"/>
                <a:ea typeface="微软雅黑" panose="020B0503020204020204" pitchFamily="34" charset="-122"/>
              </a:rPr>
              <a:t>.</a:t>
            </a:r>
            <a:r>
              <a:rPr lang="zh-CN" altLang="en-US" sz="2400" b="1" dirty="0" smtClean="0">
                <a:solidFill>
                  <a:srgbClr val="0070C0"/>
                </a:solidFill>
                <a:latin typeface="微软雅黑" panose="020B0503020204020204" pitchFamily="34" charset="-122"/>
                <a:ea typeface="微软雅黑" panose="020B0503020204020204" pitchFamily="34" charset="-122"/>
              </a:rPr>
              <a:t>交易指令灵活方便</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dirty="0">
                <a:solidFill>
                  <a:srgbClr val="0070C0"/>
                </a:solidFill>
                <a:latin typeface="微软雅黑" panose="020B0503020204020204" pitchFamily="34" charset="-122"/>
                <a:ea typeface="微软雅黑" panose="020B0503020204020204" pitchFamily="34" charset="-122"/>
              </a:rPr>
              <a:t> </a:t>
            </a:r>
            <a:r>
              <a:rPr lang="en-US" altLang="zh-CN" sz="2400" dirty="0" smtClean="0">
                <a:solidFill>
                  <a:srgbClr val="0070C0"/>
                </a:solidFill>
                <a:latin typeface="微软雅黑" panose="020B0503020204020204" pitchFamily="34" charset="-122"/>
                <a:ea typeface="微软雅黑" panose="020B0503020204020204" pitchFamily="34" charset="-122"/>
              </a:rPr>
              <a:t>  </a:t>
            </a:r>
            <a:r>
              <a:rPr lang="zh-CN" altLang="en-US" sz="2400" dirty="0" smtClean="0">
                <a:solidFill>
                  <a:srgbClr val="0070C0"/>
                </a:solidFill>
                <a:latin typeface="微软雅黑" panose="020B0503020204020204" pitchFamily="34" charset="-122"/>
                <a:ea typeface="微软雅黑" panose="020B0503020204020204" pitchFamily="34" charset="-122"/>
              </a:rPr>
              <a:t>交易指令包括：订立、转让、转今优先、指定转让、市价转让。预埋单、止盈止损单等。</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b="1" dirty="0">
                <a:solidFill>
                  <a:srgbClr val="0070C0"/>
                </a:solidFill>
                <a:latin typeface="微软雅黑" panose="020B0503020204020204" pitchFamily="34" charset="-122"/>
                <a:ea typeface="微软雅黑" panose="020B0503020204020204" pitchFamily="34" charset="-122"/>
              </a:rPr>
              <a:t>7</a:t>
            </a:r>
            <a:r>
              <a:rPr lang="en-US" altLang="zh-CN" sz="2400" b="1" dirty="0" smtClean="0">
                <a:solidFill>
                  <a:srgbClr val="0070C0"/>
                </a:solidFill>
                <a:latin typeface="微软雅黑" panose="020B0503020204020204" pitchFamily="34" charset="-122"/>
                <a:ea typeface="微软雅黑" panose="020B0503020204020204" pitchFamily="34" charset="-122"/>
              </a:rPr>
              <a:t>.</a:t>
            </a:r>
            <a:r>
              <a:rPr lang="zh-CN" altLang="en-US" sz="2400" b="1" dirty="0" smtClean="0">
                <a:solidFill>
                  <a:srgbClr val="0070C0"/>
                </a:solidFill>
                <a:latin typeface="微软雅黑" panose="020B0503020204020204" pitchFamily="34" charset="-122"/>
                <a:ea typeface="微软雅黑" panose="020B0503020204020204" pitchFamily="34" charset="-122"/>
              </a:rPr>
              <a:t>风险控制智能灵活</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en-US" sz="2400" dirty="0" smtClean="0">
                <a:solidFill>
                  <a:srgbClr val="0070C0"/>
                </a:solidFill>
                <a:latin typeface="微软雅黑" panose="020B0503020204020204" pitchFamily="34" charset="-122"/>
                <a:ea typeface="微软雅黑" panose="020B0503020204020204" pitchFamily="34" charset="-122"/>
              </a:rPr>
              <a:t>风险交易商智能提醒，代为转让量智能计算准确无误。</a:t>
            </a:r>
            <a:endParaRPr lang="en-US" altLang="zh-CN" sz="2400" dirty="0" smtClean="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6853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 y="-21026"/>
            <a:ext cx="12192004" cy="64545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146" name="Rectangle 2"/>
          <p:cNvSpPr>
            <a:spLocks noGrp="1" noChangeArrowheads="1"/>
          </p:cNvSpPr>
          <p:nvPr>
            <p:ph type="ctrTitle" idx="4294967295"/>
          </p:nvPr>
        </p:nvSpPr>
        <p:spPr>
          <a:xfrm>
            <a:off x="215154" y="-138898"/>
            <a:ext cx="8473764" cy="936625"/>
          </a:xfrm>
          <a:ln>
            <a:noFill/>
            <a:miter lim="800000"/>
            <a:headEnd/>
            <a:tailEnd/>
          </a:ln>
        </p:spPr>
        <p:txBody>
          <a:bodyPr>
            <a:normAutofit/>
          </a:bodyPr>
          <a:lstStyle/>
          <a:p>
            <a:pPr eaLnBrk="1" hangingPunct="1"/>
            <a:r>
              <a:rPr lang="zh-CN" altLang="en-US" sz="3200" dirty="0">
                <a:solidFill>
                  <a:schemeClr val="bg1"/>
                </a:solidFill>
              </a:rPr>
              <a:t>角色所属关系</a:t>
            </a:r>
          </a:p>
        </p:txBody>
      </p:sp>
      <p:sp>
        <p:nvSpPr>
          <p:cNvPr id="6147" name="AutoShape 3"/>
          <p:cNvSpPr>
            <a:spLocks noChangeArrowheads="1"/>
          </p:cNvSpPr>
          <p:nvPr/>
        </p:nvSpPr>
        <p:spPr bwMode="auto">
          <a:xfrm>
            <a:off x="1871133" y="893466"/>
            <a:ext cx="2017184" cy="8636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特别会员A1</a:t>
            </a:r>
          </a:p>
        </p:txBody>
      </p:sp>
      <p:sp>
        <p:nvSpPr>
          <p:cNvPr id="6148" name="AutoShape 4"/>
          <p:cNvSpPr>
            <a:spLocks noChangeArrowheads="1"/>
          </p:cNvSpPr>
          <p:nvPr/>
        </p:nvSpPr>
        <p:spPr bwMode="auto">
          <a:xfrm>
            <a:off x="2736851" y="2047579"/>
            <a:ext cx="1727200" cy="646112"/>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综合会员B1</a:t>
            </a:r>
          </a:p>
        </p:txBody>
      </p:sp>
      <p:sp>
        <p:nvSpPr>
          <p:cNvPr id="6149" name="AutoShape 5"/>
          <p:cNvSpPr>
            <a:spLocks noChangeArrowheads="1"/>
          </p:cNvSpPr>
          <p:nvPr/>
        </p:nvSpPr>
        <p:spPr bwMode="auto">
          <a:xfrm>
            <a:off x="4656667" y="893466"/>
            <a:ext cx="2015067" cy="8636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特别会员A2</a:t>
            </a:r>
          </a:p>
        </p:txBody>
      </p:sp>
      <p:sp>
        <p:nvSpPr>
          <p:cNvPr id="6150" name="AutoShape 6"/>
          <p:cNvSpPr>
            <a:spLocks noChangeArrowheads="1"/>
          </p:cNvSpPr>
          <p:nvPr/>
        </p:nvSpPr>
        <p:spPr bwMode="auto">
          <a:xfrm>
            <a:off x="7537451" y="893466"/>
            <a:ext cx="2017183" cy="8636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特别会员A3</a:t>
            </a:r>
          </a:p>
        </p:txBody>
      </p:sp>
      <p:sp>
        <p:nvSpPr>
          <p:cNvPr id="6151" name="AutoShape 7"/>
          <p:cNvSpPr>
            <a:spLocks noChangeArrowheads="1"/>
          </p:cNvSpPr>
          <p:nvPr/>
        </p:nvSpPr>
        <p:spPr bwMode="auto">
          <a:xfrm>
            <a:off x="5808134" y="2047579"/>
            <a:ext cx="1729317" cy="646112"/>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综合会员B2</a:t>
            </a:r>
          </a:p>
        </p:txBody>
      </p:sp>
      <p:sp>
        <p:nvSpPr>
          <p:cNvPr id="6152" name="AutoShape 8"/>
          <p:cNvSpPr>
            <a:spLocks noChangeArrowheads="1"/>
          </p:cNvSpPr>
          <p:nvPr/>
        </p:nvSpPr>
        <p:spPr bwMode="auto">
          <a:xfrm>
            <a:off x="2446867" y="5284491"/>
            <a:ext cx="1729317" cy="8636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客户C1</a:t>
            </a:r>
          </a:p>
        </p:txBody>
      </p:sp>
      <p:sp>
        <p:nvSpPr>
          <p:cNvPr id="6153" name="AutoShape 9"/>
          <p:cNvSpPr>
            <a:spLocks noChangeArrowheads="1"/>
          </p:cNvSpPr>
          <p:nvPr/>
        </p:nvSpPr>
        <p:spPr bwMode="auto">
          <a:xfrm>
            <a:off x="4656667" y="5284491"/>
            <a:ext cx="1727200" cy="865188"/>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客户C2</a:t>
            </a:r>
          </a:p>
        </p:txBody>
      </p:sp>
      <p:sp>
        <p:nvSpPr>
          <p:cNvPr id="6154" name="AutoShape 10"/>
          <p:cNvSpPr>
            <a:spLocks noChangeArrowheads="1"/>
          </p:cNvSpPr>
          <p:nvPr/>
        </p:nvSpPr>
        <p:spPr bwMode="auto">
          <a:xfrm>
            <a:off x="6769100" y="5281316"/>
            <a:ext cx="1727200" cy="8636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客户C3</a:t>
            </a:r>
          </a:p>
        </p:txBody>
      </p:sp>
      <p:sp>
        <p:nvSpPr>
          <p:cNvPr id="6155" name="AutoShape 11"/>
          <p:cNvSpPr>
            <a:spLocks noChangeArrowheads="1"/>
          </p:cNvSpPr>
          <p:nvPr/>
        </p:nvSpPr>
        <p:spPr bwMode="auto">
          <a:xfrm>
            <a:off x="9072034" y="5281316"/>
            <a:ext cx="1729317" cy="8636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客户C4</a:t>
            </a:r>
          </a:p>
        </p:txBody>
      </p:sp>
      <p:sp>
        <p:nvSpPr>
          <p:cNvPr id="6156" name="AutoShape 12"/>
          <p:cNvSpPr>
            <a:spLocks noChangeArrowheads="1"/>
          </p:cNvSpPr>
          <p:nvPr/>
        </p:nvSpPr>
        <p:spPr bwMode="auto">
          <a:xfrm>
            <a:off x="2738967" y="3200104"/>
            <a:ext cx="1054100" cy="50165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机构C1</a:t>
            </a:r>
          </a:p>
        </p:txBody>
      </p:sp>
      <p:sp>
        <p:nvSpPr>
          <p:cNvPr id="6157" name="AutoShape 13"/>
          <p:cNvSpPr>
            <a:spLocks noChangeArrowheads="1"/>
          </p:cNvSpPr>
          <p:nvPr/>
        </p:nvSpPr>
        <p:spPr bwMode="auto">
          <a:xfrm>
            <a:off x="6481234" y="3196930"/>
            <a:ext cx="1054100" cy="503237"/>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机构C4</a:t>
            </a:r>
          </a:p>
        </p:txBody>
      </p:sp>
      <p:sp>
        <p:nvSpPr>
          <p:cNvPr id="6158" name="AutoShape 14"/>
          <p:cNvSpPr>
            <a:spLocks noChangeArrowheads="1"/>
          </p:cNvSpPr>
          <p:nvPr/>
        </p:nvSpPr>
        <p:spPr bwMode="auto">
          <a:xfrm>
            <a:off x="2161118" y="4203404"/>
            <a:ext cx="1629833" cy="576262"/>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二级机构D1</a:t>
            </a:r>
          </a:p>
        </p:txBody>
      </p:sp>
      <p:sp>
        <p:nvSpPr>
          <p:cNvPr id="6159" name="AutoShape 15"/>
          <p:cNvSpPr>
            <a:spLocks noChangeArrowheads="1"/>
          </p:cNvSpPr>
          <p:nvPr/>
        </p:nvSpPr>
        <p:spPr bwMode="auto">
          <a:xfrm>
            <a:off x="6671734" y="4131967"/>
            <a:ext cx="1729317" cy="576263"/>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居间D2</a:t>
            </a:r>
          </a:p>
        </p:txBody>
      </p:sp>
      <p:sp>
        <p:nvSpPr>
          <p:cNvPr id="6160" name="箭头 111"/>
          <p:cNvSpPr>
            <a:spLocks noChangeShapeType="1"/>
          </p:cNvSpPr>
          <p:nvPr/>
        </p:nvSpPr>
        <p:spPr bwMode="auto">
          <a:xfrm flipH="1" flipV="1">
            <a:off x="3022600" y="4781255"/>
            <a:ext cx="287867" cy="503237"/>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1" name="箭头 112"/>
          <p:cNvSpPr>
            <a:spLocks noChangeShapeType="1"/>
          </p:cNvSpPr>
          <p:nvPr/>
        </p:nvSpPr>
        <p:spPr bwMode="auto">
          <a:xfrm flipV="1">
            <a:off x="2929467" y="3700167"/>
            <a:ext cx="383117" cy="504825"/>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2" name="箭头 113"/>
          <p:cNvSpPr>
            <a:spLocks noChangeShapeType="1"/>
          </p:cNvSpPr>
          <p:nvPr/>
        </p:nvSpPr>
        <p:spPr bwMode="auto">
          <a:xfrm flipV="1">
            <a:off x="3312585" y="2692105"/>
            <a:ext cx="97367" cy="504825"/>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3" name="箭头 114"/>
          <p:cNvSpPr>
            <a:spLocks noChangeShapeType="1"/>
          </p:cNvSpPr>
          <p:nvPr/>
        </p:nvSpPr>
        <p:spPr bwMode="auto">
          <a:xfrm flipH="1" flipV="1">
            <a:off x="3022601" y="1757066"/>
            <a:ext cx="480484" cy="287338"/>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4" name="箭头 115"/>
          <p:cNvSpPr>
            <a:spLocks noChangeShapeType="1"/>
          </p:cNvSpPr>
          <p:nvPr/>
        </p:nvSpPr>
        <p:spPr bwMode="auto">
          <a:xfrm flipV="1">
            <a:off x="3888318" y="1757066"/>
            <a:ext cx="1441449" cy="287338"/>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5" name="箭头 116"/>
          <p:cNvSpPr>
            <a:spLocks noChangeShapeType="1"/>
          </p:cNvSpPr>
          <p:nvPr/>
        </p:nvSpPr>
        <p:spPr bwMode="auto">
          <a:xfrm flipV="1">
            <a:off x="7442200" y="1757066"/>
            <a:ext cx="383117" cy="287338"/>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6" name="箭头 117"/>
          <p:cNvSpPr>
            <a:spLocks noChangeShapeType="1"/>
          </p:cNvSpPr>
          <p:nvPr/>
        </p:nvSpPr>
        <p:spPr bwMode="auto">
          <a:xfrm flipH="1" flipV="1">
            <a:off x="5903385" y="1757066"/>
            <a:ext cx="673100" cy="287338"/>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7" name="箭头 118"/>
          <p:cNvSpPr>
            <a:spLocks noChangeShapeType="1"/>
          </p:cNvSpPr>
          <p:nvPr/>
        </p:nvSpPr>
        <p:spPr bwMode="auto">
          <a:xfrm flipH="1" flipV="1">
            <a:off x="3407834" y="4781255"/>
            <a:ext cx="1919817" cy="503237"/>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8" name="箭头 120"/>
          <p:cNvSpPr>
            <a:spLocks noChangeShapeType="1"/>
          </p:cNvSpPr>
          <p:nvPr/>
        </p:nvSpPr>
        <p:spPr bwMode="auto">
          <a:xfrm flipV="1">
            <a:off x="7535334" y="4708229"/>
            <a:ext cx="2117" cy="576262"/>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9" name="箭头 121"/>
          <p:cNvSpPr>
            <a:spLocks noChangeShapeType="1"/>
          </p:cNvSpPr>
          <p:nvPr/>
        </p:nvSpPr>
        <p:spPr bwMode="auto">
          <a:xfrm flipH="1" flipV="1">
            <a:off x="7727951" y="4708229"/>
            <a:ext cx="1919816" cy="576262"/>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0" name="箭头 122"/>
          <p:cNvSpPr>
            <a:spLocks noChangeShapeType="1"/>
          </p:cNvSpPr>
          <p:nvPr/>
        </p:nvSpPr>
        <p:spPr bwMode="auto">
          <a:xfrm flipH="1" flipV="1">
            <a:off x="7056966" y="3700167"/>
            <a:ext cx="287867" cy="360363"/>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1" name="箭头 123"/>
          <p:cNvSpPr>
            <a:spLocks noChangeShapeType="1"/>
          </p:cNvSpPr>
          <p:nvPr/>
        </p:nvSpPr>
        <p:spPr bwMode="auto">
          <a:xfrm flipV="1">
            <a:off x="7056967" y="2692105"/>
            <a:ext cx="0" cy="504825"/>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2" name="Text Box 28"/>
          <p:cNvSpPr txBox="1">
            <a:spLocks noChangeArrowheads="1"/>
          </p:cNvSpPr>
          <p:nvPr/>
        </p:nvSpPr>
        <p:spPr bwMode="auto">
          <a:xfrm>
            <a:off x="9791701" y="2207116"/>
            <a:ext cx="19685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t>1、一个客户只能所属一个机构或居间。</a:t>
            </a:r>
          </a:p>
          <a:p>
            <a:pPr eaLnBrk="1" hangingPunct="1"/>
            <a:r>
              <a:rPr lang="zh-CN" altLang="en-US"/>
              <a:t>2、一个机构或居间下面可以由多个客户。</a:t>
            </a:r>
          </a:p>
          <a:p>
            <a:pPr eaLnBrk="1" hangingPunct="1"/>
            <a:r>
              <a:rPr lang="zh-CN" altLang="en-US"/>
              <a:t>3、一个综合会员可以属于多个特别会员</a:t>
            </a:r>
          </a:p>
        </p:txBody>
      </p:sp>
      <p:sp>
        <p:nvSpPr>
          <p:cNvPr id="6173" name="AutoShape 29"/>
          <p:cNvSpPr>
            <a:spLocks noChangeArrowheads="1"/>
          </p:cNvSpPr>
          <p:nvPr/>
        </p:nvSpPr>
        <p:spPr bwMode="auto">
          <a:xfrm>
            <a:off x="4273551" y="2982616"/>
            <a:ext cx="1151467" cy="6477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客户C5</a:t>
            </a:r>
          </a:p>
        </p:txBody>
      </p:sp>
      <p:sp>
        <p:nvSpPr>
          <p:cNvPr id="6174" name="AutoShape 30"/>
          <p:cNvSpPr>
            <a:spLocks noChangeArrowheads="1"/>
          </p:cNvSpPr>
          <p:nvPr/>
        </p:nvSpPr>
        <p:spPr bwMode="auto">
          <a:xfrm>
            <a:off x="431800" y="4131966"/>
            <a:ext cx="1151467" cy="6477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客户C5</a:t>
            </a:r>
          </a:p>
        </p:txBody>
      </p:sp>
      <p:sp>
        <p:nvSpPr>
          <p:cNvPr id="6175" name="AutoShape 31"/>
          <p:cNvSpPr>
            <a:spLocks noChangeArrowheads="1"/>
          </p:cNvSpPr>
          <p:nvPr/>
        </p:nvSpPr>
        <p:spPr bwMode="auto">
          <a:xfrm>
            <a:off x="8113184" y="3125491"/>
            <a:ext cx="1151467" cy="6477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客户C5</a:t>
            </a:r>
          </a:p>
        </p:txBody>
      </p:sp>
      <p:sp>
        <p:nvSpPr>
          <p:cNvPr id="6176" name="箭头 137"/>
          <p:cNvSpPr>
            <a:spLocks noChangeShapeType="1"/>
          </p:cNvSpPr>
          <p:nvPr/>
        </p:nvSpPr>
        <p:spPr bwMode="auto">
          <a:xfrm flipH="1" flipV="1">
            <a:off x="4271433" y="2693691"/>
            <a:ext cx="287867" cy="28575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7" name="箭头 138"/>
          <p:cNvSpPr>
            <a:spLocks noChangeShapeType="1"/>
          </p:cNvSpPr>
          <p:nvPr/>
        </p:nvSpPr>
        <p:spPr bwMode="auto">
          <a:xfrm flipV="1">
            <a:off x="1104900" y="3628729"/>
            <a:ext cx="1631951" cy="43180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8" name="箭头 139"/>
          <p:cNvSpPr>
            <a:spLocks noChangeShapeType="1"/>
          </p:cNvSpPr>
          <p:nvPr/>
        </p:nvSpPr>
        <p:spPr bwMode="auto">
          <a:xfrm flipH="1" flipV="1">
            <a:off x="7440085" y="2692105"/>
            <a:ext cx="1153583" cy="433387"/>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8709401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现货即期模式功能特点</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1" y="6438661"/>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6" name="内容占位符 2"/>
          <p:cNvSpPr>
            <a:spLocks noGrp="1"/>
          </p:cNvSpPr>
          <p:nvPr>
            <p:ph idx="1"/>
          </p:nvPr>
        </p:nvSpPr>
        <p:spPr>
          <a:xfrm>
            <a:off x="621543" y="1017367"/>
            <a:ext cx="10145195" cy="5100098"/>
          </a:xfrm>
        </p:spPr>
        <p:txBody>
          <a:bodyPr>
            <a:normAutofit/>
          </a:bodyPr>
          <a:lstStyle/>
          <a:p>
            <a:pPr marL="0" indent="0">
              <a:lnSpc>
                <a:spcPct val="160000"/>
              </a:lnSpc>
              <a:buNone/>
            </a:pPr>
            <a:r>
              <a:rPr lang="en-US" altLang="zh-CN" sz="2400" b="1" dirty="0">
                <a:solidFill>
                  <a:srgbClr val="0070C0"/>
                </a:solidFill>
                <a:latin typeface="微软雅黑" panose="020B0503020204020204" pitchFamily="34" charset="-122"/>
                <a:ea typeface="微软雅黑" panose="020B0503020204020204" pitchFamily="34" charset="-122"/>
              </a:rPr>
              <a:t>8</a:t>
            </a:r>
            <a:r>
              <a:rPr lang="en-US" altLang="zh-CN" sz="2400" b="1" dirty="0" smtClean="0">
                <a:solidFill>
                  <a:srgbClr val="0070C0"/>
                </a:solidFill>
                <a:latin typeface="微软雅黑" panose="020B0503020204020204" pitchFamily="34" charset="-122"/>
                <a:ea typeface="微软雅黑" panose="020B0503020204020204" pitchFamily="34" charset="-122"/>
              </a:rPr>
              <a:t>.</a:t>
            </a:r>
            <a:r>
              <a:rPr lang="zh-CN" altLang="en-US" sz="2400" b="1" dirty="0" smtClean="0">
                <a:solidFill>
                  <a:srgbClr val="0070C0"/>
                </a:solidFill>
                <a:latin typeface="微软雅黑" panose="020B0503020204020204" pitchFamily="34" charset="-122"/>
                <a:ea typeface="微软雅黑" panose="020B0503020204020204" pitchFamily="34" charset="-122"/>
              </a:rPr>
              <a:t>订货量控制灵活多样</a:t>
            </a:r>
            <a:endParaRPr lang="en-US" altLang="zh-CN" sz="2400" b="1"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dirty="0" smtClean="0">
                <a:solidFill>
                  <a:srgbClr val="0070C0"/>
                </a:solidFill>
                <a:latin typeface="微软雅黑" panose="020B0503020204020204" pitchFamily="34" charset="-122"/>
                <a:ea typeface="微软雅黑" panose="020B0503020204020204" pitchFamily="34" charset="-122"/>
              </a:rPr>
              <a:t>    8.1.</a:t>
            </a:r>
            <a:r>
              <a:rPr lang="zh-CN" altLang="en-US" sz="2400" dirty="0" smtClean="0">
                <a:solidFill>
                  <a:srgbClr val="0070C0"/>
                </a:solidFill>
                <a:latin typeface="微软雅黑" panose="020B0503020204020204" pitchFamily="34" charset="-122"/>
                <a:ea typeface="微软雅黑" panose="020B0503020204020204" pitchFamily="34" charset="-122"/>
              </a:rPr>
              <a:t>每个合约分买卖有总订货量限制。</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dirty="0" smtClean="0">
                <a:solidFill>
                  <a:srgbClr val="0070C0"/>
                </a:solidFill>
                <a:latin typeface="微软雅黑" panose="020B0503020204020204" pitchFamily="34" charset="-122"/>
                <a:ea typeface="微软雅黑" panose="020B0503020204020204" pitchFamily="34" charset="-122"/>
              </a:rPr>
              <a:t>    8.2.</a:t>
            </a:r>
            <a:r>
              <a:rPr lang="zh-CN" altLang="en-US" sz="2400" dirty="0" smtClean="0">
                <a:solidFill>
                  <a:srgbClr val="0070C0"/>
                </a:solidFill>
                <a:latin typeface="微软雅黑" panose="020B0503020204020204" pitchFamily="34" charset="-122"/>
                <a:ea typeface="微软雅黑" panose="020B0503020204020204" pitchFamily="34" charset="-122"/>
              </a:rPr>
              <a:t>每个交易商分买卖有总订货量限制。</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dirty="0" smtClean="0">
                <a:solidFill>
                  <a:srgbClr val="0070C0"/>
                </a:solidFill>
                <a:latin typeface="微软雅黑" panose="020B0503020204020204" pitchFamily="34" charset="-122"/>
                <a:ea typeface="微软雅黑" panose="020B0503020204020204" pitchFamily="34" charset="-122"/>
              </a:rPr>
              <a:t>    8.3.</a:t>
            </a:r>
            <a:r>
              <a:rPr lang="zh-CN" altLang="en-US" sz="2400" dirty="0" smtClean="0">
                <a:solidFill>
                  <a:srgbClr val="0070C0"/>
                </a:solidFill>
                <a:latin typeface="微软雅黑" panose="020B0503020204020204" pitchFamily="34" charset="-122"/>
                <a:ea typeface="微软雅黑" panose="020B0503020204020204" pitchFamily="34" charset="-122"/>
              </a:rPr>
              <a:t>每个交易商对应每个合约分</a:t>
            </a:r>
            <a:r>
              <a:rPr lang="zh-CN" altLang="en-US" sz="2400" dirty="0">
                <a:solidFill>
                  <a:srgbClr val="0070C0"/>
                </a:solidFill>
                <a:latin typeface="微软雅黑" panose="020B0503020204020204" pitchFamily="34" charset="-122"/>
                <a:ea typeface="微软雅黑" panose="020B0503020204020204" pitchFamily="34" charset="-122"/>
              </a:rPr>
              <a:t>买卖</a:t>
            </a:r>
            <a:r>
              <a:rPr lang="zh-CN" altLang="en-US" sz="2400" dirty="0" smtClean="0">
                <a:solidFill>
                  <a:srgbClr val="0070C0"/>
                </a:solidFill>
                <a:latin typeface="微软雅黑" panose="020B0503020204020204" pitchFamily="34" charset="-122"/>
                <a:ea typeface="微软雅黑" panose="020B0503020204020204" pitchFamily="34" charset="-122"/>
              </a:rPr>
              <a:t>有总订货量控制。</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2400" b="1" dirty="0" smtClean="0">
                <a:solidFill>
                  <a:srgbClr val="0070C0"/>
                </a:solidFill>
                <a:latin typeface="微软雅黑" panose="020B0503020204020204" pitchFamily="34" charset="-122"/>
                <a:ea typeface="微软雅黑" panose="020B0503020204020204" pitchFamily="34" charset="-122"/>
              </a:rPr>
              <a:t>9.</a:t>
            </a:r>
            <a:r>
              <a:rPr lang="zh-CN" altLang="en-US" sz="2400" b="1" dirty="0">
                <a:solidFill>
                  <a:srgbClr val="0070C0"/>
                </a:solidFill>
                <a:latin typeface="微软雅黑" panose="020B0503020204020204" pitchFamily="34" charset="-122"/>
                <a:ea typeface="微软雅黑" panose="020B0503020204020204" pitchFamily="34" charset="-122"/>
              </a:rPr>
              <a:t>可以引入中间仓参与交收</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400" dirty="0" smtClean="0">
                <a:solidFill>
                  <a:srgbClr val="0070C0"/>
                </a:solidFill>
                <a:latin typeface="微软雅黑" panose="020B0503020204020204" pitchFamily="34" charset="-122"/>
                <a:ea typeface="微软雅黑" panose="020B0503020204020204" pitchFamily="34" charset="-122"/>
              </a:rPr>
              <a:t>    为</a:t>
            </a:r>
            <a:r>
              <a:rPr lang="zh-CN" altLang="en-US" sz="2400" dirty="0">
                <a:solidFill>
                  <a:srgbClr val="0070C0"/>
                </a:solidFill>
                <a:latin typeface="微软雅黑" panose="020B0503020204020204" pitchFamily="34" charset="-122"/>
                <a:ea typeface="微软雅黑" panose="020B0503020204020204" pitchFamily="34" charset="-122"/>
              </a:rPr>
              <a:t>活跃平抑买卖双方的交收，系统支持中间仓交收，来满足买卖申报</a:t>
            </a:r>
            <a:r>
              <a:rPr lang="zh-CN" altLang="en-US" sz="2400" dirty="0" smtClean="0">
                <a:solidFill>
                  <a:srgbClr val="0070C0"/>
                </a:solidFill>
                <a:latin typeface="微软雅黑" panose="020B0503020204020204" pitchFamily="34" charset="-122"/>
                <a:ea typeface="微软雅黑" panose="020B0503020204020204" pitchFamily="34" charset="-122"/>
              </a:rPr>
              <a:t>量 的</a:t>
            </a:r>
            <a:r>
              <a:rPr lang="zh-CN" altLang="en-US" sz="2400" dirty="0">
                <a:solidFill>
                  <a:srgbClr val="0070C0"/>
                </a:solidFill>
                <a:latin typeface="微软雅黑" panose="020B0503020204020204" pitchFamily="34" charset="-122"/>
                <a:ea typeface="微软雅黑" panose="020B0503020204020204" pitchFamily="34" charset="-122"/>
              </a:rPr>
              <a:t>差额部分的交收。</a:t>
            </a:r>
            <a:endParaRPr lang="en-US" altLang="zh-CN" sz="2400" dirty="0">
              <a:solidFill>
                <a:srgbClr val="0070C0"/>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2000" dirty="0" smtClean="0">
              <a:solidFill>
                <a:srgbClr val="0070C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464098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华文新魏" panose="02010800040101010101" pitchFamily="2" charset="-122"/>
                <a:ea typeface="华文新魏" panose="02010800040101010101" pitchFamily="2" charset="-122"/>
              </a:rPr>
              <a:t>现货即期模式功能特点</a:t>
            </a:r>
            <a:endParaRPr lang="en-US" altLang="zh-CN" sz="3200" dirty="0">
              <a:solidFill>
                <a:schemeClr val="bg1"/>
              </a:solidFill>
              <a:latin typeface="华文新魏" panose="02010800040101010101" pitchFamily="2" charset="-122"/>
              <a:ea typeface="华文新魏" panose="02010800040101010101" pitchFamily="2" charset="-122"/>
            </a:endParaRPr>
          </a:p>
        </p:txBody>
      </p:sp>
      <p:sp>
        <p:nvSpPr>
          <p:cNvPr id="69" name="矩形 68"/>
          <p:cNvSpPr/>
          <p:nvPr/>
        </p:nvSpPr>
        <p:spPr>
          <a:xfrm>
            <a:off x="-1" y="6438661"/>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6" name="内容占位符 2"/>
          <p:cNvSpPr>
            <a:spLocks noGrp="1"/>
          </p:cNvSpPr>
          <p:nvPr>
            <p:ph idx="1"/>
          </p:nvPr>
        </p:nvSpPr>
        <p:spPr>
          <a:xfrm>
            <a:off x="621543" y="1017367"/>
            <a:ext cx="10145195" cy="5100098"/>
          </a:xfrm>
        </p:spPr>
        <p:txBody>
          <a:bodyPr>
            <a:normAutofit/>
          </a:bodyPr>
          <a:lstStyle/>
          <a:p>
            <a:pPr marL="0" indent="0">
              <a:lnSpc>
                <a:spcPct val="160000"/>
              </a:lnSpc>
              <a:buNone/>
            </a:pPr>
            <a:r>
              <a:rPr lang="en-US" altLang="zh-CN" sz="2400" b="1" dirty="0" smtClean="0">
                <a:solidFill>
                  <a:srgbClr val="0070C0"/>
                </a:solidFill>
                <a:latin typeface="微软雅黑" panose="020B0503020204020204" pitchFamily="34" charset="-122"/>
                <a:ea typeface="微软雅黑" panose="020B0503020204020204" pitchFamily="34" charset="-122"/>
              </a:rPr>
              <a:t>10.</a:t>
            </a:r>
            <a:r>
              <a:rPr lang="zh-CN" altLang="en-US" sz="2400" b="1" dirty="0">
                <a:solidFill>
                  <a:srgbClr val="0070C0"/>
                </a:solidFill>
                <a:latin typeface="微软雅黑" panose="020B0503020204020204" pitchFamily="34" charset="-122"/>
                <a:ea typeface="微软雅黑" panose="020B0503020204020204" pitchFamily="34" charset="-122"/>
              </a:rPr>
              <a:t>交</a:t>
            </a:r>
            <a:r>
              <a:rPr lang="zh-CN" altLang="en-US" sz="2400" b="1" dirty="0" smtClean="0">
                <a:solidFill>
                  <a:srgbClr val="0070C0"/>
                </a:solidFill>
                <a:latin typeface="微软雅黑" panose="020B0503020204020204" pitchFamily="34" charset="-122"/>
                <a:ea typeface="微软雅黑" panose="020B0503020204020204" pitchFamily="34" charset="-122"/>
              </a:rPr>
              <a:t>收方式灵活方便</a:t>
            </a:r>
          </a:p>
          <a:p>
            <a:pPr marL="0" indent="0">
              <a:lnSpc>
                <a:spcPct val="100000"/>
              </a:lnSpc>
              <a:buNone/>
            </a:pPr>
            <a:r>
              <a:rPr lang="zh-CN" altLang="en-US" sz="2400" dirty="0" smtClean="0">
                <a:solidFill>
                  <a:srgbClr val="0070C0"/>
                </a:solidFill>
                <a:latin typeface="微软雅黑" panose="020B0503020204020204" pitchFamily="34" charset="-122"/>
                <a:ea typeface="微软雅黑" panose="020B0503020204020204" pitchFamily="34" charset="-122"/>
              </a:rPr>
              <a:t>交收方式包括：</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400" dirty="0" smtClean="0">
                <a:solidFill>
                  <a:srgbClr val="0070C0"/>
                </a:solidFill>
                <a:latin typeface="微软雅黑" panose="020B0503020204020204" pitchFamily="34" charset="-122"/>
                <a:ea typeface="微软雅黑" panose="020B0503020204020204" pitchFamily="34" charset="-122"/>
              </a:rPr>
              <a:t>正常交收：交易所既管钱又管货。</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400" dirty="0" smtClean="0">
                <a:solidFill>
                  <a:srgbClr val="0070C0"/>
                </a:solidFill>
                <a:latin typeface="微软雅黑" panose="020B0503020204020204" pitchFamily="34" charset="-122"/>
                <a:ea typeface="微软雅黑" panose="020B0503020204020204" pitchFamily="34" charset="-122"/>
              </a:rPr>
              <a:t>协议交收：交易所只管钱不管货，或只管货不管钱，货钱均不管。</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400" dirty="0" smtClean="0">
                <a:solidFill>
                  <a:srgbClr val="0070C0"/>
                </a:solidFill>
                <a:latin typeface="微软雅黑" panose="020B0503020204020204" pitchFamily="34" charset="-122"/>
                <a:ea typeface="微软雅黑" panose="020B0503020204020204" pitchFamily="34" charset="-122"/>
              </a:rPr>
              <a:t>卖方违约：卖方的货物存在质量或数量问题或没有按时提交仓单。</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400" dirty="0" smtClean="0">
                <a:solidFill>
                  <a:srgbClr val="0070C0"/>
                </a:solidFill>
                <a:latin typeface="微软雅黑" panose="020B0503020204020204" pitchFamily="34" charset="-122"/>
                <a:ea typeface="微软雅黑" panose="020B0503020204020204" pitchFamily="34" charset="-122"/>
              </a:rPr>
              <a:t>买方违约：买方的资金没能按时付款。</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400" dirty="0" smtClean="0">
                <a:solidFill>
                  <a:srgbClr val="0070C0"/>
                </a:solidFill>
                <a:latin typeface="微软雅黑" panose="020B0503020204020204" pitchFamily="34" charset="-122"/>
                <a:ea typeface="微软雅黑" panose="020B0503020204020204" pitchFamily="34" charset="-122"/>
              </a:rPr>
              <a:t>双方违约：卖方没按时提交仓单或存在质量数量问题，买方没有按时付款。</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2000" dirty="0" smtClean="0">
              <a:solidFill>
                <a:srgbClr val="0070C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938593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华文新魏" panose="02010800040101010101" pitchFamily="2" charset="-122"/>
                <a:ea typeface="华文新魏" panose="02010800040101010101" pitchFamily="2" charset="-122"/>
              </a:rPr>
              <a:t>现货即期模式交易时间轴</a:t>
            </a:r>
            <a:endParaRPr lang="en-US" altLang="zh-CN" sz="3200" dirty="0">
              <a:solidFill>
                <a:schemeClr val="bg1"/>
              </a:solidFill>
              <a:latin typeface="华文新魏" panose="02010800040101010101" pitchFamily="2" charset="-122"/>
              <a:ea typeface="华文新魏" panose="02010800040101010101" pitchFamily="2" charset="-122"/>
            </a:endParaRPr>
          </a:p>
        </p:txBody>
      </p:sp>
      <p:sp>
        <p:nvSpPr>
          <p:cNvPr id="69" name="矩形 68"/>
          <p:cNvSpPr/>
          <p:nvPr/>
        </p:nvSpPr>
        <p:spPr>
          <a:xfrm>
            <a:off x="-1" y="6438661"/>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graphicFrame>
        <p:nvGraphicFramePr>
          <p:cNvPr id="9" name="Object 8"/>
          <p:cNvGraphicFramePr>
            <a:graphicFrameLocks/>
          </p:cNvGraphicFramePr>
          <p:nvPr>
            <p:extLst/>
          </p:nvPr>
        </p:nvGraphicFramePr>
        <p:xfrm>
          <a:off x="138992" y="1876035"/>
          <a:ext cx="11593512" cy="4752975"/>
        </p:xfrm>
        <a:graphic>
          <a:graphicData uri="http://schemas.openxmlformats.org/presentationml/2006/ole">
            <mc:AlternateContent xmlns:mc="http://schemas.openxmlformats.org/markup-compatibility/2006">
              <mc:Choice xmlns:v="urn:schemas-microsoft-com:vml" Requires="v">
                <p:oleObj spid="_x0000_s4102" r:id="rId3" imgW="10720800" imgH="3920400" progId="Visio.Drawing.11">
                  <p:embed/>
                </p:oleObj>
              </mc:Choice>
              <mc:Fallback>
                <p:oleObj r:id="rId3" imgW="10720800" imgH="3920400" progId="Visio.Drawing.11">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992" y="1876035"/>
                        <a:ext cx="11593512"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177589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华文新魏" panose="02010800040101010101" pitchFamily="2" charset="-122"/>
                <a:ea typeface="华文新魏" panose="02010800040101010101" pitchFamily="2" charset="-122"/>
              </a:rPr>
              <a:t>现货即期模式交易流程</a:t>
            </a:r>
            <a:endParaRPr lang="en-US" altLang="zh-CN" sz="3200" dirty="0">
              <a:solidFill>
                <a:schemeClr val="bg1"/>
              </a:solidFill>
              <a:latin typeface="华文新魏" panose="02010800040101010101" pitchFamily="2" charset="-122"/>
              <a:ea typeface="华文新魏" panose="02010800040101010101" pitchFamily="2" charset="-122"/>
            </a:endParaRPr>
          </a:p>
        </p:txBody>
      </p:sp>
      <p:sp>
        <p:nvSpPr>
          <p:cNvPr id="69" name="矩形 68"/>
          <p:cNvSpPr/>
          <p:nvPr/>
        </p:nvSpPr>
        <p:spPr>
          <a:xfrm>
            <a:off x="14067" y="6438661"/>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8" name="Text Box 3"/>
          <p:cNvSpPr txBox="1">
            <a:spLocks noChangeArrowheads="1"/>
          </p:cNvSpPr>
          <p:nvPr/>
        </p:nvSpPr>
        <p:spPr bwMode="auto">
          <a:xfrm>
            <a:off x="1674593" y="722313"/>
            <a:ext cx="1841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1" name="Rectangle 43"/>
          <p:cNvSpPr>
            <a:spLocks noChangeArrowheads="1"/>
          </p:cNvSpPr>
          <p:nvPr/>
        </p:nvSpPr>
        <p:spPr bwMode="auto">
          <a:xfrm>
            <a:off x="132398" y="2893783"/>
            <a:ext cx="184150" cy="366713"/>
          </a:xfrm>
          <a:prstGeom prst="rect">
            <a:avLst/>
          </a:prstGeom>
          <a:noFill/>
          <a:ln>
            <a:noFill/>
          </a:ln>
          <a:effectLst>
            <a:prstShdw prst="shdw17" dist="17961" dir="2700000">
              <a:srgbClr val="37257B"/>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2" name="直线 26"/>
          <p:cNvSpPr>
            <a:spLocks noChangeShapeType="1"/>
          </p:cNvSpPr>
          <p:nvPr/>
        </p:nvSpPr>
        <p:spPr bwMode="auto">
          <a:xfrm>
            <a:off x="8800149" y="2434996"/>
            <a:ext cx="0" cy="285750"/>
          </a:xfrm>
          <a:prstGeom prst="line">
            <a:avLst/>
          </a:prstGeom>
          <a:noFill/>
          <a:ln w="19050" cap="flat" cmpd="sng">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3" name="直线 26"/>
          <p:cNvSpPr>
            <a:spLocks noChangeShapeType="1"/>
          </p:cNvSpPr>
          <p:nvPr/>
        </p:nvSpPr>
        <p:spPr bwMode="auto">
          <a:xfrm>
            <a:off x="5948999" y="1350733"/>
            <a:ext cx="0" cy="574675"/>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14" name="Group 38"/>
          <p:cNvGrpSpPr>
            <a:grpSpLocks noChangeAspect="1"/>
          </p:cNvGrpSpPr>
          <p:nvPr/>
        </p:nvGrpSpPr>
        <p:grpSpPr bwMode="auto">
          <a:xfrm>
            <a:off x="4790124" y="836383"/>
            <a:ext cx="2273300" cy="719138"/>
            <a:chOff x="0" y="0"/>
            <a:chExt cx="1786" cy="727"/>
          </a:xfrm>
        </p:grpSpPr>
        <p:sp>
          <p:nvSpPr>
            <p:cNvPr id="15" name="Rectangle 39"/>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6" name="Rectangle 40"/>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9" name="Rectangle 41"/>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0" name="Rectangle 42"/>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1" name="Rectangle 43"/>
            <p:cNvSpPr>
              <a:spLocks noChangeAspect="1" noChangeArrowheads="1"/>
            </p:cNvSpPr>
            <p:nvPr/>
          </p:nvSpPr>
          <p:spPr bwMode="auto">
            <a:xfrm>
              <a:off x="69" y="61"/>
              <a:ext cx="1649" cy="605"/>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买卖双方通过系统成交，</a:t>
              </a:r>
            </a:p>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获得订货</a:t>
              </a:r>
            </a:p>
          </p:txBody>
        </p:sp>
      </p:grpSp>
      <p:grpSp>
        <p:nvGrpSpPr>
          <p:cNvPr id="22" name="Group 46"/>
          <p:cNvGrpSpPr>
            <a:grpSpLocks noChangeAspect="1"/>
          </p:cNvGrpSpPr>
          <p:nvPr/>
        </p:nvGrpSpPr>
        <p:grpSpPr bwMode="auto">
          <a:xfrm>
            <a:off x="2270761" y="1915883"/>
            <a:ext cx="1800225" cy="719138"/>
            <a:chOff x="0" y="0"/>
            <a:chExt cx="1786" cy="727"/>
          </a:xfrm>
        </p:grpSpPr>
        <p:sp>
          <p:nvSpPr>
            <p:cNvPr id="23" name="Rectangle 47"/>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4" name="Rectangle 48"/>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5" name="Rectangle 49"/>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6" name="Rectangle 50"/>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7" name="Rectangle 51"/>
            <p:cNvSpPr>
              <a:spLocks noChangeAspect="1" noChangeArrowheads="1"/>
            </p:cNvSpPr>
            <p:nvPr/>
          </p:nvSpPr>
          <p:spPr bwMode="auto">
            <a:xfrm>
              <a:off x="68" y="61"/>
              <a:ext cx="1649" cy="605"/>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以转让的形式获取</a:t>
              </a:r>
            </a:p>
            <a:p>
              <a:pPr algn="ctr"/>
              <a:r>
                <a:rPr lang="zh-CN" alt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投资盈利</a:t>
              </a:r>
            </a:p>
          </p:txBody>
        </p:sp>
      </p:grpSp>
      <p:grpSp>
        <p:nvGrpSpPr>
          <p:cNvPr id="28" name="Group 52"/>
          <p:cNvGrpSpPr>
            <a:grpSpLocks noChangeAspect="1"/>
          </p:cNvGrpSpPr>
          <p:nvPr/>
        </p:nvGrpSpPr>
        <p:grpSpPr bwMode="auto">
          <a:xfrm>
            <a:off x="5056824" y="1915883"/>
            <a:ext cx="1800225" cy="719138"/>
            <a:chOff x="0" y="0"/>
            <a:chExt cx="1786" cy="727"/>
          </a:xfrm>
        </p:grpSpPr>
        <p:sp>
          <p:nvSpPr>
            <p:cNvPr id="29" name="Rectangle 53"/>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30" name="Rectangle 54"/>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31" name="Rectangle 55"/>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32" name="Rectangle 56"/>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33" name="Rectangle 57"/>
            <p:cNvSpPr>
              <a:spLocks noChangeAspect="1" noChangeArrowheads="1"/>
            </p:cNvSpPr>
            <p:nvPr/>
          </p:nvSpPr>
          <p:spPr bwMode="auto">
            <a:xfrm>
              <a:off x="68" y="61"/>
              <a:ext cx="1649" cy="605"/>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继续持有订货</a:t>
              </a:r>
            </a:p>
          </p:txBody>
        </p:sp>
      </p:grpSp>
      <p:sp>
        <p:nvSpPr>
          <p:cNvPr id="34" name="直线 26"/>
          <p:cNvSpPr>
            <a:spLocks noChangeShapeType="1"/>
          </p:cNvSpPr>
          <p:nvPr/>
        </p:nvSpPr>
        <p:spPr bwMode="auto">
          <a:xfrm>
            <a:off x="3178811" y="1699983"/>
            <a:ext cx="0" cy="285750"/>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35" name="直线 26"/>
          <p:cNvSpPr>
            <a:spLocks noChangeShapeType="1"/>
          </p:cNvSpPr>
          <p:nvPr/>
        </p:nvSpPr>
        <p:spPr bwMode="auto">
          <a:xfrm flipH="1" flipV="1">
            <a:off x="3178811" y="1695221"/>
            <a:ext cx="5616575" cy="15875"/>
          </a:xfrm>
          <a:prstGeom prst="line">
            <a:avLst/>
          </a:prstGeom>
          <a:noFill/>
          <a:ln w="19050" cap="flat" cmpd="sng">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36" name="Group 61"/>
          <p:cNvGrpSpPr>
            <a:grpSpLocks noChangeAspect="1"/>
          </p:cNvGrpSpPr>
          <p:nvPr/>
        </p:nvGrpSpPr>
        <p:grpSpPr bwMode="auto">
          <a:xfrm>
            <a:off x="7887336" y="1915883"/>
            <a:ext cx="1800225" cy="719138"/>
            <a:chOff x="0" y="0"/>
            <a:chExt cx="1786" cy="727"/>
          </a:xfrm>
        </p:grpSpPr>
        <p:sp>
          <p:nvSpPr>
            <p:cNvPr id="37" name="Rectangle 62"/>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38" name="Rectangle 63"/>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39" name="Rectangle 64"/>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40" name="Rectangle 65"/>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41" name="Rectangle 66"/>
            <p:cNvSpPr>
              <a:spLocks noChangeAspect="1" noChangeArrowheads="1"/>
            </p:cNvSpPr>
            <p:nvPr/>
          </p:nvSpPr>
          <p:spPr bwMode="auto">
            <a:xfrm>
              <a:off x="68" y="61"/>
              <a:ext cx="1649" cy="605"/>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进入交收日，买卖</a:t>
              </a:r>
            </a:p>
            <a:p>
              <a:pPr algn="ctr"/>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双方进行交收申请</a:t>
              </a:r>
            </a:p>
          </p:txBody>
        </p:sp>
      </p:grpSp>
      <p:sp>
        <p:nvSpPr>
          <p:cNvPr id="42" name="直线 26"/>
          <p:cNvSpPr>
            <a:spLocks noChangeShapeType="1"/>
          </p:cNvSpPr>
          <p:nvPr/>
        </p:nvSpPr>
        <p:spPr bwMode="auto">
          <a:xfrm>
            <a:off x="8795386" y="1699983"/>
            <a:ext cx="0" cy="285750"/>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43" name="直线 26"/>
          <p:cNvSpPr>
            <a:spLocks noChangeShapeType="1"/>
          </p:cNvSpPr>
          <p:nvPr/>
        </p:nvSpPr>
        <p:spPr bwMode="auto">
          <a:xfrm flipH="1">
            <a:off x="4021774" y="2276246"/>
            <a:ext cx="1106487" cy="0"/>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44" name="直线 26"/>
          <p:cNvSpPr>
            <a:spLocks noChangeShapeType="1"/>
          </p:cNvSpPr>
          <p:nvPr/>
        </p:nvSpPr>
        <p:spPr bwMode="auto">
          <a:xfrm>
            <a:off x="6806249" y="2276246"/>
            <a:ext cx="1081087" cy="0"/>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45" name="Group 70"/>
          <p:cNvGrpSpPr>
            <a:grpSpLocks noChangeAspect="1"/>
          </p:cNvGrpSpPr>
          <p:nvPr/>
        </p:nvGrpSpPr>
        <p:grpSpPr bwMode="auto">
          <a:xfrm>
            <a:off x="3205799" y="3139846"/>
            <a:ext cx="2273300" cy="719137"/>
            <a:chOff x="0" y="0"/>
            <a:chExt cx="1786" cy="727"/>
          </a:xfrm>
        </p:grpSpPr>
        <p:sp>
          <p:nvSpPr>
            <p:cNvPr id="46" name="Rectangle 71"/>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47" name="Rectangle 72"/>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48" name="Rectangle 73"/>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49" name="Rectangle 74"/>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50" name="Rectangle 75"/>
            <p:cNvSpPr>
              <a:spLocks noChangeAspect="1" noChangeArrowheads="1"/>
            </p:cNvSpPr>
            <p:nvPr/>
          </p:nvSpPr>
          <p:spPr bwMode="auto">
            <a:xfrm>
              <a:off x="69" y="61"/>
              <a:ext cx="1649" cy="605"/>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交收申报数量相等部分</a:t>
              </a:r>
            </a:p>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进入交收流程</a:t>
              </a:r>
            </a:p>
          </p:txBody>
        </p:sp>
      </p:grpSp>
      <p:grpSp>
        <p:nvGrpSpPr>
          <p:cNvPr id="51" name="Group 76"/>
          <p:cNvGrpSpPr>
            <a:grpSpLocks noChangeAspect="1"/>
          </p:cNvGrpSpPr>
          <p:nvPr/>
        </p:nvGrpSpPr>
        <p:grpSpPr bwMode="auto">
          <a:xfrm>
            <a:off x="6568124" y="3139846"/>
            <a:ext cx="2273300" cy="719137"/>
            <a:chOff x="0" y="0"/>
            <a:chExt cx="1786" cy="727"/>
          </a:xfrm>
        </p:grpSpPr>
        <p:sp>
          <p:nvSpPr>
            <p:cNvPr id="52" name="Rectangle 77"/>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53" name="Rectangle 78"/>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54" name="Rectangle 79"/>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55" name="Rectangle 80"/>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56" name="Rectangle 81"/>
            <p:cNvSpPr>
              <a:spLocks noChangeAspect="1" noChangeArrowheads="1"/>
            </p:cNvSpPr>
            <p:nvPr/>
          </p:nvSpPr>
          <p:spPr bwMode="auto">
            <a:xfrm>
              <a:off x="69" y="61"/>
              <a:ext cx="1649" cy="605"/>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交收申报剩余部分，由</a:t>
              </a:r>
            </a:p>
            <a:p>
              <a:pPr algn="ctr" latinLnBrk="1"/>
              <a:r>
                <a:rPr lang="zh-CN" alt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交易商申请中立仓补齐</a:t>
              </a:r>
            </a:p>
          </p:txBody>
        </p:sp>
      </p:grpSp>
      <p:sp>
        <p:nvSpPr>
          <p:cNvPr id="57" name="直线 26"/>
          <p:cNvSpPr>
            <a:spLocks noChangeShapeType="1"/>
          </p:cNvSpPr>
          <p:nvPr/>
        </p:nvSpPr>
        <p:spPr bwMode="auto">
          <a:xfrm>
            <a:off x="6014086" y="2741383"/>
            <a:ext cx="2786063" cy="0"/>
          </a:xfrm>
          <a:prstGeom prst="line">
            <a:avLst/>
          </a:prstGeom>
          <a:noFill/>
          <a:ln w="19050" cap="flat" cmpd="sng">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58" name="直线 26"/>
          <p:cNvSpPr>
            <a:spLocks noChangeShapeType="1"/>
          </p:cNvSpPr>
          <p:nvPr/>
        </p:nvSpPr>
        <p:spPr bwMode="auto">
          <a:xfrm>
            <a:off x="6014086" y="2741383"/>
            <a:ext cx="0" cy="214313"/>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59" name="直线 26"/>
          <p:cNvSpPr>
            <a:spLocks noChangeShapeType="1"/>
          </p:cNvSpPr>
          <p:nvPr/>
        </p:nvSpPr>
        <p:spPr bwMode="auto">
          <a:xfrm flipH="1">
            <a:off x="4371024" y="2968396"/>
            <a:ext cx="3371850" cy="0"/>
          </a:xfrm>
          <a:prstGeom prst="line">
            <a:avLst/>
          </a:prstGeom>
          <a:noFill/>
          <a:ln w="19050" cap="flat" cmpd="sng">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60" name="直线 26"/>
          <p:cNvSpPr>
            <a:spLocks noChangeShapeType="1"/>
          </p:cNvSpPr>
          <p:nvPr/>
        </p:nvSpPr>
        <p:spPr bwMode="auto">
          <a:xfrm>
            <a:off x="4369436" y="2957283"/>
            <a:ext cx="0" cy="214313"/>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61" name="直线 26"/>
          <p:cNvSpPr>
            <a:spLocks noChangeShapeType="1"/>
          </p:cNvSpPr>
          <p:nvPr/>
        </p:nvSpPr>
        <p:spPr bwMode="auto">
          <a:xfrm>
            <a:off x="7725411" y="2969983"/>
            <a:ext cx="0" cy="214313"/>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62" name="Group 89"/>
          <p:cNvGrpSpPr>
            <a:grpSpLocks noChangeAspect="1"/>
          </p:cNvGrpSpPr>
          <p:nvPr/>
        </p:nvGrpSpPr>
        <p:grpSpPr bwMode="auto">
          <a:xfrm>
            <a:off x="4964749" y="4219346"/>
            <a:ext cx="2273300" cy="719137"/>
            <a:chOff x="0" y="0"/>
            <a:chExt cx="1786" cy="727"/>
          </a:xfrm>
        </p:grpSpPr>
        <p:sp>
          <p:nvSpPr>
            <p:cNvPr id="63" name="Rectangle 90"/>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64" name="Rectangle 91"/>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65" name="Rectangle 92"/>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66" name="Rectangle 93"/>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67" name="Rectangle 94"/>
            <p:cNvSpPr>
              <a:spLocks noChangeAspect="1" noChangeArrowheads="1"/>
            </p:cNvSpPr>
            <p:nvPr/>
          </p:nvSpPr>
          <p:spPr bwMode="auto">
            <a:xfrm>
              <a:off x="69" y="61"/>
              <a:ext cx="1649" cy="605"/>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中立仓获得延期费，</a:t>
              </a:r>
            </a:p>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同时反方向自动建仓</a:t>
              </a:r>
            </a:p>
          </p:txBody>
        </p:sp>
      </p:grpSp>
      <p:sp>
        <p:nvSpPr>
          <p:cNvPr id="68" name="直线 26"/>
          <p:cNvSpPr>
            <a:spLocks noChangeShapeType="1"/>
          </p:cNvSpPr>
          <p:nvPr/>
        </p:nvSpPr>
        <p:spPr bwMode="auto">
          <a:xfrm>
            <a:off x="7731761" y="3787546"/>
            <a:ext cx="0" cy="2143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70" name="直线 26"/>
          <p:cNvSpPr>
            <a:spLocks noChangeShapeType="1"/>
          </p:cNvSpPr>
          <p:nvPr/>
        </p:nvSpPr>
        <p:spPr bwMode="auto">
          <a:xfrm flipH="1">
            <a:off x="6087111" y="4003446"/>
            <a:ext cx="2879725" cy="0"/>
          </a:xfrm>
          <a:prstGeom prst="line">
            <a:avLst/>
          </a:prstGeom>
          <a:noFill/>
          <a:ln w="19050" cap="flat" cmpd="sng">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71" name="直线 26"/>
          <p:cNvSpPr>
            <a:spLocks noChangeShapeType="1"/>
          </p:cNvSpPr>
          <p:nvPr/>
        </p:nvSpPr>
        <p:spPr bwMode="auto">
          <a:xfrm>
            <a:off x="6087111" y="4003446"/>
            <a:ext cx="0" cy="2143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72" name="直线 26"/>
          <p:cNvSpPr>
            <a:spLocks noChangeShapeType="1"/>
          </p:cNvSpPr>
          <p:nvPr/>
        </p:nvSpPr>
        <p:spPr bwMode="auto">
          <a:xfrm>
            <a:off x="8966836" y="4016146"/>
            <a:ext cx="0" cy="2143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73" name="Group 99"/>
          <p:cNvGrpSpPr>
            <a:grpSpLocks noChangeAspect="1"/>
          </p:cNvGrpSpPr>
          <p:nvPr/>
        </p:nvGrpSpPr>
        <p:grpSpPr bwMode="auto">
          <a:xfrm>
            <a:off x="7814311" y="4219346"/>
            <a:ext cx="2273300" cy="719137"/>
            <a:chOff x="0" y="0"/>
            <a:chExt cx="1786" cy="727"/>
          </a:xfrm>
        </p:grpSpPr>
        <p:sp>
          <p:nvSpPr>
            <p:cNvPr id="74" name="Rectangle 100"/>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75" name="Rectangle 101"/>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76" name="Rectangle 102"/>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77" name="Rectangle 103"/>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78" name="Rectangle 104"/>
            <p:cNvSpPr>
              <a:spLocks noChangeAspect="1" noChangeArrowheads="1"/>
            </p:cNvSpPr>
            <p:nvPr/>
          </p:nvSpPr>
          <p:spPr bwMode="auto">
            <a:xfrm>
              <a:off x="69" y="61"/>
              <a:ext cx="1649" cy="605"/>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剩余申报部分交易商</a:t>
              </a:r>
            </a:p>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获得延期费继续持有持仓</a:t>
              </a:r>
            </a:p>
          </p:txBody>
        </p:sp>
      </p:grpSp>
      <p:sp>
        <p:nvSpPr>
          <p:cNvPr id="79" name="直线 26"/>
          <p:cNvSpPr>
            <a:spLocks noChangeShapeType="1"/>
          </p:cNvSpPr>
          <p:nvPr/>
        </p:nvSpPr>
        <p:spPr bwMode="auto">
          <a:xfrm>
            <a:off x="6087111" y="4878158"/>
            <a:ext cx="0" cy="214313"/>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80" name="Group 106"/>
          <p:cNvGrpSpPr>
            <a:grpSpLocks noChangeAspect="1"/>
          </p:cNvGrpSpPr>
          <p:nvPr/>
        </p:nvGrpSpPr>
        <p:grpSpPr bwMode="auto">
          <a:xfrm>
            <a:off x="4964749" y="5049608"/>
            <a:ext cx="2273300" cy="538163"/>
            <a:chOff x="0" y="0"/>
            <a:chExt cx="1786" cy="727"/>
          </a:xfrm>
        </p:grpSpPr>
        <p:sp>
          <p:nvSpPr>
            <p:cNvPr id="81" name="Rectangle 107"/>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82" name="Rectangle 108"/>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83" name="Rectangle 109"/>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84" name="Rectangle 110"/>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85" name="Rectangle 111"/>
            <p:cNvSpPr>
              <a:spLocks noChangeAspect="1" noChangeArrowheads="1"/>
            </p:cNvSpPr>
            <p:nvPr/>
          </p:nvSpPr>
          <p:spPr bwMode="auto">
            <a:xfrm>
              <a:off x="69" y="62"/>
              <a:ext cx="1649" cy="603"/>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最后交易日</a:t>
              </a:r>
            </a:p>
            <a:p>
              <a:pPr algn="ctr" latinLnBrk="1"/>
              <a:r>
                <a:rPr lang="zh-CN" alt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全部订货转入交收</a:t>
              </a:r>
            </a:p>
          </p:txBody>
        </p:sp>
      </p:grpSp>
      <p:sp>
        <p:nvSpPr>
          <p:cNvPr id="86" name="直线 26"/>
          <p:cNvSpPr>
            <a:spLocks noChangeShapeType="1"/>
          </p:cNvSpPr>
          <p:nvPr/>
        </p:nvSpPr>
        <p:spPr bwMode="auto">
          <a:xfrm>
            <a:off x="6087111" y="5587771"/>
            <a:ext cx="0" cy="2143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87" name="Group 113"/>
          <p:cNvGrpSpPr>
            <a:grpSpLocks noChangeAspect="1"/>
          </p:cNvGrpSpPr>
          <p:nvPr/>
        </p:nvGrpSpPr>
        <p:grpSpPr bwMode="auto">
          <a:xfrm>
            <a:off x="4964749" y="5732233"/>
            <a:ext cx="2273300" cy="620713"/>
            <a:chOff x="0" y="0"/>
            <a:chExt cx="1786" cy="727"/>
          </a:xfrm>
        </p:grpSpPr>
        <p:sp>
          <p:nvSpPr>
            <p:cNvPr id="88" name="Rectangle 114"/>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89" name="Rectangle 115"/>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90" name="Rectangle 116"/>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91" name="Rectangle 117"/>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92" name="Rectangle 118"/>
            <p:cNvSpPr>
              <a:spLocks noChangeAspect="1" noChangeArrowheads="1"/>
            </p:cNvSpPr>
            <p:nvPr/>
          </p:nvSpPr>
          <p:spPr bwMode="auto">
            <a:xfrm>
              <a:off x="69" y="61"/>
              <a:ext cx="1649" cy="604"/>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按交收流程进行交收</a:t>
              </a:r>
            </a:p>
          </p:txBody>
        </p:sp>
      </p:grpSp>
      <p:sp>
        <p:nvSpPr>
          <p:cNvPr id="93" name="直线 26"/>
          <p:cNvSpPr>
            <a:spLocks noChangeShapeType="1"/>
          </p:cNvSpPr>
          <p:nvPr/>
        </p:nvSpPr>
        <p:spPr bwMode="auto">
          <a:xfrm>
            <a:off x="4371024" y="3787546"/>
            <a:ext cx="0" cy="1512887"/>
          </a:xfrm>
          <a:prstGeom prst="line">
            <a:avLst/>
          </a:prstGeom>
          <a:noFill/>
          <a:ln w="19050" cap="flat" cmpd="sng">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94" name="直线 26"/>
          <p:cNvSpPr>
            <a:spLocks noChangeShapeType="1"/>
          </p:cNvSpPr>
          <p:nvPr/>
        </p:nvSpPr>
        <p:spPr bwMode="auto">
          <a:xfrm>
            <a:off x="4358324" y="5287733"/>
            <a:ext cx="588962" cy="0"/>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95" name="Text Box 87"/>
          <p:cNvSpPr txBox="1">
            <a:spLocks noChangeArrowheads="1"/>
          </p:cNvSpPr>
          <p:nvPr/>
        </p:nvSpPr>
        <p:spPr bwMode="auto">
          <a:xfrm>
            <a:off x="1302426" y="1812696"/>
            <a:ext cx="553998"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2400" b="1">
                <a:solidFill>
                  <a:schemeClr val="accent1"/>
                </a:solidFill>
                <a:latin typeface="微软雅黑" panose="020B0503020204020204" pitchFamily="34" charset="-122"/>
                <a:ea typeface="微软雅黑" panose="020B0503020204020204" pitchFamily="34" charset="-122"/>
              </a:rPr>
              <a:t> 现 货 协 议 交 易 流 程</a:t>
            </a:r>
          </a:p>
        </p:txBody>
      </p:sp>
    </p:spTree>
    <p:extLst>
      <p:ext uri="{BB962C8B-B14F-4D97-AF65-F5344CB8AC3E}">
        <p14:creationId xmlns:p14="http://schemas.microsoft.com/office/powerpoint/2010/main" val="10053726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现货即期模式交易流程</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14067" y="6438661"/>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98" name="Rectangle 43"/>
          <p:cNvSpPr>
            <a:spLocks noChangeArrowheads="1"/>
          </p:cNvSpPr>
          <p:nvPr/>
        </p:nvSpPr>
        <p:spPr bwMode="auto">
          <a:xfrm>
            <a:off x="-233363" y="2968625"/>
            <a:ext cx="184150" cy="366713"/>
          </a:xfrm>
          <a:prstGeom prst="rect">
            <a:avLst/>
          </a:prstGeom>
          <a:noFill/>
          <a:ln>
            <a:noFill/>
          </a:ln>
          <a:effectLst>
            <a:prstShdw prst="shdw17" dist="17961" dir="2700000">
              <a:srgbClr val="37257B"/>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99" name="Text Box 6"/>
          <p:cNvSpPr txBox="1">
            <a:spLocks noChangeArrowheads="1"/>
          </p:cNvSpPr>
          <p:nvPr/>
        </p:nvSpPr>
        <p:spPr bwMode="auto">
          <a:xfrm>
            <a:off x="936665" y="1889125"/>
            <a:ext cx="553998"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现 货 协 议 交 收 流 </a:t>
            </a:r>
            <a:r>
              <a:rPr lang="zh-CN" altLang="en-US" sz="2400" b="1" dirty="0" smtClean="0">
                <a:solidFill>
                  <a:schemeClr val="accent1"/>
                </a:solidFill>
                <a:latin typeface="微软雅黑" panose="020B0503020204020204" pitchFamily="34" charset="-122"/>
                <a:ea typeface="微软雅黑" panose="020B0503020204020204" pitchFamily="34" charset="-122"/>
              </a:rPr>
              <a:t>程 一</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100" name="直线 26"/>
          <p:cNvSpPr>
            <a:spLocks noChangeShapeType="1"/>
          </p:cNvSpPr>
          <p:nvPr/>
        </p:nvSpPr>
        <p:spPr bwMode="auto">
          <a:xfrm flipH="1">
            <a:off x="6440488" y="4799013"/>
            <a:ext cx="6350" cy="493712"/>
          </a:xfrm>
          <a:prstGeom prst="line">
            <a:avLst/>
          </a:prstGeom>
          <a:noFill/>
          <a:ln w="19050" cap="flat" cmpd="sng">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01" name="直线 26"/>
          <p:cNvSpPr>
            <a:spLocks noChangeShapeType="1"/>
          </p:cNvSpPr>
          <p:nvPr/>
        </p:nvSpPr>
        <p:spPr bwMode="auto">
          <a:xfrm flipH="1">
            <a:off x="6434138" y="4229100"/>
            <a:ext cx="6350" cy="493713"/>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02" name="直线 26"/>
          <p:cNvSpPr>
            <a:spLocks noChangeShapeType="1"/>
          </p:cNvSpPr>
          <p:nvPr/>
        </p:nvSpPr>
        <p:spPr bwMode="auto">
          <a:xfrm flipH="1">
            <a:off x="6434138" y="3579813"/>
            <a:ext cx="6350" cy="4937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03" name="直线 26"/>
          <p:cNvSpPr>
            <a:spLocks noChangeShapeType="1"/>
          </p:cNvSpPr>
          <p:nvPr/>
        </p:nvSpPr>
        <p:spPr bwMode="auto">
          <a:xfrm flipH="1">
            <a:off x="3416300" y="3881438"/>
            <a:ext cx="4763" cy="417512"/>
          </a:xfrm>
          <a:prstGeom prst="line">
            <a:avLst/>
          </a:prstGeom>
          <a:noFill/>
          <a:ln w="19050" cap="flat" cmpd="sng">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04" name="直线 26"/>
          <p:cNvSpPr>
            <a:spLocks noChangeShapeType="1"/>
          </p:cNvSpPr>
          <p:nvPr/>
        </p:nvSpPr>
        <p:spPr bwMode="auto">
          <a:xfrm flipH="1">
            <a:off x="6434138" y="2916238"/>
            <a:ext cx="6350" cy="4937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05" name="直线 26"/>
          <p:cNvSpPr>
            <a:spLocks noChangeShapeType="1"/>
          </p:cNvSpPr>
          <p:nvPr/>
        </p:nvSpPr>
        <p:spPr bwMode="auto">
          <a:xfrm flipH="1">
            <a:off x="3414713" y="2916238"/>
            <a:ext cx="6350" cy="4937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06" name="直线 26"/>
          <p:cNvSpPr>
            <a:spLocks noChangeShapeType="1"/>
          </p:cNvSpPr>
          <p:nvPr/>
        </p:nvSpPr>
        <p:spPr bwMode="auto">
          <a:xfrm flipH="1">
            <a:off x="3414713" y="2114550"/>
            <a:ext cx="6350" cy="493713"/>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07" name="直线 26"/>
          <p:cNvSpPr>
            <a:spLocks noChangeShapeType="1"/>
          </p:cNvSpPr>
          <p:nvPr/>
        </p:nvSpPr>
        <p:spPr bwMode="auto">
          <a:xfrm flipH="1">
            <a:off x="3414713" y="1274763"/>
            <a:ext cx="6350" cy="4937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108" name="Group 7"/>
          <p:cNvGrpSpPr>
            <a:grpSpLocks noChangeAspect="1"/>
          </p:cNvGrpSpPr>
          <p:nvPr/>
        </p:nvGrpSpPr>
        <p:grpSpPr bwMode="auto">
          <a:xfrm>
            <a:off x="2335213" y="1708150"/>
            <a:ext cx="2305050" cy="719138"/>
            <a:chOff x="0" y="0"/>
            <a:chExt cx="1786" cy="727"/>
          </a:xfrm>
        </p:grpSpPr>
        <p:sp>
          <p:nvSpPr>
            <p:cNvPr id="109" name="Rectangle 8"/>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10" name="Rectangle 9"/>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11" name="Rectangle 10"/>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12" name="Rectangle 11"/>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13" name="Rectangle 12"/>
            <p:cNvSpPr>
              <a:spLocks noChangeAspect="1" noChangeArrowheads="1"/>
            </p:cNvSpPr>
            <p:nvPr/>
          </p:nvSpPr>
          <p:spPr bwMode="auto">
            <a:xfrm>
              <a:off x="68" y="61"/>
              <a:ext cx="1649" cy="605"/>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交易账户有足额货款，</a:t>
              </a:r>
            </a:p>
            <a:p>
              <a:pPr algn="ctr"/>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不足应及时补足</a:t>
              </a:r>
            </a:p>
          </p:txBody>
        </p:sp>
      </p:grpSp>
      <p:sp>
        <p:nvSpPr>
          <p:cNvPr id="114" name="直线 26"/>
          <p:cNvSpPr>
            <a:spLocks noChangeShapeType="1"/>
          </p:cNvSpPr>
          <p:nvPr/>
        </p:nvSpPr>
        <p:spPr bwMode="auto">
          <a:xfrm>
            <a:off x="7951788" y="1490663"/>
            <a:ext cx="0" cy="2808287"/>
          </a:xfrm>
          <a:prstGeom prst="line">
            <a:avLst/>
          </a:prstGeom>
          <a:noFill/>
          <a:ln w="19050" cap="flat" cmpd="sng">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115" name="Group 22"/>
          <p:cNvGrpSpPr>
            <a:grpSpLocks noChangeAspect="1"/>
          </p:cNvGrpSpPr>
          <p:nvPr/>
        </p:nvGrpSpPr>
        <p:grpSpPr bwMode="auto">
          <a:xfrm>
            <a:off x="2338388" y="1131888"/>
            <a:ext cx="2301875" cy="466725"/>
            <a:chOff x="0" y="0"/>
            <a:chExt cx="1786" cy="727"/>
          </a:xfrm>
        </p:grpSpPr>
        <p:sp>
          <p:nvSpPr>
            <p:cNvPr id="116" name="Rectangle 23"/>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17" name="Rectangle 24"/>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18" name="Rectangle 25"/>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19" name="Rectangle 26"/>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20" name="Rectangle 27"/>
            <p:cNvSpPr>
              <a:spLocks noChangeAspect="1" noChangeArrowheads="1"/>
            </p:cNvSpPr>
            <p:nvPr/>
          </p:nvSpPr>
          <p:spPr bwMode="auto">
            <a:xfrm>
              <a:off x="69" y="62"/>
              <a:ext cx="1649" cy="603"/>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买方</a:t>
              </a:r>
            </a:p>
          </p:txBody>
        </p:sp>
      </p:grpSp>
      <p:grpSp>
        <p:nvGrpSpPr>
          <p:cNvPr id="121" name="Group 43"/>
          <p:cNvGrpSpPr>
            <a:grpSpLocks noChangeAspect="1"/>
          </p:cNvGrpSpPr>
          <p:nvPr/>
        </p:nvGrpSpPr>
        <p:grpSpPr bwMode="auto">
          <a:xfrm>
            <a:off x="7375525" y="1131888"/>
            <a:ext cx="1152525" cy="431800"/>
            <a:chOff x="0" y="0"/>
            <a:chExt cx="771" cy="363"/>
          </a:xfrm>
        </p:grpSpPr>
        <p:sp>
          <p:nvSpPr>
            <p:cNvPr id="122" name="Rectangle 36"/>
            <p:cNvSpPr>
              <a:spLocks noChangeAspect="1" noChangeArrowheads="1"/>
            </p:cNvSpPr>
            <p:nvPr/>
          </p:nvSpPr>
          <p:spPr bwMode="auto">
            <a:xfrm>
              <a:off x="0" y="0"/>
              <a:ext cx="257" cy="363"/>
            </a:xfrm>
            <a:prstGeom prst="rect">
              <a:avLst/>
            </a:prstGeom>
            <a:solidFill>
              <a:srgbClr val="FFE1C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23" name="Rectangle 37"/>
            <p:cNvSpPr>
              <a:spLocks noChangeAspect="1" noChangeArrowheads="1"/>
            </p:cNvSpPr>
            <p:nvPr/>
          </p:nvSpPr>
          <p:spPr bwMode="auto">
            <a:xfrm>
              <a:off x="514" y="0"/>
              <a:ext cx="257" cy="363"/>
            </a:xfrm>
            <a:prstGeom prst="rect">
              <a:avLst/>
            </a:prstGeom>
            <a:solidFill>
              <a:srgbClr val="FFE1C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24" name="Rectangle 38"/>
            <p:cNvSpPr>
              <a:spLocks noChangeAspect="1" noChangeArrowheads="1"/>
            </p:cNvSpPr>
            <p:nvPr/>
          </p:nvSpPr>
          <p:spPr bwMode="auto">
            <a:xfrm>
              <a:off x="23" y="29"/>
              <a:ext cx="722" cy="304"/>
            </a:xfrm>
            <a:prstGeom prst="rect">
              <a:avLst/>
            </a:prstGeom>
            <a:solidFill>
              <a:srgbClr val="FF86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卖方</a:t>
              </a:r>
            </a:p>
          </p:txBody>
        </p:sp>
      </p:grpSp>
      <p:grpSp>
        <p:nvGrpSpPr>
          <p:cNvPr id="125" name="Group 46"/>
          <p:cNvGrpSpPr>
            <a:grpSpLocks noChangeAspect="1"/>
          </p:cNvGrpSpPr>
          <p:nvPr/>
        </p:nvGrpSpPr>
        <p:grpSpPr bwMode="auto">
          <a:xfrm>
            <a:off x="2335213" y="3363913"/>
            <a:ext cx="2305050" cy="576262"/>
            <a:chOff x="0" y="0"/>
            <a:chExt cx="771" cy="363"/>
          </a:xfrm>
        </p:grpSpPr>
        <p:sp>
          <p:nvSpPr>
            <p:cNvPr id="126" name="Rectangle 47"/>
            <p:cNvSpPr>
              <a:spLocks noChangeAspect="1" noChangeArrowheads="1"/>
            </p:cNvSpPr>
            <p:nvPr/>
          </p:nvSpPr>
          <p:spPr bwMode="auto">
            <a:xfrm>
              <a:off x="0"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27" name="Rectangle 48"/>
            <p:cNvSpPr>
              <a:spLocks noChangeAspect="1" noChangeArrowheads="1"/>
            </p:cNvSpPr>
            <p:nvPr/>
          </p:nvSpPr>
          <p:spPr bwMode="auto">
            <a:xfrm>
              <a:off x="514"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28" name="Rectangle 49"/>
            <p:cNvSpPr>
              <a:spLocks noChangeAspect="1" noChangeArrowheads="1"/>
            </p:cNvSpPr>
            <p:nvPr/>
          </p:nvSpPr>
          <p:spPr bwMode="auto">
            <a:xfrm>
              <a:off x="23" y="30"/>
              <a:ext cx="725" cy="303"/>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市场 人员“冻结货款”</a:t>
              </a:r>
            </a:p>
          </p:txBody>
        </p:sp>
      </p:grpSp>
      <p:sp>
        <p:nvSpPr>
          <p:cNvPr id="129" name="Rectangle 41"/>
          <p:cNvSpPr>
            <a:spLocks noChangeArrowheads="1"/>
          </p:cNvSpPr>
          <p:nvPr/>
        </p:nvSpPr>
        <p:spPr bwMode="auto">
          <a:xfrm>
            <a:off x="9031288" y="1771650"/>
            <a:ext cx="1439862" cy="1365250"/>
          </a:xfrm>
          <a:prstGeom prst="rect">
            <a:avLst/>
          </a:prstGeom>
          <a:noFill/>
          <a:ln w="12700" cap="flat" cmpd="sng">
            <a:solidFill>
              <a:schemeClr val="tx1"/>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30" name="Rectangle 42"/>
          <p:cNvSpPr>
            <a:spLocks noChangeAspect="1" noChangeArrowheads="1"/>
          </p:cNvSpPr>
          <p:nvPr/>
        </p:nvSpPr>
        <p:spPr bwMode="auto">
          <a:xfrm>
            <a:off x="9175750" y="2320925"/>
            <a:ext cx="287338" cy="215900"/>
          </a:xfrm>
          <a:prstGeom prst="rect">
            <a:avLst/>
          </a:prstGeom>
          <a:solidFill>
            <a:srgbClr val="FF86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endParaRPr 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31" name="Rectangle 44"/>
          <p:cNvSpPr>
            <a:spLocks noChangeAspect="1" noChangeArrowheads="1"/>
          </p:cNvSpPr>
          <p:nvPr/>
        </p:nvSpPr>
        <p:spPr bwMode="auto">
          <a:xfrm>
            <a:off x="9175750" y="2720975"/>
            <a:ext cx="287338" cy="215900"/>
          </a:xfrm>
          <a:prstGeom prst="rect">
            <a:avLst/>
          </a:prstGeom>
          <a:solidFill>
            <a:srgbClr val="266E7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endParaRPr 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32" name="Rectangle 45"/>
          <p:cNvSpPr>
            <a:spLocks noChangeAspect="1" noChangeArrowheads="1"/>
          </p:cNvSpPr>
          <p:nvPr/>
        </p:nvSpPr>
        <p:spPr bwMode="auto">
          <a:xfrm>
            <a:off x="9175750" y="1955800"/>
            <a:ext cx="287338" cy="215900"/>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endParaRPr 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33" name="Text Box 50"/>
          <p:cNvSpPr txBox="1">
            <a:spLocks noChangeArrowheads="1"/>
          </p:cNvSpPr>
          <p:nvPr/>
        </p:nvSpPr>
        <p:spPr bwMode="auto">
          <a:xfrm>
            <a:off x="9536113" y="1914525"/>
            <a:ext cx="800219" cy="276999"/>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200" b="1" dirty="0">
                <a:solidFill>
                  <a:srgbClr val="1C6E31"/>
                </a:solidFill>
                <a:latin typeface="微软雅黑" panose="020B0503020204020204" pitchFamily="34" charset="-122"/>
                <a:ea typeface="微软雅黑" panose="020B0503020204020204" pitchFamily="34" charset="-122"/>
              </a:rPr>
              <a:t>市场操作</a:t>
            </a:r>
          </a:p>
        </p:txBody>
      </p:sp>
      <p:sp>
        <p:nvSpPr>
          <p:cNvPr id="134" name="Text Box 51"/>
          <p:cNvSpPr txBox="1">
            <a:spLocks noChangeArrowheads="1"/>
          </p:cNvSpPr>
          <p:nvPr/>
        </p:nvSpPr>
        <p:spPr bwMode="auto">
          <a:xfrm>
            <a:off x="9536113" y="2720975"/>
            <a:ext cx="800219" cy="276999"/>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200" b="1" dirty="0">
                <a:solidFill>
                  <a:srgbClr val="196F95"/>
                </a:solidFill>
                <a:latin typeface="微软雅黑" panose="020B0503020204020204" pitchFamily="34" charset="-122"/>
                <a:ea typeface="微软雅黑" panose="020B0503020204020204" pitchFamily="34" charset="-122"/>
              </a:rPr>
              <a:t>买方操作</a:t>
            </a:r>
          </a:p>
        </p:txBody>
      </p:sp>
      <p:sp>
        <p:nvSpPr>
          <p:cNvPr id="135" name="Text Box 52"/>
          <p:cNvSpPr txBox="1">
            <a:spLocks noChangeArrowheads="1"/>
          </p:cNvSpPr>
          <p:nvPr/>
        </p:nvSpPr>
        <p:spPr bwMode="auto">
          <a:xfrm>
            <a:off x="9534525" y="2320925"/>
            <a:ext cx="793750" cy="274638"/>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200" b="1" dirty="0">
                <a:solidFill>
                  <a:srgbClr val="FF9900"/>
                </a:solidFill>
                <a:latin typeface="微软雅黑" panose="020B0503020204020204" pitchFamily="34" charset="-122"/>
                <a:ea typeface="微软雅黑" panose="020B0503020204020204" pitchFamily="34" charset="-122"/>
              </a:rPr>
              <a:t>卖方操作</a:t>
            </a:r>
          </a:p>
        </p:txBody>
      </p:sp>
      <p:grpSp>
        <p:nvGrpSpPr>
          <p:cNvPr id="136" name="Group 7"/>
          <p:cNvGrpSpPr>
            <a:grpSpLocks noChangeAspect="1"/>
          </p:cNvGrpSpPr>
          <p:nvPr/>
        </p:nvGrpSpPr>
        <p:grpSpPr bwMode="auto">
          <a:xfrm>
            <a:off x="2335213" y="2573338"/>
            <a:ext cx="2305050" cy="501650"/>
            <a:chOff x="0" y="0"/>
            <a:chExt cx="1786" cy="727"/>
          </a:xfrm>
        </p:grpSpPr>
        <p:sp>
          <p:nvSpPr>
            <p:cNvPr id="137" name="Rectangle 8"/>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38" name="Rectangle 9"/>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39" name="Rectangle 10"/>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40" name="Rectangle 11"/>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41" name="Rectangle 12"/>
            <p:cNvSpPr>
              <a:spLocks noChangeAspect="1" noChangeArrowheads="1"/>
            </p:cNvSpPr>
            <p:nvPr/>
          </p:nvSpPr>
          <p:spPr bwMode="auto">
            <a:xfrm>
              <a:off x="68" y="62"/>
              <a:ext cx="1649" cy="603"/>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交易商是否主动付货款</a:t>
              </a:r>
            </a:p>
          </p:txBody>
        </p:sp>
      </p:grpSp>
      <p:sp>
        <p:nvSpPr>
          <p:cNvPr id="142" name="直线 26"/>
          <p:cNvSpPr>
            <a:spLocks noChangeShapeType="1"/>
          </p:cNvSpPr>
          <p:nvPr/>
        </p:nvSpPr>
        <p:spPr bwMode="auto">
          <a:xfrm>
            <a:off x="4567238" y="2800350"/>
            <a:ext cx="785812" cy="0"/>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43" name="Text Box 61"/>
          <p:cNvSpPr txBox="1">
            <a:spLocks noChangeArrowheads="1"/>
          </p:cNvSpPr>
          <p:nvPr/>
        </p:nvSpPr>
        <p:spPr bwMode="auto">
          <a:xfrm>
            <a:off x="4806950" y="2498725"/>
            <a:ext cx="338554" cy="276999"/>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200" b="1">
                <a:solidFill>
                  <a:srgbClr val="196F95"/>
                </a:solidFill>
                <a:latin typeface="微软雅黑" panose="020B0503020204020204" pitchFamily="34" charset="-122"/>
                <a:ea typeface="微软雅黑" panose="020B0503020204020204" pitchFamily="34" charset="-122"/>
              </a:rPr>
              <a:t>是</a:t>
            </a:r>
          </a:p>
        </p:txBody>
      </p:sp>
      <p:sp>
        <p:nvSpPr>
          <p:cNvPr id="144" name="Text Box 63"/>
          <p:cNvSpPr txBox="1">
            <a:spLocks noChangeArrowheads="1"/>
          </p:cNvSpPr>
          <p:nvPr/>
        </p:nvSpPr>
        <p:spPr bwMode="auto">
          <a:xfrm>
            <a:off x="3006725" y="3089275"/>
            <a:ext cx="338554" cy="276999"/>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200" b="1">
                <a:solidFill>
                  <a:srgbClr val="196F95"/>
                </a:solidFill>
                <a:latin typeface="微软雅黑" panose="020B0503020204020204" pitchFamily="34" charset="-122"/>
                <a:ea typeface="微软雅黑" panose="020B0503020204020204" pitchFamily="34" charset="-122"/>
              </a:rPr>
              <a:t>否</a:t>
            </a:r>
          </a:p>
        </p:txBody>
      </p:sp>
      <p:grpSp>
        <p:nvGrpSpPr>
          <p:cNvPr id="145" name="Group 7"/>
          <p:cNvGrpSpPr>
            <a:grpSpLocks noChangeAspect="1"/>
          </p:cNvGrpSpPr>
          <p:nvPr/>
        </p:nvGrpSpPr>
        <p:grpSpPr bwMode="auto">
          <a:xfrm>
            <a:off x="5287963" y="2549525"/>
            <a:ext cx="2305050" cy="501650"/>
            <a:chOff x="0" y="0"/>
            <a:chExt cx="1786" cy="727"/>
          </a:xfrm>
        </p:grpSpPr>
        <p:sp>
          <p:nvSpPr>
            <p:cNvPr id="146" name="Rectangle 8"/>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47" name="Rectangle 9"/>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48" name="Rectangle 10"/>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49" name="Rectangle 11"/>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50" name="Rectangle 12"/>
            <p:cNvSpPr>
              <a:spLocks noChangeAspect="1" noChangeArrowheads="1"/>
            </p:cNvSpPr>
            <p:nvPr/>
          </p:nvSpPr>
          <p:spPr bwMode="auto">
            <a:xfrm>
              <a:off x="68" y="62"/>
              <a:ext cx="1649" cy="603"/>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在客户端提出付款申请</a:t>
              </a:r>
            </a:p>
          </p:txBody>
        </p:sp>
      </p:grpSp>
      <p:grpSp>
        <p:nvGrpSpPr>
          <p:cNvPr id="151" name="Group 7"/>
          <p:cNvGrpSpPr>
            <a:grpSpLocks noChangeAspect="1"/>
          </p:cNvGrpSpPr>
          <p:nvPr/>
        </p:nvGrpSpPr>
        <p:grpSpPr bwMode="auto">
          <a:xfrm>
            <a:off x="5287963" y="3359150"/>
            <a:ext cx="2305050" cy="501650"/>
            <a:chOff x="0" y="0"/>
            <a:chExt cx="1786" cy="727"/>
          </a:xfrm>
        </p:grpSpPr>
        <p:sp>
          <p:nvSpPr>
            <p:cNvPr id="152" name="Rectangle 8"/>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53" name="Rectangle 9"/>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54" name="Rectangle 10"/>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55" name="Rectangle 11"/>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56" name="Rectangle 12"/>
            <p:cNvSpPr>
              <a:spLocks noChangeAspect="1" noChangeArrowheads="1"/>
            </p:cNvSpPr>
            <p:nvPr/>
          </p:nvSpPr>
          <p:spPr bwMode="auto">
            <a:xfrm>
              <a:off x="68" y="62"/>
              <a:ext cx="1649" cy="603"/>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系统自动冻结货款</a:t>
              </a:r>
            </a:p>
          </p:txBody>
        </p:sp>
      </p:grpSp>
      <p:sp>
        <p:nvSpPr>
          <p:cNvPr id="157" name="直线 26"/>
          <p:cNvSpPr>
            <a:spLocks noChangeShapeType="1"/>
          </p:cNvSpPr>
          <p:nvPr/>
        </p:nvSpPr>
        <p:spPr bwMode="auto">
          <a:xfrm>
            <a:off x="3414713" y="4300538"/>
            <a:ext cx="1873250" cy="0"/>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158" name="Group 86"/>
          <p:cNvGrpSpPr>
            <a:grpSpLocks noChangeAspect="1"/>
          </p:cNvGrpSpPr>
          <p:nvPr/>
        </p:nvGrpSpPr>
        <p:grpSpPr bwMode="auto">
          <a:xfrm>
            <a:off x="5287963" y="4011613"/>
            <a:ext cx="2305050" cy="500062"/>
            <a:chOff x="0" y="0"/>
            <a:chExt cx="771" cy="363"/>
          </a:xfrm>
        </p:grpSpPr>
        <p:sp>
          <p:nvSpPr>
            <p:cNvPr id="159" name="Rectangle 87"/>
            <p:cNvSpPr>
              <a:spLocks noChangeAspect="1" noChangeArrowheads="1"/>
            </p:cNvSpPr>
            <p:nvPr/>
          </p:nvSpPr>
          <p:spPr bwMode="auto">
            <a:xfrm>
              <a:off x="0"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60" name="Rectangle 88"/>
            <p:cNvSpPr>
              <a:spLocks noChangeAspect="1" noChangeArrowheads="1"/>
            </p:cNvSpPr>
            <p:nvPr/>
          </p:nvSpPr>
          <p:spPr bwMode="auto">
            <a:xfrm>
              <a:off x="514"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61" name="Rectangle 89"/>
            <p:cNvSpPr>
              <a:spLocks noChangeAspect="1" noChangeArrowheads="1"/>
            </p:cNvSpPr>
            <p:nvPr/>
          </p:nvSpPr>
          <p:spPr bwMode="auto">
            <a:xfrm>
              <a:off x="23" y="30"/>
              <a:ext cx="725" cy="303"/>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交收配货</a:t>
              </a:r>
            </a:p>
          </p:txBody>
        </p:sp>
      </p:grpSp>
      <p:sp>
        <p:nvSpPr>
          <p:cNvPr id="162" name="直线 26"/>
          <p:cNvSpPr>
            <a:spLocks noChangeShapeType="1"/>
          </p:cNvSpPr>
          <p:nvPr/>
        </p:nvSpPr>
        <p:spPr bwMode="auto">
          <a:xfrm>
            <a:off x="7591425" y="4300538"/>
            <a:ext cx="360363" cy="0"/>
          </a:xfrm>
          <a:prstGeom prst="line">
            <a:avLst/>
          </a:prstGeom>
          <a:noFill/>
          <a:ln w="19050" cap="flat" cmpd="sng">
            <a:solidFill>
              <a:srgbClr val="33CC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163" name="Group 92"/>
          <p:cNvGrpSpPr>
            <a:grpSpLocks noChangeAspect="1"/>
          </p:cNvGrpSpPr>
          <p:nvPr/>
        </p:nvGrpSpPr>
        <p:grpSpPr bwMode="auto">
          <a:xfrm>
            <a:off x="5287963" y="4676775"/>
            <a:ext cx="2305050" cy="498475"/>
            <a:chOff x="0" y="0"/>
            <a:chExt cx="771" cy="363"/>
          </a:xfrm>
        </p:grpSpPr>
        <p:sp>
          <p:nvSpPr>
            <p:cNvPr id="164" name="Rectangle 93"/>
            <p:cNvSpPr>
              <a:spLocks noChangeAspect="1" noChangeArrowheads="1"/>
            </p:cNvSpPr>
            <p:nvPr/>
          </p:nvSpPr>
          <p:spPr bwMode="auto">
            <a:xfrm>
              <a:off x="0"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65" name="Rectangle 94"/>
            <p:cNvSpPr>
              <a:spLocks noChangeAspect="1" noChangeArrowheads="1"/>
            </p:cNvSpPr>
            <p:nvPr/>
          </p:nvSpPr>
          <p:spPr bwMode="auto">
            <a:xfrm>
              <a:off x="514"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66" name="Rectangle 95"/>
            <p:cNvSpPr>
              <a:spLocks noChangeAspect="1" noChangeArrowheads="1"/>
            </p:cNvSpPr>
            <p:nvPr/>
          </p:nvSpPr>
          <p:spPr bwMode="auto">
            <a:xfrm>
              <a:off x="23" y="30"/>
              <a:ext cx="725" cy="303"/>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交收处理</a:t>
              </a:r>
            </a:p>
          </p:txBody>
        </p:sp>
      </p:grpSp>
      <p:sp>
        <p:nvSpPr>
          <p:cNvPr id="167" name="直线 26"/>
          <p:cNvSpPr>
            <a:spLocks noChangeShapeType="1"/>
          </p:cNvSpPr>
          <p:nvPr/>
        </p:nvSpPr>
        <p:spPr bwMode="auto">
          <a:xfrm>
            <a:off x="3343275" y="5302250"/>
            <a:ext cx="5616575" cy="1588"/>
          </a:xfrm>
          <a:prstGeom prst="line">
            <a:avLst/>
          </a:prstGeom>
          <a:noFill/>
          <a:ln w="19050" cap="flat" cmpd="sng">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68" name="直线 26"/>
          <p:cNvSpPr>
            <a:spLocks noChangeShapeType="1"/>
          </p:cNvSpPr>
          <p:nvPr/>
        </p:nvSpPr>
        <p:spPr bwMode="auto">
          <a:xfrm flipH="1">
            <a:off x="3343275" y="5305425"/>
            <a:ext cx="6350" cy="277813"/>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169" name="Group 99"/>
          <p:cNvGrpSpPr>
            <a:grpSpLocks noChangeAspect="1"/>
          </p:cNvGrpSpPr>
          <p:nvPr/>
        </p:nvGrpSpPr>
        <p:grpSpPr bwMode="auto">
          <a:xfrm>
            <a:off x="2840038" y="5541963"/>
            <a:ext cx="1009650" cy="436562"/>
            <a:chOff x="0" y="0"/>
            <a:chExt cx="771" cy="363"/>
          </a:xfrm>
        </p:grpSpPr>
        <p:sp>
          <p:nvSpPr>
            <p:cNvPr id="170" name="Rectangle 100"/>
            <p:cNvSpPr>
              <a:spLocks noChangeAspect="1" noChangeArrowheads="1"/>
            </p:cNvSpPr>
            <p:nvPr/>
          </p:nvSpPr>
          <p:spPr bwMode="auto">
            <a:xfrm>
              <a:off x="0"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71" name="Rectangle 101"/>
            <p:cNvSpPr>
              <a:spLocks noChangeAspect="1" noChangeArrowheads="1"/>
            </p:cNvSpPr>
            <p:nvPr/>
          </p:nvSpPr>
          <p:spPr bwMode="auto">
            <a:xfrm>
              <a:off x="514"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72" name="Rectangle 102"/>
            <p:cNvSpPr>
              <a:spLocks noChangeAspect="1" noChangeArrowheads="1"/>
            </p:cNvSpPr>
            <p:nvPr/>
          </p:nvSpPr>
          <p:spPr bwMode="auto">
            <a:xfrm>
              <a:off x="23" y="30"/>
              <a:ext cx="725" cy="302"/>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买方违约</a:t>
              </a:r>
            </a:p>
          </p:txBody>
        </p:sp>
      </p:grpSp>
      <p:sp>
        <p:nvSpPr>
          <p:cNvPr id="173" name="直线 26"/>
          <p:cNvSpPr>
            <a:spLocks noChangeShapeType="1"/>
          </p:cNvSpPr>
          <p:nvPr/>
        </p:nvSpPr>
        <p:spPr bwMode="auto">
          <a:xfrm flipH="1">
            <a:off x="4781550" y="5305425"/>
            <a:ext cx="6350" cy="277813"/>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174" name="Group 105"/>
          <p:cNvGrpSpPr>
            <a:grpSpLocks noChangeAspect="1"/>
          </p:cNvGrpSpPr>
          <p:nvPr/>
        </p:nvGrpSpPr>
        <p:grpSpPr bwMode="auto">
          <a:xfrm>
            <a:off x="4278313" y="5541963"/>
            <a:ext cx="1009650" cy="436562"/>
            <a:chOff x="0" y="0"/>
            <a:chExt cx="771" cy="363"/>
          </a:xfrm>
        </p:grpSpPr>
        <p:sp>
          <p:nvSpPr>
            <p:cNvPr id="175" name="Rectangle 106"/>
            <p:cNvSpPr>
              <a:spLocks noChangeAspect="1" noChangeArrowheads="1"/>
            </p:cNvSpPr>
            <p:nvPr/>
          </p:nvSpPr>
          <p:spPr bwMode="auto">
            <a:xfrm>
              <a:off x="0"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76" name="Rectangle 107"/>
            <p:cNvSpPr>
              <a:spLocks noChangeAspect="1" noChangeArrowheads="1"/>
            </p:cNvSpPr>
            <p:nvPr/>
          </p:nvSpPr>
          <p:spPr bwMode="auto">
            <a:xfrm>
              <a:off x="514"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77" name="Rectangle 108"/>
            <p:cNvSpPr>
              <a:spLocks noChangeAspect="1" noChangeArrowheads="1"/>
            </p:cNvSpPr>
            <p:nvPr/>
          </p:nvSpPr>
          <p:spPr bwMode="auto">
            <a:xfrm>
              <a:off x="23" y="30"/>
              <a:ext cx="725" cy="302"/>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正常交收</a:t>
              </a:r>
            </a:p>
          </p:txBody>
        </p:sp>
      </p:grpSp>
      <p:sp>
        <p:nvSpPr>
          <p:cNvPr id="178" name="直线 26"/>
          <p:cNvSpPr>
            <a:spLocks noChangeShapeType="1"/>
          </p:cNvSpPr>
          <p:nvPr/>
        </p:nvSpPr>
        <p:spPr bwMode="auto">
          <a:xfrm flipH="1">
            <a:off x="6078538" y="5300663"/>
            <a:ext cx="6350" cy="2778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179" name="Group 110"/>
          <p:cNvGrpSpPr>
            <a:grpSpLocks noChangeAspect="1"/>
          </p:cNvGrpSpPr>
          <p:nvPr/>
        </p:nvGrpSpPr>
        <p:grpSpPr bwMode="auto">
          <a:xfrm>
            <a:off x="5575300" y="5537200"/>
            <a:ext cx="1009650" cy="441325"/>
            <a:chOff x="0" y="0"/>
            <a:chExt cx="771" cy="363"/>
          </a:xfrm>
        </p:grpSpPr>
        <p:sp>
          <p:nvSpPr>
            <p:cNvPr id="180" name="Rectangle 111"/>
            <p:cNvSpPr>
              <a:spLocks noChangeAspect="1" noChangeArrowheads="1"/>
            </p:cNvSpPr>
            <p:nvPr/>
          </p:nvSpPr>
          <p:spPr bwMode="auto">
            <a:xfrm>
              <a:off x="0"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81" name="Rectangle 112"/>
            <p:cNvSpPr>
              <a:spLocks noChangeAspect="1" noChangeArrowheads="1"/>
            </p:cNvSpPr>
            <p:nvPr/>
          </p:nvSpPr>
          <p:spPr bwMode="auto">
            <a:xfrm>
              <a:off x="514"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82" name="Rectangle 113"/>
            <p:cNvSpPr>
              <a:spLocks noChangeAspect="1" noChangeArrowheads="1"/>
            </p:cNvSpPr>
            <p:nvPr/>
          </p:nvSpPr>
          <p:spPr bwMode="auto">
            <a:xfrm>
              <a:off x="23" y="30"/>
              <a:ext cx="725" cy="303"/>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双方违约</a:t>
              </a:r>
            </a:p>
          </p:txBody>
        </p:sp>
      </p:grpSp>
      <p:sp>
        <p:nvSpPr>
          <p:cNvPr id="183" name="直线 26"/>
          <p:cNvSpPr>
            <a:spLocks noChangeShapeType="1"/>
          </p:cNvSpPr>
          <p:nvPr/>
        </p:nvSpPr>
        <p:spPr bwMode="auto">
          <a:xfrm flipH="1">
            <a:off x="7502525" y="5310188"/>
            <a:ext cx="6350" cy="2778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184" name="Group 115"/>
          <p:cNvGrpSpPr>
            <a:grpSpLocks noChangeAspect="1"/>
          </p:cNvGrpSpPr>
          <p:nvPr/>
        </p:nvGrpSpPr>
        <p:grpSpPr bwMode="auto">
          <a:xfrm>
            <a:off x="6999288" y="5546725"/>
            <a:ext cx="1009650" cy="431800"/>
            <a:chOff x="0" y="0"/>
            <a:chExt cx="771" cy="363"/>
          </a:xfrm>
        </p:grpSpPr>
        <p:sp>
          <p:nvSpPr>
            <p:cNvPr id="185" name="Rectangle 116"/>
            <p:cNvSpPr>
              <a:spLocks noChangeAspect="1" noChangeArrowheads="1"/>
            </p:cNvSpPr>
            <p:nvPr/>
          </p:nvSpPr>
          <p:spPr bwMode="auto">
            <a:xfrm>
              <a:off x="0"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86" name="Rectangle 117"/>
            <p:cNvSpPr>
              <a:spLocks noChangeAspect="1" noChangeArrowheads="1"/>
            </p:cNvSpPr>
            <p:nvPr/>
          </p:nvSpPr>
          <p:spPr bwMode="auto">
            <a:xfrm>
              <a:off x="514"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87" name="Rectangle 118"/>
            <p:cNvSpPr>
              <a:spLocks noChangeAspect="1" noChangeArrowheads="1"/>
            </p:cNvSpPr>
            <p:nvPr/>
          </p:nvSpPr>
          <p:spPr bwMode="auto">
            <a:xfrm>
              <a:off x="23" y="29"/>
              <a:ext cx="725" cy="304"/>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卖方违约</a:t>
              </a:r>
            </a:p>
          </p:txBody>
        </p:sp>
      </p:grpSp>
      <p:sp>
        <p:nvSpPr>
          <p:cNvPr id="188" name="Text Box 119"/>
          <p:cNvSpPr txBox="1">
            <a:spLocks noChangeArrowheads="1"/>
          </p:cNvSpPr>
          <p:nvPr/>
        </p:nvSpPr>
        <p:spPr bwMode="auto">
          <a:xfrm>
            <a:off x="5072063" y="766763"/>
            <a:ext cx="1655762" cy="369332"/>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b="1">
                <a:solidFill>
                  <a:schemeClr val="tx2"/>
                </a:solidFill>
                <a:latin typeface="微软雅黑" panose="020B0503020204020204" pitchFamily="34" charset="-122"/>
                <a:ea typeface="微软雅黑" panose="020B0503020204020204" pitchFamily="34" charset="-122"/>
              </a:rPr>
              <a:t>交收期</a:t>
            </a:r>
          </a:p>
        </p:txBody>
      </p:sp>
      <p:sp>
        <p:nvSpPr>
          <p:cNvPr id="189" name="直线 26"/>
          <p:cNvSpPr>
            <a:spLocks noChangeShapeType="1"/>
          </p:cNvSpPr>
          <p:nvPr/>
        </p:nvSpPr>
        <p:spPr bwMode="auto">
          <a:xfrm flipH="1">
            <a:off x="8958263" y="5303838"/>
            <a:ext cx="6350" cy="2778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190" name="Group 115"/>
          <p:cNvGrpSpPr>
            <a:grpSpLocks noChangeAspect="1"/>
          </p:cNvGrpSpPr>
          <p:nvPr/>
        </p:nvGrpSpPr>
        <p:grpSpPr bwMode="auto">
          <a:xfrm>
            <a:off x="8455025" y="5540375"/>
            <a:ext cx="1009650" cy="431800"/>
            <a:chOff x="0" y="0"/>
            <a:chExt cx="771" cy="363"/>
          </a:xfrm>
        </p:grpSpPr>
        <p:sp>
          <p:nvSpPr>
            <p:cNvPr id="191" name="Rectangle 116"/>
            <p:cNvSpPr>
              <a:spLocks noChangeAspect="1" noChangeArrowheads="1"/>
            </p:cNvSpPr>
            <p:nvPr/>
          </p:nvSpPr>
          <p:spPr bwMode="auto">
            <a:xfrm>
              <a:off x="0"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92" name="Rectangle 117"/>
            <p:cNvSpPr>
              <a:spLocks noChangeAspect="1" noChangeArrowheads="1"/>
            </p:cNvSpPr>
            <p:nvPr/>
          </p:nvSpPr>
          <p:spPr bwMode="auto">
            <a:xfrm>
              <a:off x="514"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93" name="Rectangle 118"/>
            <p:cNvSpPr>
              <a:spLocks noChangeAspect="1" noChangeArrowheads="1"/>
            </p:cNvSpPr>
            <p:nvPr/>
          </p:nvSpPr>
          <p:spPr bwMode="auto">
            <a:xfrm>
              <a:off x="23" y="29"/>
              <a:ext cx="725" cy="304"/>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协议交收</a:t>
              </a:r>
            </a:p>
          </p:txBody>
        </p:sp>
      </p:grpSp>
    </p:spTree>
    <p:extLst>
      <p:ext uri="{BB962C8B-B14F-4D97-AF65-F5344CB8AC3E}">
        <p14:creationId xmlns:p14="http://schemas.microsoft.com/office/powerpoint/2010/main" val="992169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现货即期模式交易流程</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14067" y="6438661"/>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194" name="文本框 9"/>
          <p:cNvSpPr>
            <a:spLocks noChangeArrowheads="1"/>
          </p:cNvSpPr>
          <p:nvPr/>
        </p:nvSpPr>
        <p:spPr bwMode="auto">
          <a:xfrm>
            <a:off x="-28136" y="917575"/>
            <a:ext cx="12017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sz="2200" b="1">
                <a:solidFill>
                  <a:srgbClr val="FFFFFF"/>
                </a:solidFill>
                <a:latin typeface="微软雅黑" panose="020B0503020204020204" pitchFamily="34" charset="-122"/>
                <a:ea typeface="微软雅黑" panose="020B0503020204020204" pitchFamily="34" charset="-122"/>
              </a:rPr>
              <a:t>目录页</a:t>
            </a:r>
          </a:p>
        </p:txBody>
      </p:sp>
      <p:sp>
        <p:nvSpPr>
          <p:cNvPr id="195" name="Rectangle 38"/>
          <p:cNvSpPr>
            <a:spLocks noChangeArrowheads="1"/>
          </p:cNvSpPr>
          <p:nvPr/>
        </p:nvSpPr>
        <p:spPr bwMode="auto">
          <a:xfrm>
            <a:off x="-261499" y="3249613"/>
            <a:ext cx="184150" cy="366712"/>
          </a:xfrm>
          <a:prstGeom prst="rect">
            <a:avLst/>
          </a:prstGeom>
          <a:noFill/>
          <a:ln>
            <a:noFill/>
          </a:ln>
          <a:effectLst>
            <a:prstShdw prst="shdw17" dist="17961" dir="2700000">
              <a:srgbClr val="37257B"/>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96" name="Rectangle 43"/>
          <p:cNvSpPr>
            <a:spLocks noChangeArrowheads="1"/>
          </p:cNvSpPr>
          <p:nvPr/>
        </p:nvSpPr>
        <p:spPr bwMode="auto">
          <a:xfrm>
            <a:off x="-261499" y="2968625"/>
            <a:ext cx="184150" cy="366713"/>
          </a:xfrm>
          <a:prstGeom prst="rect">
            <a:avLst/>
          </a:prstGeom>
          <a:noFill/>
          <a:ln>
            <a:noFill/>
          </a:ln>
          <a:effectLst>
            <a:prstShdw prst="shdw17" dist="17961" dir="2700000">
              <a:srgbClr val="37257B"/>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197" name="Text Box 6"/>
          <p:cNvSpPr txBox="1">
            <a:spLocks noChangeArrowheads="1"/>
          </p:cNvSpPr>
          <p:nvPr/>
        </p:nvSpPr>
        <p:spPr bwMode="auto">
          <a:xfrm>
            <a:off x="908529" y="1889125"/>
            <a:ext cx="553998"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 现 货 协 议 交 收 流 程 二</a:t>
            </a:r>
          </a:p>
        </p:txBody>
      </p:sp>
      <p:sp>
        <p:nvSpPr>
          <p:cNvPr id="198" name="直线 26"/>
          <p:cNvSpPr>
            <a:spLocks noChangeShapeType="1"/>
          </p:cNvSpPr>
          <p:nvPr/>
        </p:nvSpPr>
        <p:spPr bwMode="auto">
          <a:xfrm flipH="1">
            <a:off x="2600764" y="5167313"/>
            <a:ext cx="3175" cy="4937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99" name="直线 26"/>
          <p:cNvSpPr>
            <a:spLocks noChangeShapeType="1"/>
          </p:cNvSpPr>
          <p:nvPr/>
        </p:nvSpPr>
        <p:spPr bwMode="auto">
          <a:xfrm>
            <a:off x="6198039" y="5054600"/>
            <a:ext cx="1439863" cy="0"/>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200" name="Group 134"/>
          <p:cNvGrpSpPr>
            <a:grpSpLocks noChangeAspect="1"/>
          </p:cNvGrpSpPr>
          <p:nvPr/>
        </p:nvGrpSpPr>
        <p:grpSpPr bwMode="auto">
          <a:xfrm>
            <a:off x="7637902" y="4679950"/>
            <a:ext cx="1800225" cy="746125"/>
            <a:chOff x="0" y="0"/>
            <a:chExt cx="771" cy="363"/>
          </a:xfrm>
        </p:grpSpPr>
        <p:sp>
          <p:nvSpPr>
            <p:cNvPr id="201" name="Rectangle 135"/>
            <p:cNvSpPr>
              <a:spLocks noChangeAspect="1" noChangeArrowheads="1"/>
            </p:cNvSpPr>
            <p:nvPr/>
          </p:nvSpPr>
          <p:spPr bwMode="auto">
            <a:xfrm>
              <a:off x="0"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02" name="Rectangle 136"/>
            <p:cNvSpPr>
              <a:spLocks noChangeAspect="1" noChangeArrowheads="1"/>
            </p:cNvSpPr>
            <p:nvPr/>
          </p:nvSpPr>
          <p:spPr bwMode="auto">
            <a:xfrm>
              <a:off x="514"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03" name="Rectangle 137"/>
            <p:cNvSpPr>
              <a:spLocks noChangeAspect="1" noChangeArrowheads="1"/>
            </p:cNvSpPr>
            <p:nvPr/>
          </p:nvSpPr>
          <p:spPr bwMode="auto">
            <a:xfrm>
              <a:off x="23" y="30"/>
              <a:ext cx="725" cy="303"/>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确认买方无异议，</a:t>
              </a:r>
            </a:p>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释放卖方交收保证金</a:t>
              </a:r>
            </a:p>
          </p:txBody>
        </p:sp>
      </p:grpSp>
      <p:sp>
        <p:nvSpPr>
          <p:cNvPr id="204" name="直线 26"/>
          <p:cNvSpPr>
            <a:spLocks noChangeShapeType="1"/>
          </p:cNvSpPr>
          <p:nvPr/>
        </p:nvSpPr>
        <p:spPr bwMode="auto">
          <a:xfrm flipH="1">
            <a:off x="5480489" y="4238625"/>
            <a:ext cx="6350" cy="493713"/>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205" name="直线 26"/>
          <p:cNvSpPr>
            <a:spLocks noChangeShapeType="1"/>
          </p:cNvSpPr>
          <p:nvPr/>
        </p:nvSpPr>
        <p:spPr bwMode="auto">
          <a:xfrm flipH="1">
            <a:off x="5480489" y="2989263"/>
            <a:ext cx="6350" cy="4937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206" name="直线 26"/>
          <p:cNvSpPr>
            <a:spLocks noChangeShapeType="1"/>
          </p:cNvSpPr>
          <p:nvPr/>
        </p:nvSpPr>
        <p:spPr bwMode="auto">
          <a:xfrm>
            <a:off x="6053577" y="2997200"/>
            <a:ext cx="1439862" cy="0"/>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207" name="直线 26"/>
          <p:cNvSpPr>
            <a:spLocks noChangeShapeType="1"/>
          </p:cNvSpPr>
          <p:nvPr/>
        </p:nvSpPr>
        <p:spPr bwMode="auto">
          <a:xfrm flipH="1">
            <a:off x="5477314" y="2287588"/>
            <a:ext cx="6350" cy="493712"/>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208" name="直线 26"/>
          <p:cNvSpPr>
            <a:spLocks noChangeShapeType="1"/>
          </p:cNvSpPr>
          <p:nvPr/>
        </p:nvSpPr>
        <p:spPr bwMode="auto">
          <a:xfrm flipH="1">
            <a:off x="5477314" y="1412875"/>
            <a:ext cx="6350" cy="493713"/>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209" name="Group 22"/>
          <p:cNvGrpSpPr>
            <a:grpSpLocks noChangeAspect="1"/>
          </p:cNvGrpSpPr>
          <p:nvPr/>
        </p:nvGrpSpPr>
        <p:grpSpPr bwMode="auto">
          <a:xfrm>
            <a:off x="4485127" y="1844675"/>
            <a:ext cx="1979612" cy="719138"/>
            <a:chOff x="0" y="0"/>
            <a:chExt cx="1786" cy="727"/>
          </a:xfrm>
        </p:grpSpPr>
        <p:sp>
          <p:nvSpPr>
            <p:cNvPr id="210" name="Rectangle 23"/>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11" name="Rectangle 24"/>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12" name="Rectangle 25"/>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13" name="Rectangle 26"/>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14" name="Rectangle 27"/>
            <p:cNvSpPr>
              <a:spLocks noChangeAspect="1" noChangeArrowheads="1"/>
            </p:cNvSpPr>
            <p:nvPr/>
          </p:nvSpPr>
          <p:spPr bwMode="auto">
            <a:xfrm>
              <a:off x="69" y="63"/>
              <a:ext cx="1650" cy="602"/>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买方在提货期内获取</a:t>
              </a:r>
            </a:p>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对应的提货单</a:t>
              </a:r>
            </a:p>
          </p:txBody>
        </p:sp>
      </p:grpSp>
      <p:sp>
        <p:nvSpPr>
          <p:cNvPr id="215" name="Rectangle 34"/>
          <p:cNvSpPr>
            <a:spLocks noChangeArrowheads="1"/>
          </p:cNvSpPr>
          <p:nvPr/>
        </p:nvSpPr>
        <p:spPr bwMode="auto">
          <a:xfrm>
            <a:off x="8285602" y="909638"/>
            <a:ext cx="1439862" cy="1366837"/>
          </a:xfrm>
          <a:prstGeom prst="rect">
            <a:avLst/>
          </a:prstGeom>
          <a:noFill/>
          <a:ln w="12700" cap="flat" cmpd="sng">
            <a:solidFill>
              <a:schemeClr val="tx1"/>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16" name="Rectangle 35"/>
          <p:cNvSpPr>
            <a:spLocks noChangeAspect="1" noChangeArrowheads="1"/>
          </p:cNvSpPr>
          <p:nvPr/>
        </p:nvSpPr>
        <p:spPr bwMode="auto">
          <a:xfrm>
            <a:off x="8430064" y="1460500"/>
            <a:ext cx="287338" cy="215900"/>
          </a:xfrm>
          <a:prstGeom prst="rect">
            <a:avLst/>
          </a:prstGeom>
          <a:solidFill>
            <a:srgbClr val="FF86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endParaRPr 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17" name="Rectangle 37"/>
          <p:cNvSpPr>
            <a:spLocks noChangeAspect="1" noChangeArrowheads="1"/>
          </p:cNvSpPr>
          <p:nvPr/>
        </p:nvSpPr>
        <p:spPr bwMode="auto">
          <a:xfrm>
            <a:off x="8430064" y="1095375"/>
            <a:ext cx="287338" cy="215900"/>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endParaRPr 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18" name="Text Box 38"/>
          <p:cNvSpPr txBox="1">
            <a:spLocks noChangeArrowheads="1"/>
          </p:cNvSpPr>
          <p:nvPr/>
        </p:nvSpPr>
        <p:spPr bwMode="auto">
          <a:xfrm>
            <a:off x="8790427" y="1054100"/>
            <a:ext cx="800219" cy="276999"/>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200" b="1">
                <a:solidFill>
                  <a:srgbClr val="1C6E31"/>
                </a:solidFill>
                <a:latin typeface="微软雅黑" panose="020B0503020204020204" pitchFamily="34" charset="-122"/>
                <a:ea typeface="微软雅黑" panose="020B0503020204020204" pitchFamily="34" charset="-122"/>
              </a:rPr>
              <a:t>市场操作</a:t>
            </a:r>
          </a:p>
        </p:txBody>
      </p:sp>
      <p:sp>
        <p:nvSpPr>
          <p:cNvPr id="219" name="Text Box 39"/>
          <p:cNvSpPr txBox="1">
            <a:spLocks noChangeArrowheads="1"/>
          </p:cNvSpPr>
          <p:nvPr/>
        </p:nvSpPr>
        <p:spPr bwMode="auto">
          <a:xfrm>
            <a:off x="8790427" y="1858963"/>
            <a:ext cx="800219" cy="276999"/>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200" b="1">
                <a:solidFill>
                  <a:srgbClr val="196F95"/>
                </a:solidFill>
                <a:latin typeface="微软雅黑" panose="020B0503020204020204" pitchFamily="34" charset="-122"/>
                <a:ea typeface="微软雅黑" panose="020B0503020204020204" pitchFamily="34" charset="-122"/>
              </a:rPr>
              <a:t>买方操作</a:t>
            </a:r>
          </a:p>
        </p:txBody>
      </p:sp>
      <p:sp>
        <p:nvSpPr>
          <p:cNvPr id="220" name="Text Box 40"/>
          <p:cNvSpPr txBox="1">
            <a:spLocks noChangeArrowheads="1"/>
          </p:cNvSpPr>
          <p:nvPr/>
        </p:nvSpPr>
        <p:spPr bwMode="auto">
          <a:xfrm>
            <a:off x="8788839" y="1460500"/>
            <a:ext cx="793750" cy="274638"/>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200" b="1">
                <a:solidFill>
                  <a:srgbClr val="FF9900"/>
                </a:solidFill>
                <a:latin typeface="微软雅黑" panose="020B0503020204020204" pitchFamily="34" charset="-122"/>
                <a:ea typeface="微软雅黑" panose="020B0503020204020204" pitchFamily="34" charset="-122"/>
              </a:rPr>
              <a:t>卖方操作</a:t>
            </a:r>
          </a:p>
        </p:txBody>
      </p:sp>
      <p:grpSp>
        <p:nvGrpSpPr>
          <p:cNvPr id="221" name="Group 79"/>
          <p:cNvGrpSpPr>
            <a:grpSpLocks noChangeAspect="1"/>
          </p:cNvGrpSpPr>
          <p:nvPr/>
        </p:nvGrpSpPr>
        <p:grpSpPr bwMode="auto">
          <a:xfrm>
            <a:off x="4469252" y="1270000"/>
            <a:ext cx="2016125" cy="431800"/>
            <a:chOff x="0" y="0"/>
            <a:chExt cx="771" cy="363"/>
          </a:xfrm>
        </p:grpSpPr>
        <p:sp>
          <p:nvSpPr>
            <p:cNvPr id="222" name="Rectangle 80"/>
            <p:cNvSpPr>
              <a:spLocks noChangeAspect="1" noChangeArrowheads="1"/>
            </p:cNvSpPr>
            <p:nvPr/>
          </p:nvSpPr>
          <p:spPr bwMode="auto">
            <a:xfrm>
              <a:off x="0"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23" name="Rectangle 81"/>
            <p:cNvSpPr>
              <a:spLocks noChangeAspect="1" noChangeArrowheads="1"/>
            </p:cNvSpPr>
            <p:nvPr/>
          </p:nvSpPr>
          <p:spPr bwMode="auto">
            <a:xfrm>
              <a:off x="514"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24" name="Rectangle 82"/>
            <p:cNvSpPr>
              <a:spLocks noChangeAspect="1" noChangeArrowheads="1"/>
            </p:cNvSpPr>
            <p:nvPr/>
          </p:nvSpPr>
          <p:spPr bwMode="auto">
            <a:xfrm>
              <a:off x="23" y="29"/>
              <a:ext cx="725" cy="304"/>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正常交收</a:t>
              </a:r>
            </a:p>
          </p:txBody>
        </p:sp>
      </p:grpSp>
      <p:sp>
        <p:nvSpPr>
          <p:cNvPr id="225" name="Text Box 93"/>
          <p:cNvSpPr txBox="1">
            <a:spLocks noChangeArrowheads="1"/>
          </p:cNvSpPr>
          <p:nvPr/>
        </p:nvSpPr>
        <p:spPr bwMode="auto">
          <a:xfrm>
            <a:off x="3464364" y="787400"/>
            <a:ext cx="3760788" cy="369332"/>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b="1">
                <a:solidFill>
                  <a:schemeClr val="tx2"/>
                </a:solidFill>
                <a:latin typeface="微软雅黑" panose="020B0503020204020204" pitchFamily="34" charset="-122"/>
                <a:ea typeface="微软雅黑" panose="020B0503020204020204" pitchFamily="34" charset="-122"/>
              </a:rPr>
              <a:t>提货期        异议期</a:t>
            </a:r>
          </a:p>
        </p:txBody>
      </p:sp>
      <p:grpSp>
        <p:nvGrpSpPr>
          <p:cNvPr id="226" name="Group 106"/>
          <p:cNvGrpSpPr>
            <a:grpSpLocks noChangeAspect="1"/>
          </p:cNvGrpSpPr>
          <p:nvPr/>
        </p:nvGrpSpPr>
        <p:grpSpPr bwMode="auto">
          <a:xfrm>
            <a:off x="4466077" y="2757488"/>
            <a:ext cx="2019300" cy="466725"/>
            <a:chOff x="0" y="0"/>
            <a:chExt cx="1786" cy="727"/>
          </a:xfrm>
        </p:grpSpPr>
        <p:sp>
          <p:nvSpPr>
            <p:cNvPr id="227" name="Rectangle 107"/>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28" name="Rectangle 108"/>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29" name="Rectangle 109"/>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30" name="Rectangle 110"/>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31" name="Rectangle 111"/>
            <p:cNvSpPr>
              <a:spLocks noChangeAspect="1" noChangeArrowheads="1"/>
            </p:cNvSpPr>
            <p:nvPr/>
          </p:nvSpPr>
          <p:spPr bwMode="auto">
            <a:xfrm>
              <a:off x="67" y="62"/>
              <a:ext cx="1647" cy="603"/>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提单丢失</a:t>
              </a:r>
            </a:p>
          </p:txBody>
        </p:sp>
      </p:grpSp>
      <p:sp>
        <p:nvSpPr>
          <p:cNvPr id="232" name="Rectangle 101"/>
          <p:cNvSpPr>
            <a:spLocks noChangeAspect="1" noChangeArrowheads="1"/>
          </p:cNvSpPr>
          <p:nvPr/>
        </p:nvSpPr>
        <p:spPr bwMode="auto">
          <a:xfrm>
            <a:off x="8430064" y="1858963"/>
            <a:ext cx="287338" cy="215900"/>
          </a:xfrm>
          <a:prstGeom prst="rect">
            <a:avLst/>
          </a:prstGeom>
          <a:solidFill>
            <a:srgbClr val="266E7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endParaRPr 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33" name="Text Box 109"/>
          <p:cNvSpPr txBox="1">
            <a:spLocks noChangeArrowheads="1"/>
          </p:cNvSpPr>
          <p:nvPr/>
        </p:nvSpPr>
        <p:spPr bwMode="auto">
          <a:xfrm>
            <a:off x="6772714" y="2709863"/>
            <a:ext cx="336550" cy="274637"/>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200" b="1">
                <a:solidFill>
                  <a:srgbClr val="196F95"/>
                </a:solidFill>
                <a:latin typeface="微软雅黑" panose="020B0503020204020204" pitchFamily="34" charset="-122"/>
                <a:ea typeface="微软雅黑" panose="020B0503020204020204" pitchFamily="34" charset="-122"/>
              </a:rPr>
              <a:t>是</a:t>
            </a:r>
          </a:p>
        </p:txBody>
      </p:sp>
      <p:grpSp>
        <p:nvGrpSpPr>
          <p:cNvPr id="234" name="Group 111"/>
          <p:cNvGrpSpPr>
            <a:grpSpLocks noChangeAspect="1"/>
          </p:cNvGrpSpPr>
          <p:nvPr/>
        </p:nvGrpSpPr>
        <p:grpSpPr bwMode="auto">
          <a:xfrm>
            <a:off x="7493439" y="2782888"/>
            <a:ext cx="1800225" cy="765175"/>
            <a:chOff x="0" y="0"/>
            <a:chExt cx="771" cy="363"/>
          </a:xfrm>
        </p:grpSpPr>
        <p:sp>
          <p:nvSpPr>
            <p:cNvPr id="235" name="Rectangle 112"/>
            <p:cNvSpPr>
              <a:spLocks noChangeAspect="1" noChangeArrowheads="1"/>
            </p:cNvSpPr>
            <p:nvPr/>
          </p:nvSpPr>
          <p:spPr bwMode="auto">
            <a:xfrm>
              <a:off x="0"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36" name="Rectangle 113"/>
            <p:cNvSpPr>
              <a:spLocks noChangeAspect="1" noChangeArrowheads="1"/>
            </p:cNvSpPr>
            <p:nvPr/>
          </p:nvSpPr>
          <p:spPr bwMode="auto">
            <a:xfrm>
              <a:off x="514" y="0"/>
              <a:ext cx="257" cy="363"/>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37" name="Rectangle 114"/>
            <p:cNvSpPr>
              <a:spLocks noChangeAspect="1" noChangeArrowheads="1"/>
            </p:cNvSpPr>
            <p:nvPr/>
          </p:nvSpPr>
          <p:spPr bwMode="auto">
            <a:xfrm>
              <a:off x="23" y="30"/>
              <a:ext cx="725" cy="303"/>
            </a:xfrm>
            <a:prstGeom prst="rect">
              <a:avLst/>
            </a:prstGeom>
            <a:solidFill>
              <a:srgbClr val="1C6E3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买方向交易中心</a:t>
              </a:r>
            </a:p>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申请补办提货单</a:t>
              </a:r>
            </a:p>
          </p:txBody>
        </p:sp>
      </p:grpSp>
      <p:grpSp>
        <p:nvGrpSpPr>
          <p:cNvPr id="238" name="Group 106"/>
          <p:cNvGrpSpPr>
            <a:grpSpLocks noChangeAspect="1"/>
          </p:cNvGrpSpPr>
          <p:nvPr/>
        </p:nvGrpSpPr>
        <p:grpSpPr bwMode="auto">
          <a:xfrm>
            <a:off x="3677089" y="3421063"/>
            <a:ext cx="3671888" cy="1089025"/>
            <a:chOff x="0" y="0"/>
            <a:chExt cx="1786" cy="727"/>
          </a:xfrm>
        </p:grpSpPr>
        <p:sp>
          <p:nvSpPr>
            <p:cNvPr id="239" name="Rectangle 107"/>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40" name="Rectangle 108"/>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41" name="Rectangle 109"/>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42" name="Rectangle 110"/>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43" name="Rectangle 111"/>
            <p:cNvSpPr>
              <a:spLocks noChangeAspect="1" noChangeArrowheads="1"/>
            </p:cNvSpPr>
            <p:nvPr/>
          </p:nvSpPr>
          <p:spPr bwMode="auto">
            <a:xfrm>
              <a:off x="68" y="63"/>
              <a:ext cx="1648" cy="602"/>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提货期内买方凭提货单</a:t>
              </a:r>
              <a:endParaRPr 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algn="ctr" latinLnBrk="1"/>
              <a:r>
                <a:rPr lang="zh-CN" alt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办理货物出库或过户，提货人需在仓库端</a:t>
              </a:r>
            </a:p>
            <a:p>
              <a:pPr algn="ctr" latinLnBrk="1"/>
              <a:r>
                <a:rPr lang="zh-CN" alt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输入提货密码并验证通过才能办理。逾期</a:t>
              </a:r>
            </a:p>
            <a:p>
              <a:pPr algn="ctr" latinLnBrk="1"/>
              <a:r>
                <a:rPr lang="zh-CN" altLang="en-US" sz="14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未办理，视买方对货物无异议</a:t>
              </a:r>
            </a:p>
          </p:txBody>
        </p:sp>
      </p:grpSp>
      <p:grpSp>
        <p:nvGrpSpPr>
          <p:cNvPr id="244" name="Group 106"/>
          <p:cNvGrpSpPr>
            <a:grpSpLocks noChangeAspect="1"/>
          </p:cNvGrpSpPr>
          <p:nvPr/>
        </p:nvGrpSpPr>
        <p:grpSpPr bwMode="auto">
          <a:xfrm>
            <a:off x="3677089" y="4670425"/>
            <a:ext cx="3671888" cy="776288"/>
            <a:chOff x="0" y="0"/>
            <a:chExt cx="1786" cy="727"/>
          </a:xfrm>
        </p:grpSpPr>
        <p:sp>
          <p:nvSpPr>
            <p:cNvPr id="245" name="Rectangle 107"/>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46" name="Rectangle 108"/>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47" name="Rectangle 109"/>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48" name="Rectangle 110"/>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49" name="Rectangle 111"/>
            <p:cNvSpPr>
              <a:spLocks noChangeAspect="1" noChangeArrowheads="1"/>
            </p:cNvSpPr>
            <p:nvPr/>
          </p:nvSpPr>
          <p:spPr bwMode="auto">
            <a:xfrm>
              <a:off x="68" y="62"/>
              <a:ext cx="1648" cy="602"/>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确认货物质量，在客户端提交</a:t>
              </a:r>
              <a:r>
                <a:rPr 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交收确</a:t>
              </a:r>
            </a:p>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认函</a:t>
              </a:r>
              <a:r>
                <a:rPr 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，异议期内未提交的视为无异议</a:t>
              </a:r>
            </a:p>
          </p:txBody>
        </p:sp>
      </p:grpSp>
      <p:sp>
        <p:nvSpPr>
          <p:cNvPr id="250" name="直线 26"/>
          <p:cNvSpPr>
            <a:spLocks noChangeShapeType="1"/>
          </p:cNvSpPr>
          <p:nvPr/>
        </p:nvSpPr>
        <p:spPr bwMode="auto">
          <a:xfrm flipH="1">
            <a:off x="8422127" y="3465513"/>
            <a:ext cx="6350" cy="493712"/>
          </a:xfrm>
          <a:prstGeom prst="line">
            <a:avLst/>
          </a:prstGeom>
          <a:noFill/>
          <a:ln w="19050" cap="flat" cmpd="sng">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251" name="直线 26"/>
          <p:cNvSpPr>
            <a:spLocks noChangeShapeType="1"/>
          </p:cNvSpPr>
          <p:nvPr/>
        </p:nvSpPr>
        <p:spPr bwMode="auto">
          <a:xfrm>
            <a:off x="7204514" y="3954463"/>
            <a:ext cx="1223963" cy="0"/>
          </a:xfrm>
          <a:prstGeom prst="line">
            <a:avLst/>
          </a:prstGeom>
          <a:noFill/>
          <a:ln w="19050" cap="flat" cmpd="sng">
            <a:solidFill>
              <a:srgbClr val="33CC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252" name="直线 26"/>
          <p:cNvSpPr>
            <a:spLocks noChangeShapeType="1"/>
          </p:cNvSpPr>
          <p:nvPr/>
        </p:nvSpPr>
        <p:spPr bwMode="auto">
          <a:xfrm flipH="1">
            <a:off x="3310377" y="5040313"/>
            <a:ext cx="509587" cy="0"/>
          </a:xfrm>
          <a:prstGeom prst="line">
            <a:avLst/>
          </a:prstGeom>
          <a:noFill/>
          <a:ln w="19050" cap="flat" cmpd="sng">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nvGrpSpPr>
          <p:cNvPr id="253" name="Group 106"/>
          <p:cNvGrpSpPr>
            <a:grpSpLocks noChangeAspect="1"/>
          </p:cNvGrpSpPr>
          <p:nvPr/>
        </p:nvGrpSpPr>
        <p:grpSpPr bwMode="auto">
          <a:xfrm>
            <a:off x="1940364" y="4802188"/>
            <a:ext cx="1371600" cy="466725"/>
            <a:chOff x="0" y="0"/>
            <a:chExt cx="1786" cy="727"/>
          </a:xfrm>
        </p:grpSpPr>
        <p:sp>
          <p:nvSpPr>
            <p:cNvPr id="254" name="Rectangle 107"/>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55" name="Rectangle 108"/>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56" name="Rectangle 109"/>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57" name="Rectangle 110"/>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58" name="Rectangle 111"/>
            <p:cNvSpPr>
              <a:spLocks noChangeAspect="1" noChangeArrowheads="1"/>
            </p:cNvSpPr>
            <p:nvPr/>
          </p:nvSpPr>
          <p:spPr bwMode="auto">
            <a:xfrm>
              <a:off x="68" y="62"/>
              <a:ext cx="1648" cy="603"/>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是否有异议</a:t>
              </a:r>
            </a:p>
          </p:txBody>
        </p:sp>
      </p:grpSp>
      <p:grpSp>
        <p:nvGrpSpPr>
          <p:cNvPr id="259" name="Group 106"/>
          <p:cNvGrpSpPr>
            <a:grpSpLocks noChangeAspect="1"/>
          </p:cNvGrpSpPr>
          <p:nvPr/>
        </p:nvGrpSpPr>
        <p:grpSpPr bwMode="auto">
          <a:xfrm>
            <a:off x="1948302" y="5637213"/>
            <a:ext cx="1295400" cy="466725"/>
            <a:chOff x="0" y="0"/>
            <a:chExt cx="1786" cy="727"/>
          </a:xfrm>
        </p:grpSpPr>
        <p:sp>
          <p:nvSpPr>
            <p:cNvPr id="260" name="Rectangle 107"/>
            <p:cNvSpPr>
              <a:spLocks noChangeAspect="1" noChangeArrowheads="1"/>
            </p:cNvSpPr>
            <p:nvPr/>
          </p:nvSpPr>
          <p:spPr bwMode="auto">
            <a:xfrm>
              <a:off x="0"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61" name="Rectangle 108"/>
            <p:cNvSpPr>
              <a:spLocks noChangeAspect="1" noChangeArrowheads="1"/>
            </p:cNvSpPr>
            <p:nvPr/>
          </p:nvSpPr>
          <p:spPr bwMode="auto">
            <a:xfrm>
              <a:off x="1099" y="0"/>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62" name="Rectangle 109"/>
            <p:cNvSpPr>
              <a:spLocks noChangeAspect="1" noChangeArrowheads="1"/>
            </p:cNvSpPr>
            <p:nvPr/>
          </p:nvSpPr>
          <p:spPr bwMode="auto">
            <a:xfrm>
              <a:off x="1099"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63" name="Rectangle 110"/>
            <p:cNvSpPr>
              <a:spLocks noChangeAspect="1" noChangeArrowheads="1"/>
            </p:cNvSpPr>
            <p:nvPr/>
          </p:nvSpPr>
          <p:spPr bwMode="auto">
            <a:xfrm>
              <a:off x="0" y="424"/>
              <a:ext cx="687" cy="303"/>
            </a:xfrm>
            <a:prstGeom prst="rect">
              <a:avLst/>
            </a:prstGeom>
            <a:solidFill>
              <a:srgbClr val="C3EAE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b="1">
                <a:latin typeface="微软雅黑" panose="020B0503020204020204" pitchFamily="34" charset="-122"/>
                <a:ea typeface="微软雅黑" panose="020B0503020204020204" pitchFamily="34" charset="-122"/>
              </a:endParaRPr>
            </a:p>
          </p:txBody>
        </p:sp>
        <p:sp>
          <p:nvSpPr>
            <p:cNvPr id="264" name="Rectangle 111"/>
            <p:cNvSpPr>
              <a:spLocks noChangeAspect="1" noChangeArrowheads="1"/>
            </p:cNvSpPr>
            <p:nvPr/>
          </p:nvSpPr>
          <p:spPr bwMode="auto">
            <a:xfrm>
              <a:off x="68" y="62"/>
              <a:ext cx="1648" cy="603"/>
            </a:xfrm>
            <a:prstGeom prst="rect">
              <a:avLst/>
            </a:prstGeom>
            <a:solidFill>
              <a:srgbClr val="007D9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latinLnBrk="1"/>
              <a:r>
                <a:rPr lang="zh-CN" altLang="en-US" sz="1400" b="1">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检验货物</a:t>
              </a:r>
            </a:p>
          </p:txBody>
        </p:sp>
      </p:grpSp>
      <p:sp>
        <p:nvSpPr>
          <p:cNvPr id="265" name="Text Box 152"/>
          <p:cNvSpPr txBox="1">
            <a:spLocks noChangeArrowheads="1"/>
          </p:cNvSpPr>
          <p:nvPr/>
        </p:nvSpPr>
        <p:spPr bwMode="auto">
          <a:xfrm>
            <a:off x="2202302" y="5311775"/>
            <a:ext cx="338554" cy="276999"/>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200" b="1">
                <a:solidFill>
                  <a:srgbClr val="196F95"/>
                </a:solidFill>
                <a:latin typeface="微软雅黑" panose="020B0503020204020204" pitchFamily="34" charset="-122"/>
                <a:ea typeface="微软雅黑" panose="020B0503020204020204" pitchFamily="34" charset="-122"/>
              </a:rPr>
              <a:t>是</a:t>
            </a:r>
          </a:p>
        </p:txBody>
      </p:sp>
      <p:sp>
        <p:nvSpPr>
          <p:cNvPr id="266" name="Text Box 109"/>
          <p:cNvSpPr txBox="1">
            <a:spLocks noChangeArrowheads="1"/>
          </p:cNvSpPr>
          <p:nvPr/>
        </p:nvSpPr>
        <p:spPr bwMode="auto">
          <a:xfrm>
            <a:off x="5140764" y="3214688"/>
            <a:ext cx="336550" cy="274637"/>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200" b="1">
                <a:solidFill>
                  <a:srgbClr val="196F95"/>
                </a:solidFill>
                <a:latin typeface="微软雅黑" panose="020B0503020204020204" pitchFamily="34" charset="-122"/>
                <a:ea typeface="微软雅黑" panose="020B0503020204020204" pitchFamily="34" charset="-122"/>
              </a:rPr>
              <a:t>否</a:t>
            </a:r>
          </a:p>
        </p:txBody>
      </p:sp>
    </p:spTree>
    <p:extLst>
      <p:ext uri="{BB962C8B-B14F-4D97-AF65-F5344CB8AC3E}">
        <p14:creationId xmlns:p14="http://schemas.microsoft.com/office/powerpoint/2010/main" val="8828271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0" y="1272740"/>
            <a:ext cx="12192000" cy="384932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p:spPr>
        <p:txBody>
          <a:bodyPr wrap="none" anchor="ctr"/>
          <a:lstStyle/>
          <a:p>
            <a:endParaRPr lang="zh-CN" altLang="en-US">
              <a:latin typeface="华文新魏" panose="02010800040101010101" pitchFamily="2" charset="-122"/>
              <a:ea typeface="华文新魏" panose="02010800040101010101" pitchFamily="2" charset="-122"/>
            </a:endParaRPr>
          </a:p>
        </p:txBody>
      </p:sp>
      <p:sp>
        <p:nvSpPr>
          <p:cNvPr id="6" name="Rectangle 11"/>
          <p:cNvSpPr>
            <a:spLocks noChangeArrowheads="1"/>
          </p:cNvSpPr>
          <p:nvPr/>
        </p:nvSpPr>
        <p:spPr bwMode="auto">
          <a:xfrm>
            <a:off x="463639" y="2559363"/>
            <a:ext cx="837126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82124" tIns="41061" rIns="82124" bIns="41061" anchor="ctr"/>
          <a:lstStyle>
            <a:lvl1pPr algn="l" defTabSz="814388">
              <a:defRPr sz="3200" b="1">
                <a:solidFill>
                  <a:schemeClr val="tx2"/>
                </a:solidFill>
                <a:latin typeface="Arial" panose="020B0604020202020204" pitchFamily="34" charset="0"/>
              </a:defRPr>
            </a:lvl1pPr>
            <a:lvl2pPr algn="l" defTabSz="814388">
              <a:defRPr sz="3200" b="1">
                <a:solidFill>
                  <a:schemeClr val="tx2"/>
                </a:solidFill>
                <a:latin typeface="Arial" panose="020B0604020202020204" pitchFamily="34" charset="0"/>
              </a:defRPr>
            </a:lvl2pPr>
            <a:lvl3pPr algn="l" defTabSz="814388">
              <a:defRPr sz="3200" b="1">
                <a:solidFill>
                  <a:schemeClr val="tx2"/>
                </a:solidFill>
                <a:latin typeface="Arial" panose="020B0604020202020204" pitchFamily="34" charset="0"/>
              </a:defRPr>
            </a:lvl3pPr>
            <a:lvl4pPr algn="l" defTabSz="814388">
              <a:defRPr sz="3200" b="1">
                <a:solidFill>
                  <a:schemeClr val="tx2"/>
                </a:solidFill>
                <a:latin typeface="Arial" panose="020B0604020202020204" pitchFamily="34" charset="0"/>
              </a:defRPr>
            </a:lvl4pPr>
            <a:lvl5pPr algn="l" defTabSz="814388">
              <a:defRPr sz="3200" b="1">
                <a:solidFill>
                  <a:schemeClr val="tx2"/>
                </a:solidFill>
                <a:latin typeface="Arial" panose="020B0604020202020204" pitchFamily="34" charset="0"/>
              </a:defRPr>
            </a:lvl5pPr>
            <a:lvl6pPr marL="457200" defTabSz="814388" fontAlgn="base">
              <a:lnSpc>
                <a:spcPct val="90000"/>
              </a:lnSpc>
              <a:spcBef>
                <a:spcPct val="0"/>
              </a:spcBef>
              <a:spcAft>
                <a:spcPct val="0"/>
              </a:spcAft>
              <a:defRPr sz="3200" b="1">
                <a:solidFill>
                  <a:schemeClr val="tx2"/>
                </a:solidFill>
                <a:latin typeface="Arial" panose="020B0604020202020204" pitchFamily="34" charset="0"/>
              </a:defRPr>
            </a:lvl6pPr>
            <a:lvl7pPr marL="914400" defTabSz="814388" fontAlgn="base">
              <a:lnSpc>
                <a:spcPct val="90000"/>
              </a:lnSpc>
              <a:spcBef>
                <a:spcPct val="0"/>
              </a:spcBef>
              <a:spcAft>
                <a:spcPct val="0"/>
              </a:spcAft>
              <a:defRPr sz="3200" b="1">
                <a:solidFill>
                  <a:schemeClr val="tx2"/>
                </a:solidFill>
                <a:latin typeface="Arial" panose="020B0604020202020204" pitchFamily="34" charset="0"/>
              </a:defRPr>
            </a:lvl7pPr>
            <a:lvl8pPr marL="1371600" defTabSz="814388" fontAlgn="base">
              <a:lnSpc>
                <a:spcPct val="90000"/>
              </a:lnSpc>
              <a:spcBef>
                <a:spcPct val="0"/>
              </a:spcBef>
              <a:spcAft>
                <a:spcPct val="0"/>
              </a:spcAft>
              <a:defRPr sz="3200" b="1">
                <a:solidFill>
                  <a:schemeClr val="tx2"/>
                </a:solidFill>
                <a:latin typeface="Arial" panose="020B0604020202020204" pitchFamily="34" charset="0"/>
              </a:defRPr>
            </a:lvl8pPr>
            <a:lvl9pPr marL="1828800" defTabSz="814388" fontAlgn="base">
              <a:lnSpc>
                <a:spcPct val="90000"/>
              </a:lnSpc>
              <a:spcBef>
                <a:spcPct val="0"/>
              </a:spcBef>
              <a:spcAft>
                <a:spcPct val="0"/>
              </a:spcAft>
              <a:defRPr sz="3200" b="1">
                <a:solidFill>
                  <a:schemeClr val="tx2"/>
                </a:solidFill>
                <a:latin typeface="Arial" panose="020B0604020202020204" pitchFamily="34" charset="0"/>
              </a:defRPr>
            </a:lvl9pPr>
          </a:lstStyle>
          <a:p>
            <a:r>
              <a:rPr lang="zh-CN" altLang="en-US" sz="6000" b="0" dirty="0" smtClean="0">
                <a:solidFill>
                  <a:schemeClr val="bg1"/>
                </a:solidFill>
                <a:latin typeface="华文新魏" panose="02010800040101010101" pitchFamily="2" charset="-122"/>
                <a:ea typeface="华文新魏" panose="02010800040101010101" pitchFamily="2" charset="-122"/>
              </a:rPr>
              <a:t>现货</a:t>
            </a:r>
            <a:r>
              <a:rPr lang="zh-CN" altLang="en-US" sz="6000" b="0" dirty="0">
                <a:solidFill>
                  <a:schemeClr val="bg1"/>
                </a:solidFill>
                <a:latin typeface="华文新魏" panose="02010800040101010101" pitchFamily="2" charset="-122"/>
                <a:ea typeface="华文新魏" panose="02010800040101010101" pitchFamily="2" charset="-122"/>
              </a:rPr>
              <a:t>拍卖</a:t>
            </a:r>
            <a:r>
              <a:rPr lang="zh-CN" altLang="en-US" sz="6000" b="0" dirty="0" smtClean="0">
                <a:solidFill>
                  <a:schemeClr val="bg1"/>
                </a:solidFill>
                <a:latin typeface="华文新魏" panose="02010800040101010101" pitchFamily="2" charset="-122"/>
                <a:ea typeface="华文新魏" panose="02010800040101010101" pitchFamily="2" charset="-122"/>
              </a:rPr>
              <a:t>交易模式介绍</a:t>
            </a:r>
            <a:endParaRPr lang="en-US" altLang="zh-CN" sz="6000" b="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599383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现货拍卖模式的定义</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6" name="内容占位符 2"/>
          <p:cNvSpPr>
            <a:spLocks noGrp="1"/>
          </p:cNvSpPr>
          <p:nvPr>
            <p:ph idx="1"/>
          </p:nvPr>
        </p:nvSpPr>
        <p:spPr>
          <a:xfrm>
            <a:off x="621543" y="1017367"/>
            <a:ext cx="10145195" cy="5100098"/>
          </a:xfrm>
        </p:spPr>
        <p:txBody>
          <a:bodyPr>
            <a:normAutofit/>
          </a:bodyPr>
          <a:lstStyle/>
          <a:p>
            <a:pPr>
              <a:lnSpc>
                <a:spcPct val="150000"/>
              </a:lnSpc>
            </a:pPr>
            <a:r>
              <a:rPr lang="zh-CN" altLang="en-US" sz="2400" b="1" dirty="0" smtClean="0">
                <a:solidFill>
                  <a:srgbClr val="0070C0"/>
                </a:solidFill>
                <a:latin typeface="微软雅黑" panose="020B0503020204020204" pitchFamily="34" charset="-122"/>
                <a:ea typeface="微软雅黑" panose="020B0503020204020204" pitchFamily="34" charset="-122"/>
              </a:rPr>
              <a:t>定义</a:t>
            </a:r>
            <a:r>
              <a:rPr lang="zh-CN" altLang="en-US" sz="2400" dirty="0" smtClean="0">
                <a:solidFill>
                  <a:srgbClr val="0070C0"/>
                </a:solidFill>
                <a:latin typeface="微软雅黑" panose="020B0503020204020204" pitchFamily="34" charset="-122"/>
                <a:ea typeface="微软雅黑" panose="020B0503020204020204" pitchFamily="34" charset="-122"/>
              </a:rPr>
              <a:t>：</a:t>
            </a:r>
            <a:r>
              <a:rPr lang="zh-CN" altLang="zh-CN" sz="2400" dirty="0" smtClean="0">
                <a:solidFill>
                  <a:srgbClr val="0070C0"/>
                </a:solidFill>
                <a:latin typeface="微软雅黑" panose="020B0503020204020204" pitchFamily="34" charset="-122"/>
                <a:ea typeface="微软雅黑" panose="020B0503020204020204" pitchFamily="34" charset="-122"/>
              </a:rPr>
              <a:t>卖方发布</a:t>
            </a:r>
            <a:r>
              <a:rPr lang="zh-CN" altLang="zh-CN" sz="2400" dirty="0">
                <a:solidFill>
                  <a:srgbClr val="0070C0"/>
                </a:solidFill>
                <a:latin typeface="微软雅黑" panose="020B0503020204020204" pitchFamily="34" charset="-122"/>
                <a:ea typeface="微软雅黑" panose="020B0503020204020204" pitchFamily="34" charset="-122"/>
              </a:rPr>
              <a:t>预销售商品的数量、竞价起始价、等级、交货地、交货周期等信息，</a:t>
            </a:r>
            <a:r>
              <a:rPr lang="zh-CN" altLang="zh-CN" sz="2400" dirty="0" smtClean="0">
                <a:solidFill>
                  <a:srgbClr val="0070C0"/>
                </a:solidFill>
                <a:latin typeface="微软雅黑" panose="020B0503020204020204" pitchFamily="34" charset="-122"/>
                <a:ea typeface="微软雅黑" panose="020B0503020204020204" pitchFamily="34" charset="-122"/>
              </a:rPr>
              <a:t>买方商通过竞价</a:t>
            </a:r>
            <a:r>
              <a:rPr lang="zh-CN" altLang="zh-CN" sz="2400" dirty="0">
                <a:solidFill>
                  <a:srgbClr val="0070C0"/>
                </a:solidFill>
                <a:latin typeface="微软雅黑" panose="020B0503020204020204" pitchFamily="34" charset="-122"/>
                <a:ea typeface="微软雅黑" panose="020B0503020204020204" pitchFamily="34" charset="-122"/>
              </a:rPr>
              <a:t>交易系统可以自主</a:t>
            </a:r>
            <a:r>
              <a:rPr lang="zh-CN" altLang="zh-CN" sz="2400" dirty="0" smtClean="0">
                <a:solidFill>
                  <a:srgbClr val="0070C0"/>
                </a:solidFill>
                <a:latin typeface="微软雅黑" panose="020B0503020204020204" pitchFamily="34" charset="-122"/>
                <a:ea typeface="微软雅黑" panose="020B0503020204020204" pitchFamily="34" charset="-122"/>
              </a:rPr>
              <a:t>加价</a:t>
            </a:r>
            <a:r>
              <a:rPr lang="zh-CN" altLang="en-US" sz="2400" dirty="0" smtClean="0">
                <a:solidFill>
                  <a:srgbClr val="0070C0"/>
                </a:solidFill>
                <a:latin typeface="微软雅黑" panose="020B0503020204020204" pitchFamily="34" charset="-122"/>
                <a:ea typeface="微软雅黑" panose="020B0503020204020204" pitchFamily="34" charset="-122"/>
              </a:rPr>
              <a:t>，</a:t>
            </a:r>
            <a:r>
              <a:rPr lang="zh-CN" altLang="zh-CN" sz="2400" dirty="0">
                <a:solidFill>
                  <a:srgbClr val="0070C0"/>
                </a:solidFill>
                <a:latin typeface="微软雅黑" panose="020B0503020204020204" pitchFamily="34" charset="-122"/>
                <a:ea typeface="微软雅黑" panose="020B0503020204020204" pitchFamily="34" charset="-122"/>
              </a:rPr>
              <a:t>规定时间内无新报价产生，</a:t>
            </a:r>
            <a:r>
              <a:rPr lang="zh-CN" altLang="zh-CN" sz="2400" dirty="0" smtClean="0">
                <a:solidFill>
                  <a:srgbClr val="0070C0"/>
                </a:solidFill>
                <a:latin typeface="微软雅黑" panose="020B0503020204020204" pitchFamily="34" charset="-122"/>
                <a:ea typeface="微软雅黑" panose="020B0503020204020204" pitchFamily="34" charset="-122"/>
              </a:rPr>
              <a:t>以</a:t>
            </a:r>
            <a:r>
              <a:rPr lang="zh-CN" altLang="zh-CN" sz="2400" dirty="0">
                <a:solidFill>
                  <a:srgbClr val="0070C0"/>
                </a:solidFill>
                <a:latin typeface="微软雅黑" panose="020B0503020204020204" pitchFamily="34" charset="-122"/>
                <a:ea typeface="微软雅黑" panose="020B0503020204020204" pitchFamily="34" charset="-122"/>
              </a:rPr>
              <a:t>最高买价成交并通过交易市场签订购销合同进行实物交收。</a:t>
            </a:r>
          </a:p>
          <a:p>
            <a:pPr>
              <a:lnSpc>
                <a:spcPct val="160000"/>
              </a:lnSpc>
            </a:pPr>
            <a:r>
              <a:rPr lang="zh-CN" altLang="en-US" sz="2400" b="1" dirty="0" smtClean="0">
                <a:solidFill>
                  <a:srgbClr val="0070C0"/>
                </a:solidFill>
                <a:latin typeface="微软雅黑" panose="020B0503020204020204" pitchFamily="34" charset="-122"/>
                <a:ea typeface="微软雅黑" panose="020B0503020204020204" pitchFamily="34" charset="-122"/>
              </a:rPr>
              <a:t>模式特点</a:t>
            </a:r>
            <a:r>
              <a:rPr lang="zh-CN" altLang="en-US" sz="2400" dirty="0" smtClean="0">
                <a:solidFill>
                  <a:srgbClr val="0070C0"/>
                </a:solidFill>
                <a:latin typeface="微软雅黑" panose="020B0503020204020204" pitchFamily="34" charset="-122"/>
                <a:ea typeface="微软雅黑" panose="020B0503020204020204" pitchFamily="34" charset="-122"/>
              </a:rPr>
              <a:t>：</a:t>
            </a:r>
            <a:r>
              <a:rPr lang="zh-CN" altLang="zh-CN" sz="2400" dirty="0">
                <a:solidFill>
                  <a:srgbClr val="0070C0"/>
                </a:solidFill>
                <a:latin typeface="微软雅黑" panose="020B0503020204020204" pitchFamily="34" charset="-122"/>
                <a:ea typeface="微软雅黑" panose="020B0503020204020204" pitchFamily="34" charset="-122"/>
              </a:rPr>
              <a:t>交易商通过交易系统对某一商品进行价格信息公开竞价，一定时间内所产生的最优价格为最后成交价格，价格优先机制发挥到极致</a:t>
            </a:r>
            <a:r>
              <a:rPr lang="zh-CN" altLang="zh-CN" sz="2400" dirty="0" smtClean="0">
                <a:solidFill>
                  <a:srgbClr val="0070C0"/>
                </a:solidFill>
                <a:latin typeface="微软雅黑" panose="020B0503020204020204" pitchFamily="34" charset="-122"/>
                <a:ea typeface="微软雅黑" panose="020B0503020204020204" pitchFamily="34" charset="-122"/>
              </a:rPr>
              <a:t>。</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a:lnSpc>
                <a:spcPct val="160000"/>
              </a:lnSpc>
            </a:pPr>
            <a:r>
              <a:rPr lang="zh-CN" altLang="zh-CN" sz="2400" b="1" dirty="0" smtClean="0">
                <a:solidFill>
                  <a:srgbClr val="0070C0"/>
                </a:solidFill>
                <a:latin typeface="微软雅黑" panose="020B0503020204020204" pitchFamily="34" charset="-122"/>
                <a:ea typeface="微软雅黑" panose="020B0503020204020204" pitchFamily="34" charset="-122"/>
              </a:rPr>
              <a:t>模式</a:t>
            </a:r>
            <a:r>
              <a:rPr lang="zh-CN" altLang="zh-CN" sz="2400" b="1" dirty="0">
                <a:solidFill>
                  <a:srgbClr val="0070C0"/>
                </a:solidFill>
                <a:latin typeface="微软雅黑" panose="020B0503020204020204" pitchFamily="34" charset="-122"/>
                <a:ea typeface="微软雅黑" panose="020B0503020204020204" pitchFamily="34" charset="-122"/>
              </a:rPr>
              <a:t>适用范围</a:t>
            </a:r>
            <a:r>
              <a:rPr lang="zh-CN" altLang="zh-CN" sz="2400" b="1" dirty="0" smtClean="0">
                <a:solidFill>
                  <a:srgbClr val="0070C0"/>
                </a:solidFill>
                <a:latin typeface="微软雅黑" panose="020B0503020204020204" pitchFamily="34" charset="-122"/>
                <a:ea typeface="微软雅黑" panose="020B0503020204020204" pitchFamily="34" charset="-122"/>
              </a:rPr>
              <a:t>：</a:t>
            </a:r>
            <a:r>
              <a:rPr lang="zh-CN" altLang="en-US" sz="2400" dirty="0" smtClean="0">
                <a:solidFill>
                  <a:srgbClr val="0070C0"/>
                </a:solidFill>
                <a:latin typeface="微软雅黑" panose="020B0503020204020204" pitchFamily="34" charset="-122"/>
                <a:ea typeface="微软雅黑" panose="020B0503020204020204" pitchFamily="34" charset="-122"/>
              </a:rPr>
              <a:t>求大于供的</a:t>
            </a:r>
            <a:r>
              <a:rPr lang="zh-CN" altLang="zh-CN" sz="2400" dirty="0" smtClean="0">
                <a:solidFill>
                  <a:srgbClr val="0070C0"/>
                </a:solidFill>
                <a:latin typeface="微软雅黑" panose="020B0503020204020204" pitchFamily="34" charset="-122"/>
                <a:ea typeface="微软雅黑" panose="020B0503020204020204" pitchFamily="34" charset="-122"/>
              </a:rPr>
              <a:t>产品购销</a:t>
            </a:r>
            <a:r>
              <a:rPr lang="zh-CN" altLang="zh-CN" sz="2400" dirty="0">
                <a:solidFill>
                  <a:srgbClr val="0070C0"/>
                </a:solidFill>
                <a:latin typeface="微软雅黑" panose="020B0503020204020204" pitchFamily="34" charset="-122"/>
                <a:ea typeface="微软雅黑" panose="020B0503020204020204" pitchFamily="34" charset="-122"/>
              </a:rPr>
              <a:t>、希望获得优质价格从而带动相关产品购销</a:t>
            </a:r>
            <a:r>
              <a:rPr lang="zh-CN" altLang="zh-CN" sz="2400" dirty="0" smtClean="0">
                <a:solidFill>
                  <a:srgbClr val="0070C0"/>
                </a:solidFill>
                <a:latin typeface="微软雅黑" panose="020B0503020204020204" pitchFamily="34" charset="-122"/>
                <a:ea typeface="微软雅黑" panose="020B0503020204020204" pitchFamily="34" charset="-122"/>
              </a:rPr>
              <a:t>业务</a:t>
            </a:r>
            <a:r>
              <a:rPr lang="zh-CN" altLang="en-US" sz="2400" dirty="0" smtClean="0">
                <a:solidFill>
                  <a:srgbClr val="0070C0"/>
                </a:solidFill>
                <a:latin typeface="微软雅黑" panose="020B0503020204020204" pitchFamily="34" charset="-122"/>
                <a:ea typeface="微软雅黑" panose="020B0503020204020204" pitchFamily="34" charset="-122"/>
              </a:rPr>
              <a:t>。</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17358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现货</a:t>
            </a:r>
            <a:r>
              <a:rPr lang="zh-CN" altLang="en-US" sz="3200" dirty="0">
                <a:solidFill>
                  <a:schemeClr val="bg1"/>
                </a:solidFill>
                <a:latin typeface="微软雅黑" panose="020B0503020204020204" pitchFamily="34" charset="-122"/>
                <a:ea typeface="微软雅黑" panose="020B0503020204020204" pitchFamily="34" charset="-122"/>
              </a:rPr>
              <a:t>拍卖</a:t>
            </a:r>
            <a:r>
              <a:rPr lang="zh-CN" altLang="en-US" sz="3200" dirty="0" smtClean="0">
                <a:solidFill>
                  <a:schemeClr val="bg1"/>
                </a:solidFill>
                <a:latin typeface="微软雅黑" panose="020B0503020204020204" pitchFamily="34" charset="-122"/>
                <a:ea typeface="微软雅黑" panose="020B0503020204020204" pitchFamily="34" charset="-122"/>
              </a:rPr>
              <a:t>模式功能特点</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1" y="6438661"/>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6" name="内容占位符 2"/>
          <p:cNvSpPr>
            <a:spLocks noGrp="1"/>
          </p:cNvSpPr>
          <p:nvPr>
            <p:ph idx="1"/>
          </p:nvPr>
        </p:nvSpPr>
        <p:spPr>
          <a:xfrm>
            <a:off x="621543" y="1017367"/>
            <a:ext cx="10145195" cy="5100098"/>
          </a:xfrm>
        </p:spPr>
        <p:txBody>
          <a:bodyPr>
            <a:normAutofit/>
          </a:bodyPr>
          <a:lstStyle/>
          <a:p>
            <a:pPr marL="0" indent="0">
              <a:lnSpc>
                <a:spcPct val="160000"/>
              </a:lnSpc>
              <a:buNone/>
            </a:pPr>
            <a:r>
              <a:rPr lang="en-US" altLang="zh-CN" sz="2400" dirty="0">
                <a:solidFill>
                  <a:srgbClr val="0070C0"/>
                </a:solidFill>
                <a:latin typeface="微软雅黑" panose="020B0503020204020204" pitchFamily="34" charset="-122"/>
                <a:ea typeface="微软雅黑" panose="020B0503020204020204" pitchFamily="34" charset="-122"/>
              </a:rPr>
              <a:t>1</a:t>
            </a:r>
            <a:r>
              <a:rPr lang="en-US" altLang="zh-CN" sz="2400" dirty="0" smtClean="0">
                <a:solidFill>
                  <a:srgbClr val="0070C0"/>
                </a:solidFill>
                <a:latin typeface="微软雅黑" panose="020B0503020204020204" pitchFamily="34" charset="-122"/>
                <a:ea typeface="微软雅黑" panose="020B0503020204020204" pitchFamily="34" charset="-122"/>
              </a:rPr>
              <a:t>.</a:t>
            </a:r>
            <a:r>
              <a:rPr lang="zh-CN" altLang="en-US" sz="2400" dirty="0" smtClean="0">
                <a:solidFill>
                  <a:srgbClr val="0070C0"/>
                </a:solidFill>
                <a:latin typeface="微软雅黑" panose="020B0503020204020204" pitchFamily="34" charset="-122"/>
                <a:ea typeface="微软雅黑" panose="020B0503020204020204" pitchFamily="34" charset="-122"/>
              </a:rPr>
              <a:t>拍卖量可以是整卖，也可以拆分。</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dirty="0" smtClean="0">
                <a:solidFill>
                  <a:srgbClr val="0070C0"/>
                </a:solidFill>
                <a:latin typeface="微软雅黑" panose="020B0503020204020204" pitchFamily="34" charset="-122"/>
                <a:ea typeface="微软雅黑" panose="020B0503020204020204" pitchFamily="34" charset="-122"/>
              </a:rPr>
              <a:t>2.</a:t>
            </a:r>
            <a:r>
              <a:rPr lang="zh-CN" altLang="en-US" sz="2400" dirty="0" smtClean="0">
                <a:solidFill>
                  <a:srgbClr val="0070C0"/>
                </a:solidFill>
                <a:latin typeface="微软雅黑" panose="020B0503020204020204" pitchFamily="34" charset="-122"/>
                <a:ea typeface="微软雅黑" panose="020B0503020204020204" pitchFamily="34" charset="-122"/>
              </a:rPr>
              <a:t>系统可以同时支持多个专场，每个专场互不影响。</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dirty="0" smtClean="0">
                <a:solidFill>
                  <a:srgbClr val="0070C0"/>
                </a:solidFill>
                <a:latin typeface="微软雅黑" panose="020B0503020204020204" pitchFamily="34" charset="-122"/>
                <a:ea typeface="微软雅黑" panose="020B0503020204020204" pitchFamily="34" charset="-122"/>
              </a:rPr>
              <a:t>3.</a:t>
            </a:r>
            <a:r>
              <a:rPr lang="zh-CN" altLang="en-US" sz="2400" dirty="0" smtClean="0">
                <a:solidFill>
                  <a:srgbClr val="0070C0"/>
                </a:solidFill>
                <a:latin typeface="微软雅黑" panose="020B0503020204020204" pitchFamily="34" charset="-122"/>
                <a:ea typeface="微软雅黑" panose="020B0503020204020204" pitchFamily="34" charset="-122"/>
              </a:rPr>
              <a:t>每个专场可以有一个标的，也可以有多个标的，每个标的互不影响。</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dirty="0" smtClean="0">
                <a:solidFill>
                  <a:srgbClr val="0070C0"/>
                </a:solidFill>
                <a:latin typeface="微软雅黑" panose="020B0503020204020204" pitchFamily="34" charset="-122"/>
                <a:ea typeface="微软雅黑" panose="020B0503020204020204" pitchFamily="34" charset="-122"/>
              </a:rPr>
              <a:t>4.</a:t>
            </a:r>
            <a:r>
              <a:rPr lang="zh-CN" altLang="en-US" sz="2400" dirty="0" smtClean="0">
                <a:solidFill>
                  <a:srgbClr val="0070C0"/>
                </a:solidFill>
                <a:latin typeface="微软雅黑" panose="020B0503020204020204" pitchFamily="34" charset="-122"/>
                <a:ea typeface="微软雅黑" panose="020B0503020204020204" pitchFamily="34" charset="-122"/>
              </a:rPr>
              <a:t>专场倒计时可以是循环倒计时，可以是固定倒计时。</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dirty="0" smtClean="0">
                <a:solidFill>
                  <a:srgbClr val="0070C0"/>
                </a:solidFill>
                <a:latin typeface="微软雅黑" panose="020B0503020204020204" pitchFamily="34" charset="-122"/>
                <a:ea typeface="微软雅黑" panose="020B0503020204020204" pitchFamily="34" charset="-122"/>
              </a:rPr>
              <a:t>5.</a:t>
            </a:r>
            <a:r>
              <a:rPr lang="zh-CN" altLang="en-US" sz="2400" dirty="0" smtClean="0">
                <a:solidFill>
                  <a:srgbClr val="0070C0"/>
                </a:solidFill>
                <a:latin typeface="微软雅黑" panose="020B0503020204020204" pitchFamily="34" charset="-122"/>
                <a:ea typeface="微软雅黑" panose="020B0503020204020204" pitchFamily="34" charset="-122"/>
              </a:rPr>
              <a:t>拍卖所挂标的物，可以仓单挂也可以用保证金挂。</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r>
              <a:rPr lang="en-US" altLang="zh-CN" sz="2400" dirty="0" smtClean="0">
                <a:solidFill>
                  <a:srgbClr val="0070C0"/>
                </a:solidFill>
                <a:latin typeface="微软雅黑" panose="020B0503020204020204" pitchFamily="34" charset="-122"/>
                <a:ea typeface="微软雅黑" panose="020B0503020204020204" pitchFamily="34" charset="-122"/>
              </a:rPr>
              <a:t>6.</a:t>
            </a:r>
            <a:r>
              <a:rPr lang="zh-CN" altLang="en-US" sz="2400" dirty="0" smtClean="0">
                <a:solidFill>
                  <a:srgbClr val="0070C0"/>
                </a:solidFill>
                <a:latin typeface="微软雅黑" panose="020B0503020204020204" pitchFamily="34" charset="-122"/>
                <a:ea typeface="微软雅黑" panose="020B0503020204020204" pitchFamily="34" charset="-122"/>
              </a:rPr>
              <a:t>挂牌方保证金冻结有两种方式，可以按挂牌时冻结，也可以按成交时冻结。</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pPr marL="0" indent="0">
              <a:lnSpc>
                <a:spcPct val="160000"/>
              </a:lnSpc>
              <a:buNone/>
            </a:pPr>
            <a:endParaRPr lang="zh-CN" altLang="en-US" sz="2400" dirty="0" smtClean="0">
              <a:solidFill>
                <a:srgbClr val="0070C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7720972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华文新魏" panose="02010800040101010101" pitchFamily="2" charset="-122"/>
                <a:ea typeface="华文新魏" panose="02010800040101010101" pitchFamily="2" charset="-122"/>
              </a:rPr>
              <a:t>拍卖交易时间轴</a:t>
            </a:r>
            <a:endParaRPr lang="en-US" altLang="zh-CN" sz="3200" dirty="0">
              <a:solidFill>
                <a:schemeClr val="bg1"/>
              </a:solidFill>
              <a:latin typeface="华文新魏" panose="02010800040101010101" pitchFamily="2" charset="-122"/>
              <a:ea typeface="华文新魏" panose="02010800040101010101" pitchFamily="2" charset="-122"/>
            </a:endParaRPr>
          </a:p>
        </p:txBody>
      </p:sp>
      <p:sp>
        <p:nvSpPr>
          <p:cNvPr id="69" name="矩形 68"/>
          <p:cNvSpPr/>
          <p:nvPr/>
        </p:nvSpPr>
        <p:spPr>
          <a:xfrm>
            <a:off x="-1" y="6438661"/>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6" name="内容占位符 2"/>
          <p:cNvSpPr>
            <a:spLocks noGrp="1"/>
          </p:cNvSpPr>
          <p:nvPr>
            <p:ph idx="1"/>
          </p:nvPr>
        </p:nvSpPr>
        <p:spPr>
          <a:xfrm>
            <a:off x="621543" y="1017367"/>
            <a:ext cx="10145195" cy="5100098"/>
          </a:xfrm>
        </p:spPr>
        <p:txBody>
          <a:bodyPr>
            <a:normAutofit/>
          </a:bodyPr>
          <a:lstStyle/>
          <a:p>
            <a:pPr marL="0" indent="0">
              <a:lnSpc>
                <a:spcPct val="160000"/>
              </a:lnSpc>
              <a:buNone/>
            </a:pPr>
            <a:endParaRPr lang="en-US" altLang="zh-CN" sz="2400" b="1" dirty="0" smtClean="0">
              <a:solidFill>
                <a:srgbClr val="0070C0"/>
              </a:solidFill>
              <a:latin typeface="华文新魏" panose="02010800040101010101" pitchFamily="2" charset="-122"/>
              <a:ea typeface="华文新魏" panose="02010800040101010101" pitchFamily="2" charset="-122"/>
            </a:endParaRPr>
          </a:p>
          <a:p>
            <a:pPr marL="0" indent="0">
              <a:lnSpc>
                <a:spcPct val="160000"/>
              </a:lnSpc>
              <a:buNone/>
            </a:pPr>
            <a:endParaRPr lang="zh-CN" altLang="en-US" sz="2400" b="1" dirty="0" smtClean="0">
              <a:solidFill>
                <a:srgbClr val="0070C0"/>
              </a:solidFill>
              <a:latin typeface="华文新魏" panose="02010800040101010101" pitchFamily="2" charset="-122"/>
              <a:ea typeface="华文新魏" panose="02010800040101010101" pitchFamily="2" charset="-122"/>
            </a:endParaRP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67336"/>
            <a:ext cx="12151490" cy="3200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37257B"/>
                  </a:outerShdw>
                </a:effectLst>
              </a14:hiddenEffects>
            </a:ext>
          </a:extLst>
        </p:spPr>
      </p:pic>
    </p:spTree>
    <p:extLst>
      <p:ext uri="{BB962C8B-B14F-4D97-AF65-F5344CB8AC3E}">
        <p14:creationId xmlns:p14="http://schemas.microsoft.com/office/powerpoint/2010/main" val="37275737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5" y="227385"/>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noFill/>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70" name="Rectangle 2"/>
          <p:cNvSpPr>
            <a:spLocks noGrp="1" noChangeArrowheads="1"/>
          </p:cNvSpPr>
          <p:nvPr>
            <p:ph type="ctrTitle" idx="4294967295"/>
          </p:nvPr>
        </p:nvSpPr>
        <p:spPr>
          <a:xfrm>
            <a:off x="752476" y="261939"/>
            <a:ext cx="6831665" cy="719137"/>
          </a:xfrm>
          <a:ln>
            <a:noFill/>
            <a:miter lim="800000"/>
            <a:headEnd/>
            <a:tailEnd/>
          </a:ln>
        </p:spPr>
        <p:txBody>
          <a:bodyPr>
            <a:normAutofit/>
          </a:bodyPr>
          <a:lstStyle/>
          <a:p>
            <a:pPr eaLnBrk="1" hangingPunct="1"/>
            <a:r>
              <a:rPr lang="zh-CN" altLang="en-US" sz="3200" dirty="0">
                <a:solidFill>
                  <a:schemeClr val="bg1"/>
                </a:solidFill>
              </a:rPr>
              <a:t>交易关系</a:t>
            </a:r>
          </a:p>
        </p:txBody>
      </p:sp>
      <p:sp>
        <p:nvSpPr>
          <p:cNvPr id="7171" name="AutoShape 3"/>
          <p:cNvSpPr>
            <a:spLocks noChangeArrowheads="1"/>
          </p:cNvSpPr>
          <p:nvPr/>
        </p:nvSpPr>
        <p:spPr bwMode="auto">
          <a:xfrm>
            <a:off x="2681937" y="1291128"/>
            <a:ext cx="1729316" cy="576262"/>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特别会员C1</a:t>
            </a:r>
          </a:p>
        </p:txBody>
      </p:sp>
      <p:sp>
        <p:nvSpPr>
          <p:cNvPr id="7172" name="AutoShape 4"/>
          <p:cNvSpPr>
            <a:spLocks noChangeArrowheads="1"/>
          </p:cNvSpPr>
          <p:nvPr/>
        </p:nvSpPr>
        <p:spPr bwMode="auto">
          <a:xfrm>
            <a:off x="2969804" y="2804015"/>
            <a:ext cx="1631949" cy="6477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综合会员B1</a:t>
            </a:r>
          </a:p>
        </p:txBody>
      </p:sp>
      <p:sp>
        <p:nvSpPr>
          <p:cNvPr id="7173" name="AutoShape 5"/>
          <p:cNvSpPr>
            <a:spLocks noChangeArrowheads="1"/>
          </p:cNvSpPr>
          <p:nvPr/>
        </p:nvSpPr>
        <p:spPr bwMode="auto">
          <a:xfrm>
            <a:off x="2248439" y="5396403"/>
            <a:ext cx="1346200" cy="576262"/>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客户A1</a:t>
            </a:r>
          </a:p>
        </p:txBody>
      </p:sp>
      <p:sp>
        <p:nvSpPr>
          <p:cNvPr id="7174" name="AutoShape 6"/>
          <p:cNvSpPr>
            <a:spLocks noChangeArrowheads="1"/>
          </p:cNvSpPr>
          <p:nvPr/>
        </p:nvSpPr>
        <p:spPr bwMode="auto">
          <a:xfrm>
            <a:off x="3930770" y="5396403"/>
            <a:ext cx="1344083" cy="576262"/>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客户A2</a:t>
            </a:r>
          </a:p>
        </p:txBody>
      </p:sp>
      <p:sp>
        <p:nvSpPr>
          <p:cNvPr id="7175" name="AutoShape 7"/>
          <p:cNvSpPr>
            <a:spLocks noChangeArrowheads="1"/>
          </p:cNvSpPr>
          <p:nvPr/>
        </p:nvSpPr>
        <p:spPr bwMode="auto">
          <a:xfrm flipH="1">
            <a:off x="2969804" y="3451715"/>
            <a:ext cx="385233" cy="1873250"/>
          </a:xfrm>
          <a:prstGeom prst="upArrow">
            <a:avLst>
              <a:gd name="adj1" fmla="val 50000"/>
              <a:gd name="adj2" fmla="val 162088"/>
            </a:avLst>
          </a:prstGeom>
          <a:solidFill>
            <a:schemeClr val="accent1"/>
          </a:solidFill>
          <a:ln w="9525" cmpd="sng">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p>
        </p:txBody>
      </p:sp>
      <p:sp>
        <p:nvSpPr>
          <p:cNvPr id="7176" name="AutoShape 8"/>
          <p:cNvSpPr>
            <a:spLocks noChangeArrowheads="1"/>
          </p:cNvSpPr>
          <p:nvPr/>
        </p:nvSpPr>
        <p:spPr bwMode="auto">
          <a:xfrm flipH="1">
            <a:off x="4218637" y="3451715"/>
            <a:ext cx="383116" cy="1873250"/>
          </a:xfrm>
          <a:prstGeom prst="upArrow">
            <a:avLst>
              <a:gd name="adj1" fmla="val 50000"/>
              <a:gd name="adj2" fmla="val 162984"/>
            </a:avLst>
          </a:prstGeom>
          <a:solidFill>
            <a:schemeClr val="accent1"/>
          </a:solidFill>
          <a:ln w="9525" cmpd="sng">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p>
        </p:txBody>
      </p:sp>
      <p:sp>
        <p:nvSpPr>
          <p:cNvPr id="7177" name="AutoShape 9"/>
          <p:cNvSpPr>
            <a:spLocks noChangeArrowheads="1"/>
          </p:cNvSpPr>
          <p:nvPr/>
        </p:nvSpPr>
        <p:spPr bwMode="auto">
          <a:xfrm>
            <a:off x="3450287" y="1867390"/>
            <a:ext cx="385233" cy="865188"/>
          </a:xfrm>
          <a:prstGeom prst="upArrow">
            <a:avLst>
              <a:gd name="adj1" fmla="val 50000"/>
              <a:gd name="adj2" fmla="val 74863"/>
            </a:avLst>
          </a:prstGeom>
          <a:solidFill>
            <a:schemeClr val="accent1"/>
          </a:solidFill>
          <a:ln w="9525" cmpd="sng">
            <a:solidFill>
              <a:schemeClr val="tx1"/>
            </a:solidFill>
            <a:miter lim="800000"/>
            <a:headEnd/>
            <a:tailEnd/>
          </a:ln>
        </p:spPr>
        <p:txBody>
          <a:bodyPr vert="eaVert"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cxnSp>
        <p:nvCxnSpPr>
          <p:cNvPr id="7178" name="AutoShape 10"/>
          <p:cNvCxnSpPr>
            <a:cxnSpLocks noChangeShapeType="1"/>
            <a:endCxn id="7172" idx="1"/>
          </p:cNvCxnSpPr>
          <p:nvPr/>
        </p:nvCxnSpPr>
        <p:spPr bwMode="auto">
          <a:xfrm rot="5400000" flipH="1" flipV="1">
            <a:off x="1596967" y="3952129"/>
            <a:ext cx="2197100" cy="548573"/>
          </a:xfrm>
          <a:prstGeom prst="curvedConnector2">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179" name="AutoShape 11"/>
          <p:cNvSpPr>
            <a:spLocks/>
          </p:cNvSpPr>
          <p:nvPr/>
        </p:nvSpPr>
        <p:spPr bwMode="auto">
          <a:xfrm>
            <a:off x="618187" y="3883515"/>
            <a:ext cx="1504951" cy="1225550"/>
          </a:xfrm>
          <a:prstGeom prst="borderCallout2">
            <a:avLst>
              <a:gd name="adj1" fmla="val 9338"/>
              <a:gd name="adj2" fmla="val 106755"/>
              <a:gd name="adj3" fmla="val 9338"/>
              <a:gd name="adj4" fmla="val 106755"/>
              <a:gd name="adj5" fmla="val 17894"/>
              <a:gd name="adj6" fmla="val 107602"/>
            </a:avLst>
          </a:prstGeom>
          <a:solidFill>
            <a:schemeClr val="accent1"/>
          </a:solidFill>
          <a:ln w="9525" cmpd="sng">
            <a:solidFill>
              <a:schemeClr val="tx1"/>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200"/>
              <a:t>1、客户可以下买单和卖单</a:t>
            </a:r>
          </a:p>
          <a:p>
            <a:pPr algn="ctr" eaLnBrk="1" hangingPunct="1"/>
            <a:r>
              <a:rPr lang="zh-CN" altLang="en-US" sz="1200"/>
              <a:t>2、综合会员对于客户的买卖委托必须无偿接住</a:t>
            </a:r>
          </a:p>
        </p:txBody>
      </p:sp>
      <p:cxnSp>
        <p:nvCxnSpPr>
          <p:cNvPr id="7180" name="AutoShape 12"/>
          <p:cNvCxnSpPr>
            <a:cxnSpLocks noChangeShapeType="1"/>
            <a:stCxn id="7172" idx="1"/>
            <a:endCxn id="7171" idx="1"/>
          </p:cNvCxnSpPr>
          <p:nvPr/>
        </p:nvCxnSpPr>
        <p:spPr bwMode="auto">
          <a:xfrm rot="10800000">
            <a:off x="2681937" y="1578465"/>
            <a:ext cx="287867" cy="1549400"/>
          </a:xfrm>
          <a:prstGeom prst="curvedConnector3">
            <a:avLst>
              <a:gd name="adj1" fmla="val 210296"/>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181" name="AutoShape 13"/>
          <p:cNvSpPr>
            <a:spLocks/>
          </p:cNvSpPr>
          <p:nvPr/>
        </p:nvSpPr>
        <p:spPr bwMode="auto">
          <a:xfrm>
            <a:off x="664753" y="1724515"/>
            <a:ext cx="1504951" cy="1366838"/>
          </a:xfrm>
          <a:prstGeom prst="borderCallout2">
            <a:avLst>
              <a:gd name="adj1" fmla="val 8356"/>
              <a:gd name="adj2" fmla="val 106755"/>
              <a:gd name="adj3" fmla="val 8356"/>
              <a:gd name="adj4" fmla="val 106755"/>
              <a:gd name="adj5" fmla="val 16019"/>
              <a:gd name="adj6" fmla="val 107602"/>
            </a:avLst>
          </a:prstGeom>
          <a:solidFill>
            <a:schemeClr val="accent1"/>
          </a:solidFill>
          <a:ln w="9525" cmpd="sng">
            <a:solidFill>
              <a:schemeClr val="tx1"/>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200"/>
              <a:t>1、综合会员可以将客户的头寸打给特别会员。</a:t>
            </a:r>
          </a:p>
          <a:p>
            <a:pPr algn="ctr" eaLnBrk="1" hangingPunct="1"/>
            <a:r>
              <a:rPr lang="zh-CN" altLang="en-US" sz="1200"/>
              <a:t>2、综合会员只有单方向的持仓</a:t>
            </a:r>
          </a:p>
        </p:txBody>
      </p:sp>
      <p:sp>
        <p:nvSpPr>
          <p:cNvPr id="7182" name="Text Box 14"/>
          <p:cNvSpPr txBox="1">
            <a:spLocks noChangeArrowheads="1"/>
          </p:cNvSpPr>
          <p:nvPr/>
        </p:nvSpPr>
        <p:spPr bwMode="auto">
          <a:xfrm>
            <a:off x="6201834" y="1096963"/>
            <a:ext cx="5270500" cy="4770537"/>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t>一、无风险的情况下：</a:t>
            </a:r>
          </a:p>
          <a:p>
            <a:pPr eaLnBrk="1" hangingPunct="1"/>
            <a:r>
              <a:rPr lang="zh-CN" altLang="en-US" sz="1600"/>
              <a:t>1、市场规定客户的最大买卖限额。</a:t>
            </a:r>
          </a:p>
          <a:p>
            <a:pPr eaLnBrk="1" hangingPunct="1"/>
            <a:r>
              <a:rPr lang="zh-CN" altLang="en-US" sz="1600"/>
              <a:t>2、综合会员在与特别会员进行交易时，只能有单方向的持仓。</a:t>
            </a:r>
          </a:p>
          <a:p>
            <a:pPr eaLnBrk="1" hangingPunct="1"/>
            <a:r>
              <a:rPr lang="zh-CN" altLang="en-US" sz="1600"/>
              <a:t>3、综合会员的下单量受：市场授予的头寸、客户头寸的制约。</a:t>
            </a:r>
          </a:p>
          <a:p>
            <a:pPr eaLnBrk="1" hangingPunct="1"/>
            <a:r>
              <a:rPr lang="zh-CN" altLang="en-US" sz="1600"/>
              <a:t>二、有风险的情况下：</a:t>
            </a:r>
          </a:p>
          <a:p>
            <a:pPr eaLnBrk="1" hangingPunct="1"/>
            <a:r>
              <a:rPr lang="zh-CN" altLang="en-US" sz="1600"/>
              <a:t>1、客户有风险的情况下，持仓全部强平。</a:t>
            </a:r>
          </a:p>
          <a:p>
            <a:pPr eaLnBrk="1" hangingPunct="1"/>
            <a:r>
              <a:rPr lang="zh-CN" altLang="en-US" sz="1600"/>
              <a:t>2、综合会员有风险的情况下，自动将头寸置成零，进行风险锁定。</a:t>
            </a:r>
          </a:p>
          <a:p>
            <a:pPr eaLnBrk="1" hangingPunct="1"/>
            <a:r>
              <a:rPr lang="zh-CN" altLang="en-US" sz="1600"/>
              <a:t>    综合会员净头寸=与客户净头寸+与特别会员对冲头寸。</a:t>
            </a:r>
          </a:p>
          <a:p>
            <a:pPr eaLnBrk="1" hangingPunct="1"/>
            <a:r>
              <a:rPr lang="zh-CN" altLang="en-US" sz="1600"/>
              <a:t>3、当综合会员所属特别会员有风险的情况下，自动将该综合会员和特别会员的交易全部平仓。综合会员的对冲持仓自动转到下一个特别会员。</a:t>
            </a:r>
          </a:p>
          <a:p>
            <a:pPr eaLnBrk="1" hangingPunct="1"/>
            <a:r>
              <a:rPr lang="zh-CN" altLang="en-US" sz="1600"/>
              <a:t>三、费用收取</a:t>
            </a:r>
          </a:p>
          <a:p>
            <a:pPr eaLnBrk="1" hangingPunct="1"/>
            <a:r>
              <a:rPr lang="zh-CN" altLang="en-US" sz="1600"/>
              <a:t>1、客户下单收取保证金、手续费、盈亏。</a:t>
            </a:r>
          </a:p>
          <a:p>
            <a:pPr eaLnBrk="1" hangingPunct="1"/>
            <a:r>
              <a:rPr lang="zh-CN" altLang="en-US" sz="1600"/>
              <a:t>2、综合会员自动承接客户的单子只有盈亏。</a:t>
            </a:r>
          </a:p>
          <a:p>
            <a:pPr eaLnBrk="1" hangingPunct="1"/>
            <a:r>
              <a:rPr lang="zh-CN" altLang="en-US" sz="1600"/>
              <a:t>3、综合会员主动和（风险单）自动的对冲也只有盈亏。</a:t>
            </a:r>
          </a:p>
          <a:p>
            <a:pPr eaLnBrk="1" hangingPunct="1"/>
            <a:r>
              <a:rPr lang="zh-CN" altLang="en-US" sz="1600"/>
              <a:t>4、特别会员被动接单只有盈亏。</a:t>
            </a:r>
          </a:p>
        </p:txBody>
      </p:sp>
    </p:spTree>
    <p:extLst>
      <p:ext uri="{BB962C8B-B14F-4D97-AF65-F5344CB8AC3E}">
        <p14:creationId xmlns:p14="http://schemas.microsoft.com/office/powerpoint/2010/main" val="29002262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0" y="1272740"/>
            <a:ext cx="12192000" cy="384932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p:spPr>
        <p:txBody>
          <a:bodyPr wrap="none" anchor="ctr"/>
          <a:lstStyle/>
          <a:p>
            <a:endParaRPr lang="zh-CN" altLang="en-US">
              <a:latin typeface="华文新魏" panose="02010800040101010101" pitchFamily="2" charset="-122"/>
              <a:ea typeface="华文新魏" panose="02010800040101010101" pitchFamily="2" charset="-122"/>
            </a:endParaRPr>
          </a:p>
        </p:txBody>
      </p:sp>
      <p:sp>
        <p:nvSpPr>
          <p:cNvPr id="6" name="Rectangle 11"/>
          <p:cNvSpPr>
            <a:spLocks noChangeArrowheads="1"/>
          </p:cNvSpPr>
          <p:nvPr/>
        </p:nvSpPr>
        <p:spPr bwMode="auto">
          <a:xfrm>
            <a:off x="463639" y="2559363"/>
            <a:ext cx="837126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82124" tIns="41061" rIns="82124" bIns="41061" anchor="ctr"/>
          <a:lstStyle>
            <a:lvl1pPr algn="l" defTabSz="814388">
              <a:defRPr sz="3200" b="1">
                <a:solidFill>
                  <a:schemeClr val="tx2"/>
                </a:solidFill>
                <a:latin typeface="Arial" panose="020B0604020202020204" pitchFamily="34" charset="0"/>
              </a:defRPr>
            </a:lvl1pPr>
            <a:lvl2pPr algn="l" defTabSz="814388">
              <a:defRPr sz="3200" b="1">
                <a:solidFill>
                  <a:schemeClr val="tx2"/>
                </a:solidFill>
                <a:latin typeface="Arial" panose="020B0604020202020204" pitchFamily="34" charset="0"/>
              </a:defRPr>
            </a:lvl2pPr>
            <a:lvl3pPr algn="l" defTabSz="814388">
              <a:defRPr sz="3200" b="1">
                <a:solidFill>
                  <a:schemeClr val="tx2"/>
                </a:solidFill>
                <a:latin typeface="Arial" panose="020B0604020202020204" pitchFamily="34" charset="0"/>
              </a:defRPr>
            </a:lvl3pPr>
            <a:lvl4pPr algn="l" defTabSz="814388">
              <a:defRPr sz="3200" b="1">
                <a:solidFill>
                  <a:schemeClr val="tx2"/>
                </a:solidFill>
                <a:latin typeface="Arial" panose="020B0604020202020204" pitchFamily="34" charset="0"/>
              </a:defRPr>
            </a:lvl4pPr>
            <a:lvl5pPr algn="l" defTabSz="814388">
              <a:defRPr sz="3200" b="1">
                <a:solidFill>
                  <a:schemeClr val="tx2"/>
                </a:solidFill>
                <a:latin typeface="Arial" panose="020B0604020202020204" pitchFamily="34" charset="0"/>
              </a:defRPr>
            </a:lvl5pPr>
            <a:lvl6pPr marL="457200" defTabSz="814388" fontAlgn="base">
              <a:lnSpc>
                <a:spcPct val="90000"/>
              </a:lnSpc>
              <a:spcBef>
                <a:spcPct val="0"/>
              </a:spcBef>
              <a:spcAft>
                <a:spcPct val="0"/>
              </a:spcAft>
              <a:defRPr sz="3200" b="1">
                <a:solidFill>
                  <a:schemeClr val="tx2"/>
                </a:solidFill>
                <a:latin typeface="Arial" panose="020B0604020202020204" pitchFamily="34" charset="0"/>
              </a:defRPr>
            </a:lvl6pPr>
            <a:lvl7pPr marL="914400" defTabSz="814388" fontAlgn="base">
              <a:lnSpc>
                <a:spcPct val="90000"/>
              </a:lnSpc>
              <a:spcBef>
                <a:spcPct val="0"/>
              </a:spcBef>
              <a:spcAft>
                <a:spcPct val="0"/>
              </a:spcAft>
              <a:defRPr sz="3200" b="1">
                <a:solidFill>
                  <a:schemeClr val="tx2"/>
                </a:solidFill>
                <a:latin typeface="Arial" panose="020B0604020202020204" pitchFamily="34" charset="0"/>
              </a:defRPr>
            </a:lvl7pPr>
            <a:lvl8pPr marL="1371600" defTabSz="814388" fontAlgn="base">
              <a:lnSpc>
                <a:spcPct val="90000"/>
              </a:lnSpc>
              <a:spcBef>
                <a:spcPct val="0"/>
              </a:spcBef>
              <a:spcAft>
                <a:spcPct val="0"/>
              </a:spcAft>
              <a:defRPr sz="3200" b="1">
                <a:solidFill>
                  <a:schemeClr val="tx2"/>
                </a:solidFill>
                <a:latin typeface="Arial" panose="020B0604020202020204" pitchFamily="34" charset="0"/>
              </a:defRPr>
            </a:lvl8pPr>
            <a:lvl9pPr marL="1828800" defTabSz="814388" fontAlgn="base">
              <a:lnSpc>
                <a:spcPct val="90000"/>
              </a:lnSpc>
              <a:spcBef>
                <a:spcPct val="0"/>
              </a:spcBef>
              <a:spcAft>
                <a:spcPct val="0"/>
              </a:spcAft>
              <a:defRPr sz="3200" b="1">
                <a:solidFill>
                  <a:schemeClr val="tx2"/>
                </a:solidFill>
                <a:latin typeface="Arial" panose="020B0604020202020204" pitchFamily="34" charset="0"/>
              </a:defRPr>
            </a:lvl9pPr>
          </a:lstStyle>
          <a:p>
            <a:r>
              <a:rPr lang="zh-CN" altLang="en-US" sz="6000" b="0" dirty="0" smtClean="0">
                <a:solidFill>
                  <a:schemeClr val="bg1"/>
                </a:solidFill>
                <a:latin typeface="华文新魏" panose="02010800040101010101" pitchFamily="2" charset="-122"/>
                <a:ea typeface="华文新魏" panose="02010800040101010101" pitchFamily="2" charset="-122"/>
              </a:rPr>
              <a:t>现货</a:t>
            </a:r>
            <a:r>
              <a:rPr lang="zh-CN" altLang="en-US" sz="6000" b="0" dirty="0">
                <a:solidFill>
                  <a:schemeClr val="bg1"/>
                </a:solidFill>
                <a:latin typeface="华文新魏" panose="02010800040101010101" pitchFamily="2" charset="-122"/>
                <a:ea typeface="华文新魏" panose="02010800040101010101" pitchFamily="2" charset="-122"/>
              </a:rPr>
              <a:t>招标</a:t>
            </a:r>
            <a:r>
              <a:rPr lang="zh-CN" altLang="en-US" sz="6000" b="0" dirty="0" smtClean="0">
                <a:solidFill>
                  <a:schemeClr val="bg1"/>
                </a:solidFill>
                <a:latin typeface="华文新魏" panose="02010800040101010101" pitchFamily="2" charset="-122"/>
                <a:ea typeface="华文新魏" panose="02010800040101010101" pitchFamily="2" charset="-122"/>
              </a:rPr>
              <a:t>交易模式介绍</a:t>
            </a:r>
            <a:endParaRPr lang="en-US" altLang="zh-CN" sz="6000" b="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392493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 y="102285"/>
            <a:ext cx="12192004" cy="544979"/>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圆角矩形 4"/>
          <p:cNvSpPr/>
          <p:nvPr/>
        </p:nvSpPr>
        <p:spPr>
          <a:xfrm>
            <a:off x="314057" y="58083"/>
            <a:ext cx="8618911"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6945" tIns="0" rIns="126945" bIns="0" numCol="1" spcCol="1270" anchor="ctr" anchorCtr="0">
            <a:no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现货招标模式的定义</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6" name="内容占位符 2"/>
          <p:cNvSpPr>
            <a:spLocks noGrp="1"/>
          </p:cNvSpPr>
          <p:nvPr>
            <p:ph idx="1"/>
          </p:nvPr>
        </p:nvSpPr>
        <p:spPr>
          <a:xfrm>
            <a:off x="621543" y="1017367"/>
            <a:ext cx="10145195" cy="5100098"/>
          </a:xfrm>
        </p:spPr>
        <p:txBody>
          <a:bodyPr>
            <a:normAutofit/>
          </a:bodyPr>
          <a:lstStyle/>
          <a:p>
            <a:pPr>
              <a:lnSpc>
                <a:spcPct val="150000"/>
              </a:lnSpc>
            </a:pPr>
            <a:r>
              <a:rPr lang="zh-CN" altLang="en-US" sz="2400" b="1" dirty="0" smtClean="0">
                <a:solidFill>
                  <a:srgbClr val="0070C0"/>
                </a:solidFill>
                <a:latin typeface="微软雅黑" panose="020B0503020204020204" pitchFamily="34" charset="-122"/>
                <a:ea typeface="微软雅黑" panose="020B0503020204020204" pitchFamily="34" charset="-122"/>
              </a:rPr>
              <a:t>定义</a:t>
            </a:r>
            <a:r>
              <a:rPr lang="zh-CN" altLang="en-US" sz="2400" dirty="0" smtClean="0">
                <a:solidFill>
                  <a:srgbClr val="0070C0"/>
                </a:solidFill>
                <a:latin typeface="微软雅黑" panose="020B0503020204020204" pitchFamily="34" charset="-122"/>
                <a:ea typeface="微软雅黑" panose="020B0503020204020204" pitchFamily="34" charset="-122"/>
              </a:rPr>
              <a:t>：</a:t>
            </a:r>
            <a:r>
              <a:rPr lang="zh-CN" altLang="zh-CN" sz="2400" dirty="0">
                <a:solidFill>
                  <a:srgbClr val="0070C0"/>
                </a:solidFill>
                <a:latin typeface="微软雅黑" panose="020B0503020204020204" pitchFamily="34" charset="-122"/>
                <a:ea typeface="微软雅黑" panose="020B0503020204020204" pitchFamily="34" charset="-122"/>
              </a:rPr>
              <a:t>买方交易商发布预采购商品的数量、竞价起始价、等级、交货地、交货周期等信息，卖方交易商通过交易中心竞价交易系统可以自主</a:t>
            </a:r>
            <a:r>
              <a:rPr lang="zh-CN" altLang="zh-CN" sz="2400" dirty="0" smtClean="0">
                <a:solidFill>
                  <a:srgbClr val="0070C0"/>
                </a:solidFill>
                <a:latin typeface="微软雅黑" panose="020B0503020204020204" pitchFamily="34" charset="-122"/>
                <a:ea typeface="微软雅黑" panose="020B0503020204020204" pitchFamily="34" charset="-122"/>
              </a:rPr>
              <a:t>减价</a:t>
            </a:r>
            <a:r>
              <a:rPr lang="zh-CN" altLang="en-US" sz="2400" dirty="0" smtClean="0">
                <a:solidFill>
                  <a:srgbClr val="0070C0"/>
                </a:solidFill>
                <a:latin typeface="微软雅黑" panose="020B0503020204020204" pitchFamily="34" charset="-122"/>
                <a:ea typeface="微软雅黑" panose="020B0503020204020204" pitchFamily="34" charset="-122"/>
              </a:rPr>
              <a:t>，</a:t>
            </a:r>
            <a:r>
              <a:rPr lang="zh-CN" altLang="zh-CN" sz="2400" dirty="0">
                <a:solidFill>
                  <a:srgbClr val="0070C0"/>
                </a:solidFill>
                <a:latin typeface="微软雅黑" panose="020B0503020204020204" pitchFamily="34" charset="-122"/>
                <a:ea typeface="微软雅黑" panose="020B0503020204020204" pitchFamily="34" charset="-122"/>
              </a:rPr>
              <a:t>规定时间内无新报价产生，</a:t>
            </a:r>
            <a:r>
              <a:rPr lang="zh-CN" altLang="zh-CN" sz="2400" dirty="0" smtClean="0">
                <a:solidFill>
                  <a:srgbClr val="0070C0"/>
                </a:solidFill>
                <a:latin typeface="微软雅黑" panose="020B0503020204020204" pitchFamily="34" charset="-122"/>
                <a:ea typeface="微软雅黑" panose="020B0503020204020204" pitchFamily="34" charset="-122"/>
              </a:rPr>
              <a:t>以</a:t>
            </a:r>
            <a:r>
              <a:rPr lang="zh-CN" altLang="zh-CN" sz="2400" dirty="0">
                <a:solidFill>
                  <a:srgbClr val="0070C0"/>
                </a:solidFill>
                <a:latin typeface="微软雅黑" panose="020B0503020204020204" pitchFamily="34" charset="-122"/>
                <a:ea typeface="微软雅黑" panose="020B0503020204020204" pitchFamily="34" charset="-122"/>
              </a:rPr>
              <a:t>最低成交并通过交易市场签订购销合同进行实物交收。</a:t>
            </a:r>
          </a:p>
          <a:p>
            <a:pPr>
              <a:lnSpc>
                <a:spcPct val="160000"/>
              </a:lnSpc>
            </a:pPr>
            <a:r>
              <a:rPr lang="zh-CN" altLang="en-US" sz="2400" b="1" dirty="0" smtClean="0">
                <a:solidFill>
                  <a:srgbClr val="0070C0"/>
                </a:solidFill>
                <a:latin typeface="微软雅黑" panose="020B0503020204020204" pitchFamily="34" charset="-122"/>
                <a:ea typeface="微软雅黑" panose="020B0503020204020204" pitchFamily="34" charset="-122"/>
              </a:rPr>
              <a:t>其他功能特点于拍卖类似。</a:t>
            </a:r>
          </a:p>
        </p:txBody>
      </p:sp>
    </p:spTree>
    <p:extLst>
      <p:ext uri="{BB962C8B-B14F-4D97-AF65-F5344CB8AC3E}">
        <p14:creationId xmlns:p14="http://schemas.microsoft.com/office/powerpoint/2010/main" val="14749205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0" y="1272740"/>
            <a:ext cx="12192000" cy="384932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p:spPr>
        <p:txBody>
          <a:bodyPr wrap="none" anchor="ctr"/>
          <a:lstStyle/>
          <a:p>
            <a:endParaRPr lang="zh-CN" altLang="en-US">
              <a:latin typeface="华文新魏" panose="02010800040101010101" pitchFamily="2" charset="-122"/>
              <a:ea typeface="华文新魏" panose="02010800040101010101" pitchFamily="2" charset="-122"/>
            </a:endParaRPr>
          </a:p>
        </p:txBody>
      </p:sp>
      <p:sp>
        <p:nvSpPr>
          <p:cNvPr id="6" name="Rectangle 11"/>
          <p:cNvSpPr>
            <a:spLocks noChangeArrowheads="1"/>
          </p:cNvSpPr>
          <p:nvPr/>
        </p:nvSpPr>
        <p:spPr bwMode="auto">
          <a:xfrm>
            <a:off x="-181582" y="2328529"/>
            <a:ext cx="6490951" cy="132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82124" tIns="41061" rIns="82124" bIns="41061" anchor="ctr"/>
          <a:lstStyle>
            <a:lvl1pPr algn="l" defTabSz="814388">
              <a:defRPr sz="3200" b="1">
                <a:solidFill>
                  <a:schemeClr val="tx2"/>
                </a:solidFill>
                <a:latin typeface="Arial" panose="020B0604020202020204" pitchFamily="34" charset="0"/>
              </a:defRPr>
            </a:lvl1pPr>
            <a:lvl2pPr algn="l" defTabSz="814388">
              <a:defRPr sz="3200" b="1">
                <a:solidFill>
                  <a:schemeClr val="tx2"/>
                </a:solidFill>
                <a:latin typeface="Arial" panose="020B0604020202020204" pitchFamily="34" charset="0"/>
              </a:defRPr>
            </a:lvl2pPr>
            <a:lvl3pPr algn="l" defTabSz="814388">
              <a:defRPr sz="3200" b="1">
                <a:solidFill>
                  <a:schemeClr val="tx2"/>
                </a:solidFill>
                <a:latin typeface="Arial" panose="020B0604020202020204" pitchFamily="34" charset="0"/>
              </a:defRPr>
            </a:lvl3pPr>
            <a:lvl4pPr algn="l" defTabSz="814388">
              <a:defRPr sz="3200" b="1">
                <a:solidFill>
                  <a:schemeClr val="tx2"/>
                </a:solidFill>
                <a:latin typeface="Arial" panose="020B0604020202020204" pitchFamily="34" charset="0"/>
              </a:defRPr>
            </a:lvl4pPr>
            <a:lvl5pPr algn="l" defTabSz="814388">
              <a:defRPr sz="3200" b="1">
                <a:solidFill>
                  <a:schemeClr val="tx2"/>
                </a:solidFill>
                <a:latin typeface="Arial" panose="020B0604020202020204" pitchFamily="34" charset="0"/>
              </a:defRPr>
            </a:lvl5pPr>
            <a:lvl6pPr marL="457200" defTabSz="814388" fontAlgn="base">
              <a:lnSpc>
                <a:spcPct val="90000"/>
              </a:lnSpc>
              <a:spcBef>
                <a:spcPct val="0"/>
              </a:spcBef>
              <a:spcAft>
                <a:spcPct val="0"/>
              </a:spcAft>
              <a:defRPr sz="3200" b="1">
                <a:solidFill>
                  <a:schemeClr val="tx2"/>
                </a:solidFill>
                <a:latin typeface="Arial" panose="020B0604020202020204" pitchFamily="34" charset="0"/>
              </a:defRPr>
            </a:lvl6pPr>
            <a:lvl7pPr marL="914400" defTabSz="814388" fontAlgn="base">
              <a:lnSpc>
                <a:spcPct val="90000"/>
              </a:lnSpc>
              <a:spcBef>
                <a:spcPct val="0"/>
              </a:spcBef>
              <a:spcAft>
                <a:spcPct val="0"/>
              </a:spcAft>
              <a:defRPr sz="3200" b="1">
                <a:solidFill>
                  <a:schemeClr val="tx2"/>
                </a:solidFill>
                <a:latin typeface="Arial" panose="020B0604020202020204" pitchFamily="34" charset="0"/>
              </a:defRPr>
            </a:lvl7pPr>
            <a:lvl8pPr marL="1371600" defTabSz="814388" fontAlgn="base">
              <a:lnSpc>
                <a:spcPct val="90000"/>
              </a:lnSpc>
              <a:spcBef>
                <a:spcPct val="0"/>
              </a:spcBef>
              <a:spcAft>
                <a:spcPct val="0"/>
              </a:spcAft>
              <a:defRPr sz="3200" b="1">
                <a:solidFill>
                  <a:schemeClr val="tx2"/>
                </a:solidFill>
                <a:latin typeface="Arial" panose="020B0604020202020204" pitchFamily="34" charset="0"/>
              </a:defRPr>
            </a:lvl8pPr>
            <a:lvl9pPr marL="1828800" defTabSz="814388" fontAlgn="base">
              <a:lnSpc>
                <a:spcPct val="90000"/>
              </a:lnSpc>
              <a:spcBef>
                <a:spcPct val="0"/>
              </a:spcBef>
              <a:spcAft>
                <a:spcPct val="0"/>
              </a:spcAft>
              <a:defRPr sz="3200" b="1">
                <a:solidFill>
                  <a:schemeClr val="tx2"/>
                </a:solidFill>
                <a:latin typeface="Arial" panose="020B0604020202020204" pitchFamily="34" charset="0"/>
              </a:defRPr>
            </a:lvl9pPr>
          </a:lstStyle>
          <a:p>
            <a:pPr algn="ctr" eaLnBrk="1" hangingPunct="1"/>
            <a:r>
              <a:rPr lang="zh-CN" altLang="en-US" sz="4400" b="0" dirty="0" smtClean="0">
                <a:solidFill>
                  <a:schemeClr val="bg1"/>
                </a:solidFill>
                <a:latin typeface="华文新魏" panose="02010800040101010101" pitchFamily="2" charset="-122"/>
                <a:ea typeface="华文新魏" panose="02010800040101010101" pitchFamily="2" charset="-122"/>
              </a:rPr>
              <a:t>现货</a:t>
            </a:r>
            <a:r>
              <a:rPr lang="zh-CN" altLang="en-US" sz="4400" b="0" dirty="0">
                <a:solidFill>
                  <a:schemeClr val="bg1"/>
                </a:solidFill>
                <a:latin typeface="华文新魏" panose="02010800040101010101" pitchFamily="2" charset="-122"/>
                <a:ea typeface="华文新魏" panose="02010800040101010101" pitchFamily="2" charset="-122"/>
              </a:rPr>
              <a:t>分销</a:t>
            </a:r>
            <a:r>
              <a:rPr lang="zh-CN" altLang="en-US" sz="4400" b="0" dirty="0" smtClean="0">
                <a:solidFill>
                  <a:schemeClr val="bg1"/>
                </a:solidFill>
                <a:latin typeface="华文新魏" panose="02010800040101010101" pitchFamily="2" charset="-122"/>
                <a:ea typeface="华文新魏" panose="02010800040101010101" pitchFamily="2" charset="-122"/>
              </a:rPr>
              <a:t>交易介绍</a:t>
            </a:r>
            <a:endParaRPr lang="en-US" altLang="zh-CN" sz="4400" b="0" dirty="0">
              <a:solidFill>
                <a:schemeClr val="bg1"/>
              </a:solidFill>
              <a:latin typeface="华文新魏" panose="02010800040101010101" pitchFamily="2" charset="-122"/>
              <a:ea typeface="华文新魏" panose="02010800040101010101" pitchFamily="2" charset="-122"/>
            </a:endParaRP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4889"/>
          <a:stretch/>
        </p:blipFill>
        <p:spPr>
          <a:xfrm>
            <a:off x="6127786" y="1272740"/>
            <a:ext cx="6085679" cy="3849328"/>
          </a:xfrm>
          <a:prstGeom prst="rect">
            <a:avLst/>
          </a:prstGeom>
        </p:spPr>
      </p:pic>
      <p:sp>
        <p:nvSpPr>
          <p:cNvPr id="2" name="文本框 1"/>
          <p:cNvSpPr txBox="1"/>
          <p:nvPr/>
        </p:nvSpPr>
        <p:spPr>
          <a:xfrm>
            <a:off x="10032641" y="1913031"/>
            <a:ext cx="990123" cy="830997"/>
          </a:xfrm>
          <a:prstGeom prst="rect">
            <a:avLst/>
          </a:prstGeom>
          <a:noFill/>
        </p:spPr>
        <p:txBody>
          <a:bodyPr wrap="square" rtlCol="0">
            <a:spAutoFit/>
          </a:bodyPr>
          <a:lstStyle/>
          <a:p>
            <a:r>
              <a:rPr lang="zh-CN" altLang="en-US" sz="2400" dirty="0">
                <a:solidFill>
                  <a:srgbClr val="0070C0"/>
                </a:solidFill>
                <a:latin typeface="华文新魏" panose="02010800040101010101" pitchFamily="2" charset="-122"/>
                <a:ea typeface="华文新魏" panose="02010800040101010101" pitchFamily="2" charset="-122"/>
              </a:rPr>
              <a:t>现货分销</a:t>
            </a:r>
          </a:p>
        </p:txBody>
      </p:sp>
    </p:spTree>
    <p:extLst>
      <p:ext uri="{BB962C8B-B14F-4D97-AF65-F5344CB8AC3E}">
        <p14:creationId xmlns:p14="http://schemas.microsoft.com/office/powerpoint/2010/main" val="6316685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0" y="174813"/>
            <a:ext cx="12192004" cy="522396"/>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98" name="Rectangle 2"/>
          <p:cNvSpPr>
            <a:spLocks noGrp="1" noChangeArrowheads="1"/>
          </p:cNvSpPr>
          <p:nvPr>
            <p:ph type="title"/>
          </p:nvPr>
        </p:nvSpPr>
        <p:spPr>
          <a:xfrm>
            <a:off x="-110836" y="174813"/>
            <a:ext cx="4668982" cy="618563"/>
          </a:xfrm>
        </p:spPr>
        <p:txBody>
          <a:bodyPr>
            <a:normAutofit fontScale="90000"/>
          </a:bodyPr>
          <a:lstStyle/>
          <a:p>
            <a:pPr algn="ctr"/>
            <a:r>
              <a:rPr lang="zh-CN" altLang="en-US" dirty="0">
                <a:solidFill>
                  <a:schemeClr val="bg1"/>
                </a:solidFill>
              </a:rPr>
              <a:t>现货分销特点</a:t>
            </a:r>
          </a:p>
        </p:txBody>
      </p:sp>
      <p:graphicFrame>
        <p:nvGraphicFramePr>
          <p:cNvPr id="4099" name="Group 3"/>
          <p:cNvGraphicFramePr>
            <a:graphicFrameLocks noGrp="1"/>
          </p:cNvGraphicFramePr>
          <p:nvPr>
            <p:ph type="tbl" idx="1"/>
            <p:extLst/>
          </p:nvPr>
        </p:nvGraphicFramePr>
        <p:xfrm>
          <a:off x="97368" y="806824"/>
          <a:ext cx="11764074" cy="6051176"/>
        </p:xfrm>
        <a:graphic>
          <a:graphicData uri="http://schemas.openxmlformats.org/drawingml/2006/table">
            <a:tbl>
              <a:tblPr/>
              <a:tblGrid>
                <a:gridCol w="1945216"/>
                <a:gridCol w="2387748"/>
                <a:gridCol w="2228045"/>
                <a:gridCol w="2574525"/>
                <a:gridCol w="2628540"/>
              </a:tblGrid>
              <a:tr h="2388369">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rgbClr val="FFFFFF"/>
                          </a:solidFill>
                          <a:effectLst/>
                          <a:latin typeface="Calibri" pitchFamily="34" charset="0"/>
                          <a:ea typeface="仿宋" pitchFamily="49" charset="-122"/>
                        </a:rPr>
                        <a:t>交易规则</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00FF"/>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Calibri" pitchFamily="34" charset="0"/>
                          <a:ea typeface="仿宋" pitchFamily="49" charset="-122"/>
                        </a:rPr>
                        <a:t>衍生多个交易商品</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00FF"/>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rgbClr val="FFFFFF"/>
                          </a:solidFill>
                          <a:effectLst/>
                          <a:latin typeface="Calibri" pitchFamily="34" charset="0"/>
                          <a:ea typeface="仿宋" pitchFamily="49" charset="-122"/>
                        </a:rPr>
                        <a:t>交易和返还关系分开</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00FF"/>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Calibri" pitchFamily="34" charset="0"/>
                          <a:ea typeface="仿宋" pitchFamily="49" charset="-122"/>
                        </a:rPr>
                        <a:t>客户先买入，后卖出给分销商</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00FF"/>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rgbClr val="FFFFFF"/>
                          </a:solidFill>
                          <a:effectLst/>
                          <a:latin typeface="Calibri" pitchFamily="34" charset="0"/>
                          <a:ea typeface="仿宋" pitchFamily="49" charset="-122"/>
                        </a:rPr>
                        <a:t>分销商控制风险更加简单</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00FF"/>
                    </a:solidFill>
                  </a:tcPr>
                </a:tc>
              </a:tr>
              <a:tr h="3662807">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仿宋" pitchFamily="49" charset="-122"/>
                          <a:ea typeface="仿宋" pitchFamily="49" charset="-122"/>
                          <a:sym typeface="Arial" pitchFamily="34" charset="0"/>
                        </a:rPr>
                        <a:t>具备OTC交易系统优势。</a:t>
                      </a:r>
                    </a:p>
                  </a:txBody>
                  <a:tcPr marL="121920" marR="12192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仿宋" pitchFamily="49" charset="-122"/>
                          <a:sym typeface="Arial" pitchFamily="34" charset="0"/>
                        </a:rPr>
                        <a:t>通过加工费的设置实现多个不同属性商品的价格展示。</a:t>
                      </a:r>
                    </a:p>
                  </a:txBody>
                  <a:tcPr marL="121920" marR="12192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仿宋" pitchFamily="49" charset="-122"/>
                          <a:ea typeface="仿宋" pitchFamily="49" charset="-122"/>
                          <a:sym typeface="Arial" pitchFamily="34" charset="0"/>
                        </a:rPr>
                        <a:t>客户和分销商只有交易关系，不再有开户返还关系，改善了原有OTC利益冲突情况。</a:t>
                      </a:r>
                    </a:p>
                  </a:txBody>
                  <a:tcPr marL="121920" marR="12192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仿宋" pitchFamily="49" charset="-122"/>
                          <a:sym typeface="Arial" pitchFamily="34" charset="0"/>
                        </a:rPr>
                        <a:t>系统直接将分销商的角色定义为：卖货商，客户定义为：购货商。</a:t>
                      </a:r>
                    </a:p>
                  </a:txBody>
                  <a:tcPr marL="121920" marR="12192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仿宋" pitchFamily="49" charset="-122"/>
                          <a:sym typeface="Arial" pitchFamily="34" charset="0"/>
                        </a:rPr>
                        <a:t>对于分销商如果需要到期货交易所去对冲风险，其对冲的买卖方向清晰，对冲数量明确。</a:t>
                      </a:r>
                    </a:p>
                  </a:txBody>
                  <a:tcPr marL="121920" marR="12192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Tree>
    <p:extLst>
      <p:ext uri="{BB962C8B-B14F-4D97-AF65-F5344CB8AC3E}">
        <p14:creationId xmlns:p14="http://schemas.microsoft.com/office/powerpoint/2010/main" val="2718788471"/>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 y="102285"/>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22" name="Rectangle 2"/>
          <p:cNvSpPr>
            <a:spLocks noGrp="1" noChangeArrowheads="1"/>
          </p:cNvSpPr>
          <p:nvPr>
            <p:ph type="title"/>
          </p:nvPr>
        </p:nvSpPr>
        <p:spPr>
          <a:xfrm>
            <a:off x="-263236" y="102285"/>
            <a:ext cx="5971309" cy="853680"/>
          </a:xfrm>
        </p:spPr>
        <p:txBody>
          <a:bodyPr>
            <a:normAutofit/>
          </a:bodyPr>
          <a:lstStyle/>
          <a:p>
            <a:pPr algn="ctr"/>
            <a:r>
              <a:rPr lang="zh-CN" altLang="en-US" sz="4000" dirty="0">
                <a:solidFill>
                  <a:schemeClr val="bg1"/>
                </a:solidFill>
              </a:rPr>
              <a:t>分销系统简单架构</a:t>
            </a:r>
          </a:p>
        </p:txBody>
      </p:sp>
      <p:graphicFrame>
        <p:nvGraphicFramePr>
          <p:cNvPr id="5123" name="Object 3"/>
          <p:cNvGraphicFramePr>
            <a:graphicFrameLocks/>
          </p:cNvGraphicFramePr>
          <p:nvPr>
            <p:extLst/>
          </p:nvPr>
        </p:nvGraphicFramePr>
        <p:xfrm>
          <a:off x="1636202" y="1092895"/>
          <a:ext cx="8143741" cy="5185450"/>
        </p:xfrm>
        <a:graphic>
          <a:graphicData uri="http://schemas.openxmlformats.org/presentationml/2006/ole">
            <mc:AlternateContent xmlns:mc="http://schemas.openxmlformats.org/markup-compatibility/2006">
              <mc:Choice xmlns:v="urn:schemas-microsoft-com:vml" Requires="v">
                <p:oleObj spid="_x0000_s5126" r:id="rId3" imgW="4289400" imgH="4300200" progId="Visio.Drawing.11">
                  <p:embed/>
                </p:oleObj>
              </mc:Choice>
              <mc:Fallback>
                <p:oleObj r:id="rId3" imgW="4289400" imgH="4300200" progId="Visio.Drawing.11">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202" y="1092895"/>
                        <a:ext cx="8143741" cy="5185450"/>
                      </a:xfrm>
                      <a:prstGeom prst="rect">
                        <a:avLst/>
                      </a:prstGeom>
                      <a:noFill/>
                      <a:ln>
                        <a:noFill/>
                      </a:ln>
                      <a:effectLst/>
                      <a:extLst/>
                    </p:spPr>
                  </p:pic>
                </p:oleObj>
              </mc:Fallback>
            </mc:AlternateContent>
          </a:graphicData>
        </a:graphic>
      </p:graphicFrame>
      <p:sp>
        <p:nvSpPr>
          <p:cNvPr id="5" name="矩形 4"/>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1259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 y="102285"/>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146" name="Rectangle 2"/>
          <p:cNvSpPr>
            <a:spLocks noGrp="1" noChangeArrowheads="1"/>
          </p:cNvSpPr>
          <p:nvPr>
            <p:ph type="title"/>
          </p:nvPr>
        </p:nvSpPr>
        <p:spPr>
          <a:xfrm>
            <a:off x="12700" y="42864"/>
            <a:ext cx="4855135" cy="936625"/>
          </a:xfrm>
        </p:spPr>
        <p:txBody>
          <a:bodyPr/>
          <a:lstStyle/>
          <a:p>
            <a:pPr algn="ctr"/>
            <a:r>
              <a:rPr lang="zh-CN" altLang="en-US" dirty="0">
                <a:solidFill>
                  <a:schemeClr val="bg1"/>
                </a:solidFill>
              </a:rPr>
              <a:t>交易及返还关系</a:t>
            </a:r>
          </a:p>
        </p:txBody>
      </p:sp>
      <p:graphicFrame>
        <p:nvGraphicFramePr>
          <p:cNvPr id="6147" name="Object 3"/>
          <p:cNvGraphicFramePr>
            <a:graphicFrameLocks/>
          </p:cNvGraphicFramePr>
          <p:nvPr/>
        </p:nvGraphicFramePr>
        <p:xfrm>
          <a:off x="6203951" y="1884364"/>
          <a:ext cx="3640667" cy="3489325"/>
        </p:xfrm>
        <a:graphic>
          <a:graphicData uri="http://schemas.openxmlformats.org/presentationml/2006/ole">
            <mc:AlternateContent xmlns:mc="http://schemas.openxmlformats.org/markup-compatibility/2006">
              <mc:Choice xmlns:v="urn:schemas-microsoft-com:vml" Requires="v">
                <p:oleObj spid="_x0000_s6154" r:id="rId3" imgW="2682720" imgH="3426840" progId="Visio.Drawing.11">
                  <p:embed/>
                </p:oleObj>
              </mc:Choice>
              <mc:Fallback>
                <p:oleObj r:id="rId3" imgW="2682720" imgH="3426840" progId="Visio.Drawing.11">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3951" y="1884364"/>
                        <a:ext cx="3640667"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8" name="Object 4"/>
          <p:cNvGraphicFramePr>
            <a:graphicFrameLocks/>
          </p:cNvGraphicFramePr>
          <p:nvPr/>
        </p:nvGraphicFramePr>
        <p:xfrm>
          <a:off x="1699684" y="1898651"/>
          <a:ext cx="1699683" cy="3541713"/>
        </p:xfrm>
        <a:graphic>
          <a:graphicData uri="http://schemas.openxmlformats.org/presentationml/2006/ole">
            <mc:AlternateContent xmlns:mc="http://schemas.openxmlformats.org/markup-compatibility/2006">
              <mc:Choice xmlns:v="urn:schemas-microsoft-com:vml" Requires="v">
                <p:oleObj spid="_x0000_s6155" r:id="rId5" imgW="1242360" imgH="3475080" progId="Visio.Drawing.11">
                  <p:embed/>
                </p:oleObj>
              </mc:Choice>
              <mc:Fallback>
                <p:oleObj r:id="rId5" imgW="1242360" imgH="3475080" progId="Visio.Drawing.11">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9684" y="1898651"/>
                        <a:ext cx="1699683" cy="354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3583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 y="102285"/>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70" name="Rectangle 2"/>
          <p:cNvSpPr>
            <a:spLocks noGrp="1" noChangeArrowheads="1"/>
          </p:cNvSpPr>
          <p:nvPr>
            <p:ph type="title"/>
          </p:nvPr>
        </p:nvSpPr>
        <p:spPr>
          <a:xfrm>
            <a:off x="0" y="71439"/>
            <a:ext cx="4195483" cy="936625"/>
          </a:xfrm>
        </p:spPr>
        <p:txBody>
          <a:bodyPr>
            <a:normAutofit/>
          </a:bodyPr>
          <a:lstStyle/>
          <a:p>
            <a:pPr algn="ctr"/>
            <a:r>
              <a:rPr lang="zh-CN" altLang="en-US" sz="4000" dirty="0">
                <a:solidFill>
                  <a:schemeClr val="bg1"/>
                </a:solidFill>
              </a:rPr>
              <a:t>客户下单指令</a:t>
            </a:r>
          </a:p>
        </p:txBody>
      </p:sp>
      <p:graphicFrame>
        <p:nvGraphicFramePr>
          <p:cNvPr id="7171" name="Object 3"/>
          <p:cNvGraphicFramePr>
            <a:graphicFrameLocks/>
          </p:cNvGraphicFramePr>
          <p:nvPr/>
        </p:nvGraphicFramePr>
        <p:xfrm>
          <a:off x="1543051" y="2455864"/>
          <a:ext cx="7023100" cy="2897187"/>
        </p:xfrm>
        <a:graphic>
          <a:graphicData uri="http://schemas.openxmlformats.org/presentationml/2006/ole">
            <mc:AlternateContent xmlns:mc="http://schemas.openxmlformats.org/markup-compatibility/2006">
              <mc:Choice xmlns:v="urn:schemas-microsoft-com:vml" Requires="v">
                <p:oleObj spid="_x0000_s7174" r:id="rId3" imgW="5182200" imgH="2850840" progId="Visio.Drawing.11">
                  <p:embed/>
                </p:oleObj>
              </mc:Choice>
              <mc:Fallback>
                <p:oleObj r:id="rId3" imgW="5182200" imgH="2850840" progId="Visio.Drawing.11">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1" y="2455864"/>
                        <a:ext cx="7023100"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0090901"/>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 y="102285"/>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194" name="Rectangle 2"/>
          <p:cNvSpPr>
            <a:spLocks noGrp="1" noChangeArrowheads="1"/>
          </p:cNvSpPr>
          <p:nvPr>
            <p:ph type="title"/>
          </p:nvPr>
        </p:nvSpPr>
        <p:spPr>
          <a:xfrm>
            <a:off x="88902" y="102285"/>
            <a:ext cx="4859616" cy="840690"/>
          </a:xfrm>
        </p:spPr>
        <p:txBody>
          <a:bodyPr>
            <a:normAutofit/>
          </a:bodyPr>
          <a:lstStyle/>
          <a:p>
            <a:pPr algn="ctr"/>
            <a:r>
              <a:rPr lang="zh-CN" altLang="en-US" sz="4000" dirty="0">
                <a:solidFill>
                  <a:schemeClr val="bg1"/>
                </a:solidFill>
              </a:rPr>
              <a:t>衍生多个商品信息</a:t>
            </a:r>
          </a:p>
        </p:txBody>
      </p:sp>
      <p:sp>
        <p:nvSpPr>
          <p:cNvPr id="8195" name="Rectangle 3"/>
          <p:cNvSpPr>
            <a:spLocks noChangeArrowheads="1"/>
          </p:cNvSpPr>
          <p:nvPr/>
        </p:nvSpPr>
        <p:spPr bwMode="auto">
          <a:xfrm>
            <a:off x="2032000" y="942975"/>
            <a:ext cx="2032000" cy="590550"/>
          </a:xfrm>
          <a:prstGeom prst="rect">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外盘接入商品</a:t>
            </a:r>
          </a:p>
        </p:txBody>
      </p:sp>
      <p:sp>
        <p:nvSpPr>
          <p:cNvPr id="8196" name="Rectangle 4"/>
          <p:cNvSpPr>
            <a:spLocks noChangeArrowheads="1"/>
          </p:cNvSpPr>
          <p:nvPr/>
        </p:nvSpPr>
        <p:spPr bwMode="auto">
          <a:xfrm>
            <a:off x="7509933" y="942975"/>
            <a:ext cx="2032000" cy="590550"/>
          </a:xfrm>
          <a:prstGeom prst="rect">
            <a:avLst/>
          </a:prstGeom>
          <a:solidFill>
            <a:schemeClr val="accent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t>内盘对应商品</a:t>
            </a:r>
          </a:p>
        </p:txBody>
      </p:sp>
      <p:sp>
        <p:nvSpPr>
          <p:cNvPr id="8197" name="Rectangle 5"/>
          <p:cNvSpPr>
            <a:spLocks noChangeArrowheads="1"/>
          </p:cNvSpPr>
          <p:nvPr/>
        </p:nvSpPr>
        <p:spPr bwMode="auto">
          <a:xfrm>
            <a:off x="2032001" y="3184525"/>
            <a:ext cx="1587500" cy="514350"/>
          </a:xfrm>
          <a:prstGeom prst="rect">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铜</a:t>
            </a:r>
          </a:p>
        </p:txBody>
      </p:sp>
      <p:sp>
        <p:nvSpPr>
          <p:cNvPr id="8198" name="Rectangle 6"/>
          <p:cNvSpPr>
            <a:spLocks noChangeArrowheads="1"/>
          </p:cNvSpPr>
          <p:nvPr/>
        </p:nvSpPr>
        <p:spPr bwMode="auto">
          <a:xfrm>
            <a:off x="7509934" y="2009775"/>
            <a:ext cx="1587500" cy="514350"/>
          </a:xfrm>
          <a:prstGeom prst="rect">
            <a:avLst/>
          </a:prstGeom>
          <a:solidFill>
            <a:schemeClr val="accent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江西德州铜</a:t>
            </a:r>
          </a:p>
        </p:txBody>
      </p:sp>
      <p:sp>
        <p:nvSpPr>
          <p:cNvPr id="8199" name="Rectangle 7"/>
          <p:cNvSpPr>
            <a:spLocks noChangeArrowheads="1"/>
          </p:cNvSpPr>
          <p:nvPr/>
        </p:nvSpPr>
        <p:spPr bwMode="auto">
          <a:xfrm>
            <a:off x="7509934" y="2781300"/>
            <a:ext cx="1587500" cy="514350"/>
          </a:xfrm>
          <a:prstGeom prst="rect">
            <a:avLst/>
          </a:prstGeom>
          <a:solidFill>
            <a:schemeClr val="accent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上海铜</a:t>
            </a:r>
          </a:p>
        </p:txBody>
      </p:sp>
      <p:sp>
        <p:nvSpPr>
          <p:cNvPr id="8200" name="Rectangle 8"/>
          <p:cNvSpPr>
            <a:spLocks noChangeArrowheads="1"/>
          </p:cNvSpPr>
          <p:nvPr/>
        </p:nvSpPr>
        <p:spPr bwMode="auto">
          <a:xfrm>
            <a:off x="7509934" y="3622675"/>
            <a:ext cx="1587500" cy="514350"/>
          </a:xfrm>
          <a:prstGeom prst="rect">
            <a:avLst/>
          </a:prstGeom>
          <a:solidFill>
            <a:schemeClr val="accent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沈阳铜</a:t>
            </a:r>
          </a:p>
        </p:txBody>
      </p:sp>
      <p:sp>
        <p:nvSpPr>
          <p:cNvPr id="8201" name="Rectangle 9"/>
          <p:cNvSpPr>
            <a:spLocks noChangeArrowheads="1"/>
          </p:cNvSpPr>
          <p:nvPr/>
        </p:nvSpPr>
        <p:spPr bwMode="auto">
          <a:xfrm>
            <a:off x="7509934" y="4464050"/>
            <a:ext cx="1587500" cy="514350"/>
          </a:xfrm>
          <a:prstGeom prst="rect">
            <a:avLst/>
          </a:prstGeom>
          <a:solidFill>
            <a:schemeClr val="accent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山东铜</a:t>
            </a:r>
          </a:p>
        </p:txBody>
      </p:sp>
      <p:sp>
        <p:nvSpPr>
          <p:cNvPr id="8202" name="AutoShape 10"/>
          <p:cNvSpPr>
            <a:spLocks noChangeArrowheads="1"/>
          </p:cNvSpPr>
          <p:nvPr/>
        </p:nvSpPr>
        <p:spPr bwMode="auto">
          <a:xfrm>
            <a:off x="4508500" y="3184525"/>
            <a:ext cx="2108200" cy="628650"/>
          </a:xfrm>
          <a:prstGeom prst="rightArrow">
            <a:avLst>
              <a:gd name="adj1" fmla="val 50000"/>
              <a:gd name="adj2" fmla="val 62879"/>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aphicFrame>
        <p:nvGraphicFramePr>
          <p:cNvPr id="8203" name="Group 11"/>
          <p:cNvGraphicFramePr>
            <a:graphicFrameLocks noGrp="1"/>
          </p:cNvGraphicFramePr>
          <p:nvPr/>
        </p:nvGraphicFramePr>
        <p:xfrm>
          <a:off x="88900" y="5083176"/>
          <a:ext cx="12084051" cy="1770063"/>
        </p:xfrm>
        <a:graphic>
          <a:graphicData uri="http://schemas.openxmlformats.org/drawingml/2006/table">
            <a:tbl>
              <a:tblPr/>
              <a:tblGrid>
                <a:gridCol w="3194051"/>
                <a:gridCol w="8890000"/>
              </a:tblGrid>
              <a:tr h="368300">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rgbClr val="FFFFFF"/>
                          </a:solidFill>
                          <a:effectLst/>
                          <a:latin typeface="Calibri" pitchFamily="34" charset="0"/>
                          <a:ea typeface="宋体" pitchFamily="2" charset="-122"/>
                        </a:rPr>
                        <a:t>期货交易品种</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rgbClr val="FFFFFF"/>
                          </a:solidFill>
                          <a:effectLst/>
                          <a:latin typeface="Calibri" pitchFamily="34" charset="0"/>
                          <a:ea typeface="宋体" pitchFamily="2" charset="-122"/>
                        </a:rPr>
                        <a:t>现货分销平台商品</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381000">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商品标准化</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同一商品，不同属性可以定义多个商品，由不同分销商代理</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639763">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合约数量大</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合约数量可以按照市场需求定义小的合约。</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81000">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投资成本高</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Calibri" pitchFamily="34" charset="0"/>
                          <a:ea typeface="宋体" pitchFamily="2" charset="-122"/>
                        </a:rPr>
                        <a:t>杠杆低</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Tree>
    <p:extLst>
      <p:ext uri="{BB962C8B-B14F-4D97-AF65-F5344CB8AC3E}">
        <p14:creationId xmlns:p14="http://schemas.microsoft.com/office/powerpoint/2010/main" val="565962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6090" y="223308"/>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218" name="Rectangle 2"/>
          <p:cNvSpPr>
            <a:spLocks noGrp="1" noChangeArrowheads="1"/>
          </p:cNvSpPr>
          <p:nvPr>
            <p:ph type="title"/>
          </p:nvPr>
        </p:nvSpPr>
        <p:spPr>
          <a:xfrm>
            <a:off x="2" y="0"/>
            <a:ext cx="4840939" cy="1317811"/>
          </a:xfrm>
        </p:spPr>
        <p:txBody>
          <a:bodyPr>
            <a:normAutofit/>
          </a:bodyPr>
          <a:lstStyle/>
          <a:p>
            <a:pPr algn="ctr"/>
            <a:r>
              <a:rPr lang="zh-CN" altLang="en-US" sz="4000" dirty="0">
                <a:solidFill>
                  <a:schemeClr val="bg1"/>
                </a:solidFill>
              </a:rPr>
              <a:t>分销商头寸控制</a:t>
            </a:r>
          </a:p>
        </p:txBody>
      </p:sp>
      <p:graphicFrame>
        <p:nvGraphicFramePr>
          <p:cNvPr id="9219" name="Group 3"/>
          <p:cNvGraphicFramePr>
            <a:graphicFrameLocks noGrp="1"/>
          </p:cNvGraphicFramePr>
          <p:nvPr/>
        </p:nvGraphicFramePr>
        <p:xfrm>
          <a:off x="1691217" y="3676650"/>
          <a:ext cx="8532283" cy="1351598"/>
        </p:xfrm>
        <a:graphic>
          <a:graphicData uri="http://schemas.openxmlformats.org/drawingml/2006/table">
            <a:tbl>
              <a:tblPr/>
              <a:tblGrid>
                <a:gridCol w="2844800"/>
                <a:gridCol w="2840567"/>
                <a:gridCol w="2846916"/>
              </a:tblGrid>
              <a:tr h="619125">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客户</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分销商</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生产商</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365125">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买入（建仓）</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买入（建仓）</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rowSpan="2">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被动接单</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66713">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卖出（平仓）</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000">
                          <a:solidFill>
                            <a:srgbClr val="33BCED"/>
                          </a:solidFill>
                          <a:latin typeface="Arial" pitchFamily="34" charset="0"/>
                          <a:ea typeface="微软雅黑" pitchFamily="34" charset="-122"/>
                        </a:defRPr>
                      </a:lvl1pPr>
                      <a:lvl2pPr>
                        <a:spcBef>
                          <a:spcPct val="20000"/>
                        </a:spcBef>
                        <a:defRPr>
                          <a:solidFill>
                            <a:srgbClr val="33BCED"/>
                          </a:solidFill>
                          <a:latin typeface="Arial" pitchFamily="34" charset="0"/>
                          <a:ea typeface="微软雅黑" pitchFamily="34" charset="-122"/>
                        </a:defRPr>
                      </a:lvl2pPr>
                      <a:lvl3pPr>
                        <a:spcBef>
                          <a:spcPct val="20000"/>
                        </a:spcBef>
                        <a:defRPr sz="1600">
                          <a:solidFill>
                            <a:srgbClr val="33BCED"/>
                          </a:solidFill>
                          <a:latin typeface="Arial" pitchFamily="34" charset="0"/>
                          <a:ea typeface="微软雅黑" pitchFamily="34" charset="-122"/>
                        </a:defRPr>
                      </a:lvl3pPr>
                      <a:lvl4pPr>
                        <a:spcBef>
                          <a:spcPct val="20000"/>
                        </a:spcBef>
                        <a:defRPr sz="1400">
                          <a:solidFill>
                            <a:srgbClr val="33BCED"/>
                          </a:solidFill>
                          <a:latin typeface="Arial" pitchFamily="34" charset="0"/>
                          <a:ea typeface="微软雅黑" pitchFamily="34" charset="-122"/>
                        </a:defRPr>
                      </a:lvl4pPr>
                      <a:lvl5pPr>
                        <a:spcBef>
                          <a:spcPct val="20000"/>
                        </a:spcBef>
                        <a:defRPr sz="1400">
                          <a:solidFill>
                            <a:srgbClr val="33BCED"/>
                          </a:solidFill>
                          <a:latin typeface="Arial" pitchFamily="34" charset="0"/>
                          <a:ea typeface="微软雅黑" pitchFamily="34" charset="-122"/>
                        </a:defRPr>
                      </a:lvl5pPr>
                      <a:lvl6pPr fontAlgn="base">
                        <a:spcBef>
                          <a:spcPct val="20000"/>
                        </a:spcBef>
                        <a:spcAft>
                          <a:spcPct val="0"/>
                        </a:spcAft>
                        <a:defRPr sz="1400">
                          <a:solidFill>
                            <a:srgbClr val="33BCED"/>
                          </a:solidFill>
                          <a:latin typeface="Arial" pitchFamily="34" charset="0"/>
                          <a:ea typeface="微软雅黑" pitchFamily="34" charset="-122"/>
                        </a:defRPr>
                      </a:lvl6pPr>
                      <a:lvl7pPr fontAlgn="base">
                        <a:spcBef>
                          <a:spcPct val="20000"/>
                        </a:spcBef>
                        <a:spcAft>
                          <a:spcPct val="0"/>
                        </a:spcAft>
                        <a:defRPr sz="1400">
                          <a:solidFill>
                            <a:srgbClr val="33BCED"/>
                          </a:solidFill>
                          <a:latin typeface="Arial" pitchFamily="34" charset="0"/>
                          <a:ea typeface="微软雅黑" pitchFamily="34" charset="-122"/>
                        </a:defRPr>
                      </a:lvl7pPr>
                      <a:lvl8pPr fontAlgn="base">
                        <a:spcBef>
                          <a:spcPct val="20000"/>
                        </a:spcBef>
                        <a:spcAft>
                          <a:spcPct val="0"/>
                        </a:spcAft>
                        <a:defRPr sz="1400">
                          <a:solidFill>
                            <a:srgbClr val="33BCED"/>
                          </a:solidFill>
                          <a:latin typeface="Arial" pitchFamily="34" charset="0"/>
                          <a:ea typeface="微软雅黑" pitchFamily="34" charset="-122"/>
                        </a:defRPr>
                      </a:lvl8pPr>
                      <a:lvl9pPr fontAlgn="base">
                        <a:spcBef>
                          <a:spcPct val="20000"/>
                        </a:spcBef>
                        <a:spcAft>
                          <a:spcPct val="0"/>
                        </a:spcAft>
                        <a:defRPr sz="1400">
                          <a:solidFill>
                            <a:srgbClr val="33BCED"/>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卖出（平仓）</a:t>
                      </a:r>
                    </a:p>
                  </a:txBody>
                  <a:tcPr marL="121920" marR="12192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vMerge="1">
                  <a:txBody>
                    <a:bodyPr/>
                    <a:lstStyle/>
                    <a:p>
                      <a:endParaRPr lang="zh-CN" altLang="en-US"/>
                    </a:p>
                  </a:txBody>
                  <a:tcPr/>
                </a:tc>
              </a:tr>
            </a:tbl>
          </a:graphicData>
        </a:graphic>
      </p:graphicFrame>
      <p:sp>
        <p:nvSpPr>
          <p:cNvPr id="9250" name="Rectangle 34"/>
          <p:cNvSpPr>
            <a:spLocks noChangeArrowheads="1"/>
          </p:cNvSpPr>
          <p:nvPr/>
        </p:nvSpPr>
        <p:spPr bwMode="auto">
          <a:xfrm>
            <a:off x="6347884" y="1708150"/>
            <a:ext cx="2540000" cy="1123950"/>
          </a:xfrm>
          <a:prstGeom prst="rect">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dirty="0"/>
              <a:t>期货交易所</a:t>
            </a:r>
          </a:p>
        </p:txBody>
      </p:sp>
      <p:cxnSp>
        <p:nvCxnSpPr>
          <p:cNvPr id="9251" name="AutoShape 35"/>
          <p:cNvCxnSpPr>
            <a:cxnSpLocks noChangeShapeType="1"/>
            <a:endCxn id="9250" idx="1"/>
          </p:cNvCxnSpPr>
          <p:nvPr/>
        </p:nvCxnSpPr>
        <p:spPr bwMode="auto">
          <a:xfrm rot="16200000">
            <a:off x="5448830" y="2777596"/>
            <a:ext cx="1406525" cy="391584"/>
          </a:xfrm>
          <a:prstGeom prst="bentConnector2">
            <a:avLst/>
          </a:prstGeom>
          <a:noFill/>
          <a:ln w="9525"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2" name="AutoShape 36"/>
          <p:cNvCxnSpPr>
            <a:cxnSpLocks noChangeShapeType="1"/>
            <a:endCxn id="9250" idx="3"/>
          </p:cNvCxnSpPr>
          <p:nvPr/>
        </p:nvCxnSpPr>
        <p:spPr bwMode="auto">
          <a:xfrm rot="5400000" flipH="1">
            <a:off x="8138584" y="3019426"/>
            <a:ext cx="1911350" cy="412749"/>
          </a:xfrm>
          <a:prstGeom prst="bentConnector2">
            <a:avLst/>
          </a:prstGeom>
          <a:noFill/>
          <a:ln w="9525" cap="flat"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82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 y="182967"/>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242" name="Rectangle 2"/>
          <p:cNvSpPr>
            <a:spLocks noGrp="1" noChangeArrowheads="1"/>
          </p:cNvSpPr>
          <p:nvPr>
            <p:ph type="title"/>
          </p:nvPr>
        </p:nvSpPr>
        <p:spPr>
          <a:xfrm>
            <a:off x="-349624" y="182967"/>
            <a:ext cx="4935071" cy="744880"/>
          </a:xfrm>
        </p:spPr>
        <p:txBody>
          <a:bodyPr>
            <a:normAutofit/>
          </a:bodyPr>
          <a:lstStyle/>
          <a:p>
            <a:pPr algn="ctr"/>
            <a:r>
              <a:rPr lang="zh-CN" altLang="en-US" sz="4000" dirty="0">
                <a:solidFill>
                  <a:schemeClr val="bg1"/>
                </a:solidFill>
              </a:rPr>
              <a:t>交收及时性</a:t>
            </a:r>
          </a:p>
        </p:txBody>
      </p:sp>
      <p:graphicFrame>
        <p:nvGraphicFramePr>
          <p:cNvPr id="10243" name="Object 3"/>
          <p:cNvGraphicFramePr>
            <a:graphicFrameLocks/>
          </p:cNvGraphicFramePr>
          <p:nvPr/>
        </p:nvGraphicFramePr>
        <p:xfrm>
          <a:off x="3172885" y="2049464"/>
          <a:ext cx="6301316" cy="682625"/>
        </p:xfrm>
        <a:graphic>
          <a:graphicData uri="http://schemas.openxmlformats.org/presentationml/2006/ole">
            <mc:AlternateContent xmlns:mc="http://schemas.openxmlformats.org/markup-compatibility/2006">
              <mc:Choice xmlns:v="urn:schemas-microsoft-com:vml" Requires="v">
                <p:oleObj spid="_x0000_s8198" r:id="rId3" imgW="4651200" imgH="661680" progId="Visio.Drawing.11">
                  <p:embed/>
                </p:oleObj>
              </mc:Choice>
              <mc:Fallback>
                <p:oleObj r:id="rId3" imgW="4651200" imgH="661680" progId="Visio.Drawing.11">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85" y="2049464"/>
                        <a:ext cx="6301316"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4" name="Rectangle 4"/>
          <p:cNvSpPr>
            <a:spLocks noChangeArrowheads="1"/>
          </p:cNvSpPr>
          <p:nvPr/>
        </p:nvSpPr>
        <p:spPr bwMode="auto">
          <a:xfrm>
            <a:off x="647700" y="2295525"/>
            <a:ext cx="1752600" cy="446088"/>
          </a:xfrm>
          <a:prstGeom prst="rect">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期货交易所</a:t>
            </a:r>
          </a:p>
        </p:txBody>
      </p:sp>
      <p:sp>
        <p:nvSpPr>
          <p:cNvPr id="10245" name="Rectangle 5"/>
          <p:cNvSpPr>
            <a:spLocks noChangeArrowheads="1"/>
          </p:cNvSpPr>
          <p:nvPr/>
        </p:nvSpPr>
        <p:spPr bwMode="auto">
          <a:xfrm>
            <a:off x="647700" y="3848101"/>
            <a:ext cx="1930400" cy="523875"/>
          </a:xfrm>
          <a:prstGeom prst="rect">
            <a:avLst/>
          </a:prstGeom>
          <a:solidFill>
            <a:schemeClr val="accent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现货分销平台</a:t>
            </a:r>
          </a:p>
        </p:txBody>
      </p:sp>
      <p:sp>
        <p:nvSpPr>
          <p:cNvPr id="10246" name="Rectangle 6"/>
          <p:cNvSpPr>
            <a:spLocks noChangeArrowheads="1"/>
          </p:cNvSpPr>
          <p:nvPr/>
        </p:nvSpPr>
        <p:spPr bwMode="auto">
          <a:xfrm>
            <a:off x="3268133" y="3971925"/>
            <a:ext cx="7613651" cy="355600"/>
          </a:xfrm>
          <a:prstGeom prst="rect">
            <a:avLst/>
          </a:prstGeom>
          <a:solidFill>
            <a:schemeClr val="accent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a:t>随时随刻都可以提出交收，真正做到平台服务于交收</a:t>
            </a:r>
          </a:p>
        </p:txBody>
      </p:sp>
      <p:sp>
        <p:nvSpPr>
          <p:cNvPr id="8" name="矩形 7"/>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6166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5" y="20653"/>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noFill/>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194" name="Rectangle 2"/>
          <p:cNvSpPr>
            <a:spLocks noGrp="1" noChangeArrowheads="1"/>
          </p:cNvSpPr>
          <p:nvPr>
            <p:ph type="ctrTitle" idx="4294967295"/>
          </p:nvPr>
        </p:nvSpPr>
        <p:spPr>
          <a:xfrm>
            <a:off x="912284" y="-21399"/>
            <a:ext cx="6012951" cy="719137"/>
          </a:xfrm>
          <a:ln>
            <a:noFill/>
            <a:miter lim="800000"/>
            <a:headEnd/>
            <a:tailEnd/>
          </a:ln>
        </p:spPr>
        <p:txBody>
          <a:bodyPr>
            <a:normAutofit/>
          </a:bodyPr>
          <a:lstStyle/>
          <a:p>
            <a:pPr eaLnBrk="1" hangingPunct="1"/>
            <a:r>
              <a:rPr lang="zh-CN" altLang="en-US" sz="3200" dirty="0">
                <a:solidFill>
                  <a:schemeClr val="bg1"/>
                </a:solidFill>
              </a:rPr>
              <a:t>返佣关系</a:t>
            </a:r>
          </a:p>
        </p:txBody>
      </p:sp>
      <p:sp>
        <p:nvSpPr>
          <p:cNvPr id="8195" name="AutoShape 3"/>
          <p:cNvSpPr>
            <a:spLocks noChangeArrowheads="1"/>
          </p:cNvSpPr>
          <p:nvPr/>
        </p:nvSpPr>
        <p:spPr bwMode="auto">
          <a:xfrm>
            <a:off x="2809442" y="703333"/>
            <a:ext cx="1727200" cy="574675"/>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市场</a:t>
            </a:r>
          </a:p>
        </p:txBody>
      </p:sp>
      <p:sp>
        <p:nvSpPr>
          <p:cNvPr id="8196" name="AutoShape 4"/>
          <p:cNvSpPr>
            <a:spLocks noChangeArrowheads="1"/>
          </p:cNvSpPr>
          <p:nvPr/>
        </p:nvSpPr>
        <p:spPr bwMode="auto">
          <a:xfrm>
            <a:off x="2809442" y="1855857"/>
            <a:ext cx="1822451" cy="6477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综合会员B1</a:t>
            </a:r>
          </a:p>
        </p:txBody>
      </p:sp>
      <p:sp>
        <p:nvSpPr>
          <p:cNvPr id="8197" name="AutoShape 5"/>
          <p:cNvSpPr>
            <a:spLocks noChangeArrowheads="1"/>
          </p:cNvSpPr>
          <p:nvPr/>
        </p:nvSpPr>
        <p:spPr bwMode="auto">
          <a:xfrm>
            <a:off x="2062322" y="5670620"/>
            <a:ext cx="1344083" cy="576262"/>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客户A1</a:t>
            </a:r>
          </a:p>
        </p:txBody>
      </p:sp>
      <p:sp>
        <p:nvSpPr>
          <p:cNvPr id="8198" name="AutoShape 6"/>
          <p:cNvSpPr>
            <a:spLocks noChangeArrowheads="1"/>
          </p:cNvSpPr>
          <p:nvPr/>
        </p:nvSpPr>
        <p:spPr bwMode="auto">
          <a:xfrm>
            <a:off x="3789522" y="5670620"/>
            <a:ext cx="1344083" cy="576262"/>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客户A2</a:t>
            </a:r>
          </a:p>
        </p:txBody>
      </p:sp>
      <p:sp>
        <p:nvSpPr>
          <p:cNvPr id="8199" name="Text Box 7"/>
          <p:cNvSpPr txBox="1">
            <a:spLocks noChangeArrowheads="1"/>
          </p:cNvSpPr>
          <p:nvPr/>
        </p:nvSpPr>
        <p:spPr bwMode="auto">
          <a:xfrm>
            <a:off x="5712885" y="2852738"/>
            <a:ext cx="5270500" cy="1319212"/>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t>1、箭头有下至上是开户关系</a:t>
            </a:r>
          </a:p>
          <a:p>
            <a:pPr eaLnBrk="1" hangingPunct="1"/>
            <a:r>
              <a:rPr lang="zh-CN" altLang="en-US" sz="1600"/>
              <a:t>2、箭头有上至下是返还关系</a:t>
            </a:r>
          </a:p>
          <a:p>
            <a:pPr eaLnBrk="1" hangingPunct="1"/>
            <a:r>
              <a:rPr lang="zh-CN" altLang="en-US" sz="1600"/>
              <a:t>3、手续费的返还：综合会员、居间、机构，由上至下返还。</a:t>
            </a:r>
          </a:p>
          <a:p>
            <a:pPr eaLnBrk="1" hangingPunct="1"/>
            <a:r>
              <a:rPr lang="zh-CN" altLang="en-US" sz="1600"/>
              <a:t>4、延期费的返还：综合会员、特别会员。</a:t>
            </a:r>
          </a:p>
        </p:txBody>
      </p:sp>
      <p:sp>
        <p:nvSpPr>
          <p:cNvPr id="8200" name="AutoShape 8"/>
          <p:cNvSpPr>
            <a:spLocks noChangeArrowheads="1"/>
          </p:cNvSpPr>
          <p:nvPr/>
        </p:nvSpPr>
        <p:spPr bwMode="auto">
          <a:xfrm>
            <a:off x="2809442" y="3078232"/>
            <a:ext cx="1631951" cy="649288"/>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机构C1</a:t>
            </a:r>
          </a:p>
        </p:txBody>
      </p:sp>
      <p:sp>
        <p:nvSpPr>
          <p:cNvPr id="8201" name="AutoShape 9"/>
          <p:cNvSpPr>
            <a:spLocks noChangeArrowheads="1"/>
          </p:cNvSpPr>
          <p:nvPr/>
        </p:nvSpPr>
        <p:spPr bwMode="auto">
          <a:xfrm>
            <a:off x="2809442" y="4230757"/>
            <a:ext cx="1631951" cy="64770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居间D1</a:t>
            </a:r>
          </a:p>
        </p:txBody>
      </p:sp>
      <p:cxnSp>
        <p:nvCxnSpPr>
          <p:cNvPr id="8202" name="AutoShape 10"/>
          <p:cNvCxnSpPr>
            <a:cxnSpLocks noChangeShapeType="1"/>
            <a:stCxn id="8197" idx="0"/>
            <a:endCxn id="8201" idx="2"/>
          </p:cNvCxnSpPr>
          <p:nvPr/>
        </p:nvCxnSpPr>
        <p:spPr bwMode="auto">
          <a:xfrm flipV="1">
            <a:off x="2734364" y="4878457"/>
            <a:ext cx="891054" cy="792163"/>
          </a:xfrm>
          <a:prstGeom prst="straightConnector1">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03" name="AutoShape 11"/>
          <p:cNvCxnSpPr>
            <a:cxnSpLocks noChangeShapeType="1"/>
            <a:stCxn id="8198" idx="0"/>
            <a:endCxn id="8201" idx="2"/>
          </p:cNvCxnSpPr>
          <p:nvPr/>
        </p:nvCxnSpPr>
        <p:spPr bwMode="auto">
          <a:xfrm flipH="1" flipV="1">
            <a:off x="3625418" y="4878457"/>
            <a:ext cx="836146" cy="792163"/>
          </a:xfrm>
          <a:prstGeom prst="straightConnector1">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204" name="箭头 206"/>
          <p:cNvSpPr>
            <a:spLocks noChangeShapeType="1"/>
          </p:cNvSpPr>
          <p:nvPr/>
        </p:nvSpPr>
        <p:spPr bwMode="auto">
          <a:xfrm flipV="1">
            <a:off x="3652949" y="3725933"/>
            <a:ext cx="2117" cy="504825"/>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5" name="箭头 207"/>
          <p:cNvSpPr>
            <a:spLocks noChangeShapeType="1"/>
          </p:cNvSpPr>
          <p:nvPr/>
        </p:nvSpPr>
        <p:spPr bwMode="auto">
          <a:xfrm flipV="1">
            <a:off x="3673042" y="2501970"/>
            <a:ext cx="0" cy="576262"/>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8207" name="AutoShape 15"/>
          <p:cNvCxnSpPr>
            <a:cxnSpLocks noChangeShapeType="1"/>
          </p:cNvCxnSpPr>
          <p:nvPr/>
        </p:nvCxnSpPr>
        <p:spPr bwMode="auto">
          <a:xfrm rot="10800000" flipV="1">
            <a:off x="2809443" y="2286070"/>
            <a:ext cx="4233" cy="1189037"/>
          </a:xfrm>
          <a:prstGeom prst="curvedConnector3">
            <a:avLst>
              <a:gd name="adj1" fmla="val 7500000"/>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08" name="AutoShape 16"/>
          <p:cNvCxnSpPr>
            <a:cxnSpLocks noChangeShapeType="1"/>
          </p:cNvCxnSpPr>
          <p:nvPr/>
        </p:nvCxnSpPr>
        <p:spPr bwMode="auto">
          <a:xfrm rot="10800000" flipV="1">
            <a:off x="2809443" y="3438596"/>
            <a:ext cx="4233" cy="1189037"/>
          </a:xfrm>
          <a:prstGeom prst="curvedConnector3">
            <a:avLst>
              <a:gd name="adj1" fmla="val 7500000"/>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2" name="箭头 207"/>
          <p:cNvSpPr>
            <a:spLocks noChangeShapeType="1"/>
          </p:cNvSpPr>
          <p:nvPr/>
        </p:nvSpPr>
        <p:spPr bwMode="auto">
          <a:xfrm flipV="1">
            <a:off x="3647702" y="1278008"/>
            <a:ext cx="0" cy="576262"/>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33" name="AutoShape 15"/>
          <p:cNvCxnSpPr>
            <a:cxnSpLocks noChangeShapeType="1"/>
          </p:cNvCxnSpPr>
          <p:nvPr/>
        </p:nvCxnSpPr>
        <p:spPr bwMode="auto">
          <a:xfrm rot="10800000" flipV="1">
            <a:off x="2831950" y="1061685"/>
            <a:ext cx="4233" cy="1189037"/>
          </a:xfrm>
          <a:prstGeom prst="curvedConnector3">
            <a:avLst>
              <a:gd name="adj1" fmla="val 7500000"/>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281799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6934" y="162517"/>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266" name="Rectangle 2"/>
          <p:cNvSpPr>
            <a:spLocks noGrp="1" noChangeArrowheads="1"/>
          </p:cNvSpPr>
          <p:nvPr>
            <p:ph type="title"/>
          </p:nvPr>
        </p:nvSpPr>
        <p:spPr>
          <a:xfrm>
            <a:off x="-564775" y="323883"/>
            <a:ext cx="6293222" cy="583514"/>
          </a:xfrm>
        </p:spPr>
        <p:txBody>
          <a:bodyPr>
            <a:noAutofit/>
          </a:bodyPr>
          <a:lstStyle/>
          <a:p>
            <a:pPr algn="ctr"/>
            <a:r>
              <a:rPr lang="zh-CN" altLang="en-US" sz="4000" dirty="0">
                <a:solidFill>
                  <a:schemeClr val="bg1"/>
                </a:solidFill>
              </a:rPr>
              <a:t>现货分销开票信息</a:t>
            </a:r>
          </a:p>
        </p:txBody>
      </p:sp>
      <p:pic>
        <p:nvPicPr>
          <p:cNvPr id="11268" name="Picture 4" descr="发票确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0" y="929474"/>
            <a:ext cx="12187768" cy="544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1033136"/>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0" y="67235"/>
            <a:ext cx="12192004" cy="739587"/>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290" name="Rectangle 2"/>
          <p:cNvSpPr>
            <a:spLocks noGrp="1" noChangeArrowheads="1"/>
          </p:cNvSpPr>
          <p:nvPr>
            <p:ph type="title"/>
          </p:nvPr>
        </p:nvSpPr>
        <p:spPr>
          <a:xfrm>
            <a:off x="-161364" y="161366"/>
            <a:ext cx="5607423" cy="739588"/>
          </a:xfrm>
        </p:spPr>
        <p:txBody>
          <a:bodyPr>
            <a:normAutofit/>
          </a:bodyPr>
          <a:lstStyle/>
          <a:p>
            <a:pPr algn="ctr"/>
            <a:r>
              <a:rPr lang="zh-CN" altLang="en-US" sz="4000" dirty="0">
                <a:solidFill>
                  <a:schemeClr val="bg1"/>
                </a:solidFill>
              </a:rPr>
              <a:t>现货分销提货申请</a:t>
            </a:r>
          </a:p>
        </p:txBody>
      </p:sp>
      <p:pic>
        <p:nvPicPr>
          <p:cNvPr id="12291" name="Picture 3" descr="交收申请"/>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953"/>
            <a:ext cx="12157073" cy="60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5201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 y="6387145"/>
            <a:ext cx="12192000" cy="38069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 y="277096"/>
            <a:ext cx="12192004" cy="744880"/>
          </a:xfrm>
          <a:prstGeom prst="roundRect">
            <a:avLst/>
          </a:prstGeom>
          <a:gradFill flip="none" rotWithShape="1">
            <a:gsLst>
              <a:gs pos="0">
                <a:srgbClr val="0070C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2700000" scaled="1"/>
            <a:tileRect/>
          </a:gradFill>
          <a:ln w="15875">
            <a:prstDash val="solid"/>
          </a:ln>
        </p:spPr>
        <p:style>
          <a:lnRef idx="0">
            <a:scrgbClr r="0" g="0" b="0"/>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218" name="Rectangle 2"/>
          <p:cNvSpPr>
            <a:spLocks noGrp="1" noChangeArrowheads="1"/>
          </p:cNvSpPr>
          <p:nvPr>
            <p:ph type="ctrTitle" idx="4294967295"/>
          </p:nvPr>
        </p:nvSpPr>
        <p:spPr>
          <a:xfrm>
            <a:off x="912284" y="261939"/>
            <a:ext cx="5376333" cy="719137"/>
          </a:xfrm>
          <a:ln>
            <a:noFill/>
            <a:miter lim="800000"/>
            <a:headEnd/>
            <a:tailEnd/>
          </a:ln>
        </p:spPr>
        <p:txBody>
          <a:bodyPr>
            <a:normAutofit/>
          </a:bodyPr>
          <a:lstStyle/>
          <a:p>
            <a:pPr eaLnBrk="1" hangingPunct="1"/>
            <a:r>
              <a:rPr lang="zh-CN" altLang="en-US" sz="3200" b="1" dirty="0">
                <a:solidFill>
                  <a:schemeClr val="bg1"/>
                </a:solidFill>
              </a:rPr>
              <a:t>交易指令</a:t>
            </a:r>
          </a:p>
        </p:txBody>
      </p:sp>
      <p:sp>
        <p:nvSpPr>
          <p:cNvPr id="9219" name="AutoShape 3"/>
          <p:cNvSpPr>
            <a:spLocks noChangeArrowheads="1"/>
          </p:cNvSpPr>
          <p:nvPr/>
        </p:nvSpPr>
        <p:spPr bwMode="auto">
          <a:xfrm>
            <a:off x="1392767" y="1339850"/>
            <a:ext cx="1727200" cy="793750"/>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特别会员</a:t>
            </a:r>
          </a:p>
        </p:txBody>
      </p:sp>
      <p:sp>
        <p:nvSpPr>
          <p:cNvPr id="9220" name="AutoShape 4"/>
          <p:cNvSpPr>
            <a:spLocks noChangeArrowheads="1"/>
          </p:cNvSpPr>
          <p:nvPr/>
        </p:nvSpPr>
        <p:spPr bwMode="auto">
          <a:xfrm>
            <a:off x="1297518" y="2565401"/>
            <a:ext cx="1822449" cy="792163"/>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综合会员</a:t>
            </a:r>
          </a:p>
        </p:txBody>
      </p:sp>
      <p:sp>
        <p:nvSpPr>
          <p:cNvPr id="9221" name="AutoShape 5"/>
          <p:cNvSpPr>
            <a:spLocks noChangeArrowheads="1"/>
          </p:cNvSpPr>
          <p:nvPr/>
        </p:nvSpPr>
        <p:spPr bwMode="auto">
          <a:xfrm>
            <a:off x="1392767" y="3716339"/>
            <a:ext cx="1631951" cy="865187"/>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经纪人</a:t>
            </a:r>
          </a:p>
        </p:txBody>
      </p:sp>
      <p:sp>
        <p:nvSpPr>
          <p:cNvPr id="9222" name="AutoShape 6"/>
          <p:cNvSpPr>
            <a:spLocks noChangeArrowheads="1"/>
          </p:cNvSpPr>
          <p:nvPr/>
        </p:nvSpPr>
        <p:spPr bwMode="auto">
          <a:xfrm>
            <a:off x="1392767" y="5011738"/>
            <a:ext cx="1631951" cy="722312"/>
          </a:xfrm>
          <a:prstGeom prst="flowChartAlternateProcess">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t>客户</a:t>
            </a:r>
          </a:p>
        </p:txBody>
      </p:sp>
      <p:sp>
        <p:nvSpPr>
          <p:cNvPr id="9223" name="AutoShape 7"/>
          <p:cNvSpPr>
            <a:spLocks noChangeArrowheads="1"/>
          </p:cNvSpPr>
          <p:nvPr/>
        </p:nvSpPr>
        <p:spPr bwMode="auto">
          <a:xfrm>
            <a:off x="3890434" y="1557338"/>
            <a:ext cx="1631951" cy="431800"/>
          </a:xfrm>
          <a:prstGeom prst="rightArrow">
            <a:avLst>
              <a:gd name="adj1" fmla="val 50000"/>
              <a:gd name="adj2" fmla="val 70864"/>
            </a:avLst>
          </a:prstGeom>
          <a:solidFill>
            <a:schemeClr val="accent1"/>
          </a:solidFill>
          <a:ln w="9525" cmpd="sng">
            <a:solidFill>
              <a:schemeClr val="tx1"/>
            </a:solidFill>
            <a:miter lim="800000"/>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9224" name="Text Box 8"/>
          <p:cNvSpPr txBox="1">
            <a:spLocks noChangeArrowheads="1"/>
          </p:cNvSpPr>
          <p:nvPr/>
        </p:nvSpPr>
        <p:spPr bwMode="auto">
          <a:xfrm>
            <a:off x="6290734" y="1598613"/>
            <a:ext cx="4991100" cy="374650"/>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t>只能被动接综合会员的对冲单</a:t>
            </a:r>
          </a:p>
        </p:txBody>
      </p:sp>
      <p:sp>
        <p:nvSpPr>
          <p:cNvPr id="9225" name="Text Box 9"/>
          <p:cNvSpPr txBox="1">
            <a:spLocks noChangeArrowheads="1"/>
          </p:cNvSpPr>
          <p:nvPr/>
        </p:nvSpPr>
        <p:spPr bwMode="auto">
          <a:xfrm>
            <a:off x="6288617" y="3929063"/>
            <a:ext cx="5088467" cy="374650"/>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t>1、不能交易</a:t>
            </a:r>
          </a:p>
        </p:txBody>
      </p:sp>
      <p:sp>
        <p:nvSpPr>
          <p:cNvPr id="9226" name="AutoShape 10"/>
          <p:cNvSpPr>
            <a:spLocks noChangeArrowheads="1"/>
          </p:cNvSpPr>
          <p:nvPr/>
        </p:nvSpPr>
        <p:spPr bwMode="auto">
          <a:xfrm>
            <a:off x="3895531" y="2781300"/>
            <a:ext cx="1631949" cy="431800"/>
          </a:xfrm>
          <a:prstGeom prst="rightArrow">
            <a:avLst>
              <a:gd name="adj1" fmla="val 50000"/>
              <a:gd name="adj2" fmla="val 70864"/>
            </a:avLst>
          </a:prstGeom>
          <a:solidFill>
            <a:schemeClr val="accent1"/>
          </a:solidFill>
          <a:ln w="9525" cmpd="sng">
            <a:solidFill>
              <a:schemeClr val="tx1"/>
            </a:solidFill>
            <a:miter lim="800000"/>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9227" name="Text Box 11"/>
          <p:cNvSpPr txBox="1">
            <a:spLocks noChangeArrowheads="1"/>
          </p:cNvSpPr>
          <p:nvPr/>
        </p:nvSpPr>
        <p:spPr bwMode="auto">
          <a:xfrm>
            <a:off x="6362700" y="2765425"/>
            <a:ext cx="4523317" cy="647700"/>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t>1、市价建仓、市价平仓。</a:t>
            </a:r>
          </a:p>
          <a:p>
            <a:pPr eaLnBrk="1" hangingPunct="1"/>
            <a:r>
              <a:rPr lang="zh-CN" altLang="en-US"/>
              <a:t>2、被动接客户的委托单。</a:t>
            </a:r>
          </a:p>
        </p:txBody>
      </p:sp>
      <p:sp>
        <p:nvSpPr>
          <p:cNvPr id="9228" name="Text Box 12"/>
          <p:cNvSpPr txBox="1">
            <a:spLocks noChangeArrowheads="1"/>
          </p:cNvSpPr>
          <p:nvPr/>
        </p:nvSpPr>
        <p:spPr bwMode="auto">
          <a:xfrm>
            <a:off x="6288618" y="4933950"/>
            <a:ext cx="5183716" cy="649288"/>
          </a:xfrm>
          <a:prstGeom prst="rect">
            <a:avLst/>
          </a:prstGeom>
          <a:noFill/>
          <a:ln w="952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t>1、市价建仓、市价平仓。</a:t>
            </a:r>
          </a:p>
          <a:p>
            <a:pPr eaLnBrk="1" hangingPunct="1"/>
            <a:r>
              <a:rPr lang="zh-CN" altLang="en-US"/>
              <a:t>2、指价建仓、指价平仓（止盈止损）</a:t>
            </a:r>
          </a:p>
        </p:txBody>
      </p:sp>
      <p:sp>
        <p:nvSpPr>
          <p:cNvPr id="9229" name="AutoShape 13"/>
          <p:cNvSpPr>
            <a:spLocks noChangeArrowheads="1"/>
          </p:cNvSpPr>
          <p:nvPr/>
        </p:nvSpPr>
        <p:spPr bwMode="auto">
          <a:xfrm>
            <a:off x="3867151" y="3841750"/>
            <a:ext cx="1631949" cy="431800"/>
          </a:xfrm>
          <a:prstGeom prst="rightArrow">
            <a:avLst>
              <a:gd name="adj1" fmla="val 50000"/>
              <a:gd name="adj2" fmla="val 70864"/>
            </a:avLst>
          </a:prstGeom>
          <a:solidFill>
            <a:schemeClr val="accent1"/>
          </a:solidFill>
          <a:ln w="9525" cmpd="sng">
            <a:solidFill>
              <a:schemeClr val="tx1"/>
            </a:solidFill>
            <a:miter lim="800000"/>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9230" name="AutoShape 14"/>
          <p:cNvSpPr>
            <a:spLocks noChangeArrowheads="1"/>
          </p:cNvSpPr>
          <p:nvPr/>
        </p:nvSpPr>
        <p:spPr bwMode="auto">
          <a:xfrm>
            <a:off x="3851081" y="5045075"/>
            <a:ext cx="1631951" cy="431800"/>
          </a:xfrm>
          <a:prstGeom prst="rightArrow">
            <a:avLst>
              <a:gd name="adj1" fmla="val 50000"/>
              <a:gd name="adj2" fmla="val 70864"/>
            </a:avLst>
          </a:prstGeom>
          <a:solidFill>
            <a:schemeClr val="accent1"/>
          </a:solidFill>
          <a:ln w="9525" cmpd="sng">
            <a:solidFill>
              <a:schemeClr val="tx1"/>
            </a:solidFill>
            <a:miter lim="800000"/>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4012264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5416</TotalTime>
  <Words>6149</Words>
  <Application>Microsoft Office PowerPoint</Application>
  <PresentationFormat>宽屏</PresentationFormat>
  <Paragraphs>879</Paragraphs>
  <Slides>81</Slides>
  <Notes>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81</vt:i4>
      </vt:variant>
    </vt:vector>
  </HeadingPairs>
  <TitlesOfParts>
    <vt:vector size="98" baseType="lpstr">
      <vt:lpstr>Microsoft YaHei UI</vt:lpstr>
      <vt:lpstr>仿宋</vt:lpstr>
      <vt:lpstr>黑体</vt:lpstr>
      <vt:lpstr>华文新魏</vt:lpstr>
      <vt:lpstr>楷体</vt:lpstr>
      <vt:lpstr>隶书</vt:lpstr>
      <vt:lpstr>宋体</vt:lpstr>
      <vt:lpstr>微软雅黑</vt:lpstr>
      <vt:lpstr>Arial</vt:lpstr>
      <vt:lpstr>Calibri</vt:lpstr>
      <vt:lpstr>Calibri Light</vt:lpstr>
      <vt:lpstr>Tahoma</vt:lpstr>
      <vt:lpstr>Verdana</vt:lpstr>
      <vt:lpstr>Wingdings</vt:lpstr>
      <vt:lpstr>Office 主题</vt:lpstr>
      <vt:lpstr>Microsoft Visio 2003-2010 绘图</vt:lpstr>
      <vt:lpstr>图表</vt:lpstr>
      <vt:lpstr>PowerPoint 演示文稿</vt:lpstr>
      <vt:lpstr>PowerPoint 演示文稿</vt:lpstr>
      <vt:lpstr>PowerPoint 演示文稿</vt:lpstr>
      <vt:lpstr>分散式柜台整体架构图</vt:lpstr>
      <vt:lpstr>外盘行情接入</vt:lpstr>
      <vt:lpstr>角色所属关系</vt:lpstr>
      <vt:lpstr>交易关系</vt:lpstr>
      <vt:lpstr>返佣关系</vt:lpstr>
      <vt:lpstr>交易指令</vt:lpstr>
      <vt:lpstr>账号激活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现货分销特点</vt:lpstr>
      <vt:lpstr>分销系统简单架构</vt:lpstr>
      <vt:lpstr>交易及返还关系</vt:lpstr>
      <vt:lpstr>客户下单指令</vt:lpstr>
      <vt:lpstr>衍生多个商品信息</vt:lpstr>
      <vt:lpstr>分销商头寸控制</vt:lpstr>
      <vt:lpstr>交收及时性</vt:lpstr>
      <vt:lpstr>现货分销开票信息</vt:lpstr>
      <vt:lpstr>现货分销提货申请</vt:lpstr>
    </vt:vector>
  </TitlesOfParts>
  <Company>lenovo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tea</dc:creator>
  <cp:lastModifiedBy>wangli645</cp:lastModifiedBy>
  <cp:revision>1123</cp:revision>
  <dcterms:created xsi:type="dcterms:W3CDTF">2015-02-08T12:04:05Z</dcterms:created>
  <dcterms:modified xsi:type="dcterms:W3CDTF">2017-03-24T09:29:54Z</dcterms:modified>
</cp:coreProperties>
</file>